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  <p:sldMasterId id="2147483698" r:id="rId5"/>
  </p:sldMasterIdLst>
  <p:notesMasterIdLst>
    <p:notesMasterId r:id="rId38"/>
  </p:notesMasterIdLst>
  <p:handoutMasterIdLst>
    <p:handoutMasterId r:id="rId39"/>
  </p:handoutMasterIdLst>
  <p:sldIdLst>
    <p:sldId id="1464" r:id="rId6"/>
    <p:sldId id="1612" r:id="rId7"/>
    <p:sldId id="1682" r:id="rId8"/>
    <p:sldId id="1683" r:id="rId9"/>
    <p:sldId id="1685" r:id="rId10"/>
    <p:sldId id="1707" r:id="rId11"/>
    <p:sldId id="1688" r:id="rId12"/>
    <p:sldId id="1691" r:id="rId13"/>
    <p:sldId id="1694" r:id="rId14"/>
    <p:sldId id="1697" r:id="rId15"/>
    <p:sldId id="1696" r:id="rId16"/>
    <p:sldId id="1708" r:id="rId17"/>
    <p:sldId id="1709" r:id="rId18"/>
    <p:sldId id="1711" r:id="rId19"/>
    <p:sldId id="1710" r:id="rId20"/>
    <p:sldId id="1712" r:id="rId21"/>
    <p:sldId id="1724" r:id="rId22"/>
    <p:sldId id="1715" r:id="rId23"/>
    <p:sldId id="1717" r:id="rId24"/>
    <p:sldId id="1699" r:id="rId25"/>
    <p:sldId id="1725" r:id="rId26"/>
    <p:sldId id="1726" r:id="rId27"/>
    <p:sldId id="1727" r:id="rId28"/>
    <p:sldId id="1729" r:id="rId29"/>
    <p:sldId id="1713" r:id="rId30"/>
    <p:sldId id="1718" r:id="rId31"/>
    <p:sldId id="1716" r:id="rId32"/>
    <p:sldId id="1719" r:id="rId33"/>
    <p:sldId id="1720" r:id="rId34"/>
    <p:sldId id="1721" r:id="rId35"/>
    <p:sldId id="1722" r:id="rId36"/>
    <p:sldId id="1457" r:id="rId37"/>
  </p:sldIdLst>
  <p:sldSz cx="12188825" cy="6858000"/>
  <p:notesSz cx="6858000" cy="9144000"/>
  <p:defaultTextStyle>
    <a:defPPr>
      <a:defRPr lang="hu-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22FEF121-4C10-43A7-BA8A-1964757E4ECC}">
          <p14:sldIdLst>
            <p14:sldId id="1464"/>
            <p14:sldId id="1612"/>
            <p14:sldId id="1682"/>
            <p14:sldId id="1683"/>
            <p14:sldId id="1685"/>
            <p14:sldId id="1707"/>
            <p14:sldId id="1688"/>
            <p14:sldId id="1691"/>
            <p14:sldId id="1694"/>
            <p14:sldId id="1697"/>
            <p14:sldId id="1696"/>
            <p14:sldId id="1708"/>
            <p14:sldId id="1709"/>
            <p14:sldId id="1711"/>
            <p14:sldId id="1710"/>
            <p14:sldId id="1712"/>
            <p14:sldId id="1724"/>
            <p14:sldId id="1715"/>
            <p14:sldId id="1717"/>
            <p14:sldId id="1699"/>
            <p14:sldId id="1725"/>
            <p14:sldId id="1726"/>
            <p14:sldId id="1727"/>
            <p14:sldId id="1729"/>
            <p14:sldId id="1713"/>
            <p14:sldId id="1718"/>
          </p14:sldIdLst>
        </p14:section>
        <p14:section name="Névtelen szakasz" id="{65715B1B-187F-412C-90FB-730D53854EE2}">
          <p14:sldIdLst>
            <p14:sldId id="1716"/>
            <p14:sldId id="1719"/>
            <p14:sldId id="1720"/>
            <p14:sldId id="1721"/>
            <p14:sldId id="1722"/>
            <p14:sldId id="14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klács Miklós" initials="SM" lastIdx="1" clrIdx="0"/>
  <p:cmAuthor id="1" name="Alföldy-Boruss Márk" initials="AM" lastIdx="6" clrIdx="1"/>
  <p:cmAuthor id="2" name="Antal Pál Süveges" initials="APS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87E"/>
    <a:srgbClr val="FF9933"/>
    <a:srgbClr val="0E1655"/>
    <a:srgbClr val="99FF99"/>
    <a:srgbClr val="296D4D"/>
    <a:srgbClr val="009644"/>
    <a:srgbClr val="FBE0D1"/>
    <a:srgbClr val="080D33"/>
    <a:srgbClr val="C96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86761" autoAdjust="0"/>
  </p:normalViewPr>
  <p:slideViewPr>
    <p:cSldViewPr>
      <p:cViewPr varScale="1">
        <p:scale>
          <a:sx n="124" d="100"/>
          <a:sy n="124" d="100"/>
        </p:scale>
        <p:origin x="-96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9954"/>
    </p:cViewPr>
  </p:sorterViewPr>
  <p:notesViewPr>
    <p:cSldViewPr>
      <p:cViewPr varScale="1">
        <p:scale>
          <a:sx n="121" d="100"/>
          <a:sy n="121" d="100"/>
        </p:scale>
        <p:origin x="-27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am&#243;na%20doksik\LTS\k&#233;rd&#337;&#237;v\Felm&#233;r&#233;s%20eredm&#233;nye%20jelsz&#243;%20n&#233;lk&#252;l%201205_ID_sz&#369;rt_1-4sz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sikiAn\AppData\Local\Microsoft\Windows\Temporary%20Internet%20Files\Content.Outlook\ZAMWRFCF\intenzit&#225;s%20(3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&#225;solat%20eredetijevizualiz&#225;ci&#243;%20v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ta\Desktop\4_1_orszagos_villamosenergia_ellatas_havi_2020_januar_juniu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azdas&#225;gv&#233;felmi%20Akci&#243;terv%20report\MASTER_20200429_Munkahelyve&#769;delmi%20be&#769;rta&#769;mogata&#769;s%20Kurzarbeit+KF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azdas&#225;gv&#233;felmi%20Akci&#243;terv%20report\MASTER_20200429_Munkahelyve&#769;delmi%20be&#769;rta&#769;mogata&#769;s%20Kurzarbeit+KF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azdas&#225;gv&#233;felmi%20Akci&#243;terv%20report\MASTER_20200429_Munkahelyve&#769;delmi%20be&#769;rta&#769;mogata&#769;s%20Kurzarbeit+KF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40031560825341E-2"/>
          <c:y val="7.3722389145584613E-2"/>
          <c:w val="0.45723883365901763"/>
          <c:h val="0.80037599751280963"/>
        </c:manualLayout>
      </c:layout>
      <c:pieChart>
        <c:varyColors val="1"/>
        <c:ser>
          <c:idx val="0"/>
          <c:order val="0"/>
          <c:dPt>
            <c:idx val="1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43-6C4F-A200-5CC9B507358D}"/>
              </c:ext>
            </c:extLst>
          </c:dPt>
          <c:dLbls>
            <c:dLbl>
              <c:idx val="0"/>
              <c:layout>
                <c:manualLayout>
                  <c:x val="0.15651594267303634"/>
                  <c:y val="1.18273914984490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43-6C4F-A200-5CC9B507358D}"/>
                </c:ext>
              </c:extLst>
            </c:dLbl>
            <c:dLbl>
              <c:idx val="1"/>
              <c:numFmt formatCode="0.0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0040967670258859E-2"/>
                  <c:y val="-1.54951178756140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43-6C4F-A200-5CC9B507358D}"/>
                </c:ext>
              </c:extLst>
            </c:dLbl>
            <c:dLbl>
              <c:idx val="3"/>
              <c:layout>
                <c:manualLayout>
                  <c:x val="-5.8112709698922342E-2"/>
                  <c:y val="-5.200895701316482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5,75%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43-6C4F-A200-5CC9B507358D}"/>
                </c:ext>
              </c:extLst>
            </c:dLbl>
            <c:dLbl>
              <c:idx val="4"/>
              <c:layout>
                <c:manualLayout>
                  <c:x val="-4.3046328185757141E-2"/>
                  <c:y val="-9.49946728419786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43-6C4F-A200-5CC9B507358D}"/>
                </c:ext>
              </c:extLst>
            </c:dLbl>
            <c:dLbl>
              <c:idx val="5"/>
              <c:layout>
                <c:manualLayout>
                  <c:x val="5.5424397289190089E-2"/>
                  <c:y val="-9.53980108087859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43-6C4F-A200-5CC9B507358D}"/>
                </c:ext>
              </c:extLst>
            </c:dLbl>
            <c:dLbl>
              <c:idx val="6"/>
              <c:layout>
                <c:manualLayout>
                  <c:x val="0.1279786968114654"/>
                  <c:y val="-4.00722426430464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43-6C4F-A200-5CC9B507358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'2. kérdés'!$H$2:$H$8</c:f>
              <c:strCache>
                <c:ptCount val="7"/>
                <c:pt idx="0">
                  <c:v>Nem válaszolt</c:v>
                </c:pt>
                <c:pt idx="1">
                  <c:v>Támogatja</c:v>
                </c:pt>
                <c:pt idx="2">
                  <c:v>Nem támogatja</c:v>
                </c:pt>
                <c:pt idx="3">
                  <c:v>Inkább támogatja</c:v>
                </c:pt>
                <c:pt idx="4">
                  <c:v>Inkább nem támogatja</c:v>
                </c:pt>
                <c:pt idx="5">
                  <c:v>Korábbi időpontban támogatná</c:v>
                </c:pt>
                <c:pt idx="6">
                  <c:v>Egyéb</c:v>
                </c:pt>
              </c:strCache>
            </c:strRef>
          </c:cat>
          <c:val>
            <c:numRef>
              <c:f>'2. kérdés'!$I$2:$I$8</c:f>
              <c:numCache>
                <c:formatCode>General</c:formatCode>
                <c:ptCount val="7"/>
                <c:pt idx="0">
                  <c:v>1192</c:v>
                </c:pt>
                <c:pt idx="1">
                  <c:v>177160</c:v>
                </c:pt>
                <c:pt idx="2">
                  <c:v>885</c:v>
                </c:pt>
                <c:pt idx="3">
                  <c:v>11061</c:v>
                </c:pt>
                <c:pt idx="4">
                  <c:v>763</c:v>
                </c:pt>
                <c:pt idx="5">
                  <c:v>771</c:v>
                </c:pt>
                <c:pt idx="6">
                  <c:v>533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B43-6C4F-A200-5CC9B5073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938270747694699"/>
          <c:y val="0.16744644718390067"/>
          <c:w val="0.31624569492278637"/>
          <c:h val="0.645645768897045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92901606609074"/>
          <c:y val="3.1918983237009341E-2"/>
          <c:w val="0.63706307569143839"/>
          <c:h val="0.66795424355754429"/>
        </c:manualLayout>
      </c:layout>
      <c:lineChart>
        <c:grouping val="standard"/>
        <c:varyColors val="0"/>
        <c:ser>
          <c:idx val="0"/>
          <c:order val="0"/>
          <c:tx>
            <c:strRef>
              <c:f>Munka1!$A$34</c:f>
              <c:strCache>
                <c:ptCount val="1"/>
                <c:pt idx="0">
                  <c:v>Energiaintenzitás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Munka1!$B$33:$AF$33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Munka1!$B$34:$AF$34</c:f>
              <c:numCache>
                <c:formatCode>_-* #,##0.000\ _F_t_-;\-* #,##0.000\ _F_t_-;_-* "-"??\ _F_t_-;_-@_-</c:formatCode>
                <c:ptCount val="31"/>
                <c:pt idx="0">
                  <c:v>0.72491180541671751</c:v>
                </c:pt>
                <c:pt idx="1">
                  <c:v>0.73189171903478856</c:v>
                </c:pt>
                <c:pt idx="2">
                  <c:v>0.70274103158280077</c:v>
                </c:pt>
                <c:pt idx="3">
                  <c:v>0.70469490549447722</c:v>
                </c:pt>
                <c:pt idx="4">
                  <c:v>0.66669819814321996</c:v>
                </c:pt>
                <c:pt idx="5">
                  <c:v>0.68068563673314997</c:v>
                </c:pt>
                <c:pt idx="6">
                  <c:v>0.64554919242038478</c:v>
                </c:pt>
                <c:pt idx="7">
                  <c:v>0.60749943740122392</c:v>
                </c:pt>
                <c:pt idx="8">
                  <c:v>0.60221596799980159</c:v>
                </c:pt>
                <c:pt idx="9">
                  <c:v>0.63105503348450043</c:v>
                </c:pt>
                <c:pt idx="10">
                  <c:v>0.64096710469534601</c:v>
                </c:pt>
                <c:pt idx="11">
                  <c:v>0.63207572143633939</c:v>
                </c:pt>
                <c:pt idx="12">
                  <c:v>0.60506628869349754</c:v>
                </c:pt>
                <c:pt idx="13">
                  <c:v>0.59668431595347826</c:v>
                </c:pt>
                <c:pt idx="14">
                  <c:v>0.5599477004121185</c:v>
                </c:pt>
                <c:pt idx="15">
                  <c:v>0.58012906578999668</c:v>
                </c:pt>
                <c:pt idx="16">
                  <c:v>0.58105604097001284</c:v>
                </c:pt>
                <c:pt idx="17">
                  <c:v>0.57930108389948742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B4-4C3C-9116-23552458E0CA}"/>
            </c:ext>
          </c:extLst>
        </c:ser>
        <c:ser>
          <c:idx val="2"/>
          <c:order val="2"/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Munka1!$B$33:$AF$33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Munka1!$B$35:$AF$35</c:f>
              <c:numCache>
                <c:formatCode>General</c:formatCode>
                <c:ptCount val="31"/>
                <c:pt idx="17" formatCode="_-* #,##0.000\ _F_t_-;\-* #,##0.000\ _F_t_-;_-* &quot;-&quot;??\ _F_t_-;_-@_-">
                  <c:v>0.57930108389948742</c:v>
                </c:pt>
                <c:pt idx="18" formatCode="_-* #,##0.000\ _F_t_-;\-* #,##0.000\ _F_t_-;_-* &quot;-&quot;??\ _F_t_-;_-@_-">
                  <c:v>0.55256791487204782</c:v>
                </c:pt>
                <c:pt idx="19" formatCode="_-* #,##0.000\ _F_t_-;\-* #,##0.000\ _F_t_-;_-* &quot;-&quot;??\ _F_t_-;_-@_-">
                  <c:v>0.53183391179869943</c:v>
                </c:pt>
                <c:pt idx="20" formatCode="_-* #,##0.000\ _F_t_-;\-* #,##0.000\ _F_t_-;_-* &quot;-&quot;??\ _F_t_-;_-@_-">
                  <c:v>0.52448524220277282</c:v>
                </c:pt>
                <c:pt idx="21" formatCode="_-* #,##0.000\ _F_t_-;\-* #,##0.000\ _F_t_-;_-* &quot;-&quot;??\ _F_t_-;_-@_-">
                  <c:v>0.51369489928270595</c:v>
                </c:pt>
                <c:pt idx="22" formatCode="_-* #,##0.000\ _F_t_-;\-* #,##0.000\ _F_t_-;_-* &quot;-&quot;??\ _F_t_-;_-@_-">
                  <c:v>0.50312607175512347</c:v>
                </c:pt>
                <c:pt idx="23" formatCode="_-* #,##0.000\ _F_t_-;\-* #,##0.000\ _F_t_-;_-* &quot;-&quot;??\ _F_t_-;_-@_-">
                  <c:v>0.49277422285527217</c:v>
                </c:pt>
                <c:pt idx="24" formatCode="_-* #,##0.000\ _F_t_-;\-* #,##0.000\ _F_t_-;_-* &quot;-&quot;??\ _F_t_-;_-@_-">
                  <c:v>0.48263490849170787</c:v>
                </c:pt>
                <c:pt idx="25" formatCode="_-* #,##0.000\ _F_t_-;\-* #,##0.000\ _F_t_-;_-* &quot;-&quot;??\ _F_t_-;_-@_-">
                  <c:v>0.47270377535872127</c:v>
                </c:pt>
                <c:pt idx="26" formatCode="_-* #,##0.000\ _F_t_-;\-* #,##0.000\ _F_t_-;_-* &quot;-&quot;??\ _F_t_-;_-@_-">
                  <c:v>0.46297655908708846</c:v>
                </c:pt>
                <c:pt idx="27" formatCode="_-* #,##0.000\ _F_t_-;\-* #,##0.000\ _F_t_-;_-* &quot;-&quot;??\ _F_t_-;_-@_-">
                  <c:v>0.45344908243236609</c:v>
                </c:pt>
                <c:pt idx="28" formatCode="_-* #,##0.000\ _F_t_-;\-* #,##0.000\ _F_t_-;_-* &quot;-&quot;??\ _F_t_-;_-@_-">
                  <c:v>0.44411725349997494</c:v>
                </c:pt>
                <c:pt idx="29" formatCode="_-* #,##0.000\ _F_t_-;\-* #,##0.000\ _F_t_-;_-* &quot;-&quot;??\ _F_t_-;_-@_-">
                  <c:v>0.43497706400632535</c:v>
                </c:pt>
                <c:pt idx="30" formatCode="_-* #,##0.000\ _F_t_-;\-* #,##0.000\ _F_t_-;_-* &quot;-&quot;??\ _F_t_-;_-@_-">
                  <c:v>0.42896268817922373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3B4-4C3C-9116-23552458E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062592"/>
        <c:axId val="152064384"/>
      </c:lineChart>
      <c:lineChart>
        <c:grouping val="standard"/>
        <c:varyColors val="0"/>
        <c:ser>
          <c:idx val="1"/>
          <c:order val="1"/>
          <c:tx>
            <c:strRef>
              <c:f>Munka1!$A$36</c:f>
              <c:strCache>
                <c:ptCount val="1"/>
                <c:pt idx="0">
                  <c:v>ÜHG-intenzitás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Munka1!$B$33:$AF$33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Munka1!$B$36:$AF$36</c:f>
              <c:numCache>
                <c:formatCode>_-* #,##0.000\ _F_t_-;\-* #,##0.000\ _F_t_-;_-* "-"??\ _F_t_-;_-@_-</c:formatCode>
                <c:ptCount val="31"/>
                <c:pt idx="0">
                  <c:v>3.2851974613016814</c:v>
                </c:pt>
                <c:pt idx="1">
                  <c:v>3.2516767575258285</c:v>
                </c:pt>
                <c:pt idx="2">
                  <c:v>3.042936096736617</c:v>
                </c:pt>
                <c:pt idx="3">
                  <c:v>3.0510617523185664</c:v>
                </c:pt>
                <c:pt idx="4">
                  <c:v>2.8664220687866289</c:v>
                </c:pt>
                <c:pt idx="5">
                  <c:v>2.7370321186647661</c:v>
                </c:pt>
                <c:pt idx="6">
                  <c:v>2.5929989899840087</c:v>
                </c:pt>
                <c:pt idx="7">
                  <c:v>2.5208051358191716</c:v>
                </c:pt>
                <c:pt idx="8">
                  <c:v>2.4371215697592765</c:v>
                </c:pt>
                <c:pt idx="9">
                  <c:v>2.3878778347582426</c:v>
                </c:pt>
                <c:pt idx="10">
                  <c:v>2.3856781141202483</c:v>
                </c:pt>
                <c:pt idx="11">
                  <c:v>2.2890324725099349</c:v>
                </c:pt>
                <c:pt idx="12">
                  <c:v>2.1909468938511383</c:v>
                </c:pt>
                <c:pt idx="13">
                  <c:v>2.0434274782902579</c:v>
                </c:pt>
                <c:pt idx="14">
                  <c:v>1.9820031848228836</c:v>
                </c:pt>
                <c:pt idx="15">
                  <c:v>2.0260418207649513</c:v>
                </c:pt>
                <c:pt idx="16">
                  <c:v>1.9930095249051754</c:v>
                </c:pt>
                <c:pt idx="17">
                  <c:v>1.9967160084689264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3B4-4C3C-9116-23552458E0CA}"/>
            </c:ext>
          </c:extLst>
        </c:ser>
        <c:ser>
          <c:idx val="3"/>
          <c:order val="3"/>
          <c:tx>
            <c:strRef>
              <c:f>Munka1!$A$37</c:f>
              <c:strCache>
                <c:ptCount val="1"/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Munka1!$B$33:$AF$33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Munka1!$B$37:$AF$37</c:f>
              <c:numCache>
                <c:formatCode>General</c:formatCode>
                <c:ptCount val="31"/>
                <c:pt idx="17">
                  <c:v>1.9967160084689264</c:v>
                </c:pt>
                <c:pt idx="18" formatCode="_-* #,##0.000\ _F_t_-;\-* #,##0.000\ _F_t_-;_-* &quot;-&quot;??\ _F_t_-;_-@_-">
                  <c:v>1.86891165166803</c:v>
                </c:pt>
                <c:pt idx="19" formatCode="_-* #,##0.000\ _F_t_-;\-* #,##0.000\ _F_t_-;_-* &quot;-&quot;??\ _F_t_-;_-@_-">
                  <c:v>1.7645282040446204</c:v>
                </c:pt>
                <c:pt idx="20" formatCode="_-* #,##0.000\ _F_t_-;\-* #,##0.000\ _F_t_-;_-* &quot;-&quot;??\ _F_t_-;_-@_-">
                  <c:v>1.7064295308305992</c:v>
                </c:pt>
                <c:pt idx="21" formatCode="_-* #,##0.000\ _F_t_-;\-* #,##0.000\ _F_t_-;_-* &quot;-&quot;??\ _F_t_-;_-@_-">
                  <c:v>1.6502026610397817</c:v>
                </c:pt>
                <c:pt idx="22" formatCode="_-* #,##0.000\ _F_t_-;\-* #,##0.000\ _F_t_-;_-* &quot;-&quot;??\ _F_t_-;_-@_-">
                  <c:v>1.5956057807823905</c:v>
                </c:pt>
                <c:pt idx="23" formatCode="_-* #,##0.000\ _F_t_-;\-* #,##0.000\ _F_t_-;_-* &quot;-&quot;??\ _F_t_-;_-@_-">
                  <c:v>1.5425947691677653</c:v>
                </c:pt>
                <c:pt idx="24" formatCode="_-* #,##0.000\ _F_t_-;\-* #,##0.000\ _F_t_-;_-* &quot;-&quot;??\ _F_t_-;_-@_-">
                  <c:v>1.4911266495193054</c:v>
                </c:pt>
                <c:pt idx="25" formatCode="_-* #,##0.000\ _F_t_-;\-* #,##0.000\ _F_t_-;_-* &quot;-&quot;??\ _F_t_-;_-@_-">
                  <c:v>1.4411595605578393</c:v>
                </c:pt>
                <c:pt idx="26" formatCode="_-* #,##0.000\ _F_t_-;\-* #,##0.000\ _F_t_-;_-* &quot;-&quot;??\ _F_t_-;_-@_-">
                  <c:v>1.4068170632555659</c:v>
                </c:pt>
                <c:pt idx="27" formatCode="_-* #,##0.000\ _F_t_-;\-* #,##0.000\ _F_t_-;_-* &quot;-&quot;??\ _F_t_-;_-@_-">
                  <c:v>1.3732852937302411</c:v>
                </c:pt>
                <c:pt idx="28" formatCode="_-* #,##0.000\ _F_t_-;\-* #,##0.000\ _F_t_-;_-* &quot;-&quot;??\ _F_t_-;_-@_-">
                  <c:v>1.3405452617072608</c:v>
                </c:pt>
                <c:pt idx="29" formatCode="_-* #,##0.000\ _F_t_-;\-* #,##0.000\ _F_t_-;_-* &quot;-&quot;??\ _F_t_-;_-@_-">
                  <c:v>1.3085784188167562</c:v>
                </c:pt>
                <c:pt idx="30" formatCode="_-* #,##0.000\ _F_t_-;\-* #,##0.000\ _F_t_-;_-* &quot;-&quot;??\ _F_t_-;_-@_-">
                  <c:v>1.2861760735293379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3B4-4C3C-9116-23552458E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080768"/>
        <c:axId val="152066304"/>
      </c:lineChart>
      <c:catAx>
        <c:axId val="15206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152064384"/>
        <c:crosses val="autoZero"/>
        <c:auto val="1"/>
        <c:lblAlgn val="ctr"/>
        <c:lblOffset val="100"/>
        <c:tickLblSkip val="5"/>
        <c:noMultiLvlLbl val="0"/>
      </c:catAx>
      <c:valAx>
        <c:axId val="15206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hu-HU"/>
                  <a:t>toe/millió Ft</a:t>
                </a:r>
              </a:p>
            </c:rich>
          </c:tx>
          <c:layout>
            <c:manualLayout>
              <c:xMode val="edge"/>
              <c:yMode val="edge"/>
              <c:x val="8.4136275728691808E-3"/>
              <c:y val="0.213988996567736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152062592"/>
        <c:crosses val="autoZero"/>
        <c:crossBetween val="between"/>
      </c:valAx>
      <c:valAx>
        <c:axId val="15206630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t CO2eq/millió Ft</a:t>
                </a:r>
              </a:p>
            </c:rich>
          </c:tx>
          <c:layout>
            <c:manualLayout>
              <c:xMode val="edge"/>
              <c:yMode val="edge"/>
              <c:x val="0.94498566790993233"/>
              <c:y val="0.180327074500302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152080768"/>
        <c:crosses val="max"/>
        <c:crossBetween val="between"/>
      </c:valAx>
      <c:catAx>
        <c:axId val="152080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066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3257839480591241"/>
          <c:y val="0.88558903694730462"/>
          <c:w val="0.73484321038817513"/>
          <c:h val="9.5180193821926107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433793475436662E-2"/>
          <c:y val="5.7938681577846249E-2"/>
          <c:w val="0.92425642997156998"/>
          <c:h val="0.898051185494311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7"/>
            <c:invertIfNegative val="0"/>
            <c:bubble3D val="0"/>
            <c:spPr>
              <a:solidFill>
                <a:srgbClr val="00B050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19"/>
              <c:layout>
                <c:manualLayout>
                  <c:x val="3.513908683873649E-2"/>
                  <c:y val="-2.00636272459602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4.099560131185931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5.07564587670637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Sheet3!$A$2:$A$29</c:f>
              <c:strCache>
                <c:ptCount val="28"/>
                <c:pt idx="0">
                  <c:v>Litvánia</c:v>
                </c:pt>
                <c:pt idx="1">
                  <c:v>Lettország</c:v>
                </c:pt>
                <c:pt idx="2">
                  <c:v>Románia</c:v>
                </c:pt>
                <c:pt idx="3">
                  <c:v>Észtország</c:v>
                </c:pt>
                <c:pt idx="4">
                  <c:v>Bulgária</c:v>
                </c:pt>
                <c:pt idx="5">
                  <c:v>Szlovákia</c:v>
                </c:pt>
                <c:pt idx="6">
                  <c:v>Csehország</c:v>
                </c:pt>
                <c:pt idx="7">
                  <c:v>Magyarország</c:v>
                </c:pt>
                <c:pt idx="8">
                  <c:v>Dánia</c:v>
                </c:pt>
                <c:pt idx="9">
                  <c:v>Németország</c:v>
                </c:pt>
                <c:pt idx="10">
                  <c:v>Svédország</c:v>
                </c:pt>
                <c:pt idx="11">
                  <c:v>EU-27+UK</c:v>
                </c:pt>
                <c:pt idx="12">
                  <c:v>Horvátország</c:v>
                </c:pt>
                <c:pt idx="13">
                  <c:v>Finnország</c:v>
                </c:pt>
                <c:pt idx="14">
                  <c:v>Belgium</c:v>
                </c:pt>
                <c:pt idx="15">
                  <c:v>Franciaország</c:v>
                </c:pt>
                <c:pt idx="16">
                  <c:v>Olaszország</c:v>
                </c:pt>
                <c:pt idx="17">
                  <c:v>Luxemburg</c:v>
                </c:pt>
                <c:pt idx="18">
                  <c:v>Málta</c:v>
                </c:pt>
                <c:pt idx="19">
                  <c:v>Hollandia</c:v>
                </c:pt>
                <c:pt idx="20">
                  <c:v>Lengyelország</c:v>
                </c:pt>
                <c:pt idx="21">
                  <c:v>Görögország</c:v>
                </c:pt>
                <c:pt idx="22">
                  <c:v>Szlovénia</c:v>
                </c:pt>
                <c:pt idx="23">
                  <c:v>Ausztria</c:v>
                </c:pt>
                <c:pt idx="24">
                  <c:v>Írország</c:v>
                </c:pt>
                <c:pt idx="25">
                  <c:v>Spanyolország</c:v>
                </c:pt>
                <c:pt idx="26">
                  <c:v>Portugália</c:v>
                </c:pt>
                <c:pt idx="27">
                  <c:v>Ciprus</c:v>
                </c:pt>
              </c:strCache>
            </c:strRef>
          </c:cat>
          <c:val>
            <c:numRef>
              <c:f>Sheet3!$B$2:$B$29</c:f>
              <c:numCache>
                <c:formatCode>0%</c:formatCode>
                <c:ptCount val="28"/>
                <c:pt idx="0">
                  <c:v>-0.57999999999999996</c:v>
                </c:pt>
                <c:pt idx="1">
                  <c:v>-0.55000000000000004</c:v>
                </c:pt>
                <c:pt idx="2">
                  <c:v>-0.53</c:v>
                </c:pt>
                <c:pt idx="3">
                  <c:v>-0.5</c:v>
                </c:pt>
                <c:pt idx="4">
                  <c:v>-0.43</c:v>
                </c:pt>
                <c:pt idx="5">
                  <c:v>-0.41</c:v>
                </c:pt>
                <c:pt idx="6">
                  <c:v>-0.35</c:v>
                </c:pt>
                <c:pt idx="7">
                  <c:v>-0.33</c:v>
                </c:pt>
                <c:pt idx="8">
                  <c:v>-0.32</c:v>
                </c:pt>
                <c:pt idx="9">
                  <c:v>-0.31</c:v>
                </c:pt>
                <c:pt idx="10">
                  <c:v>-0.27</c:v>
                </c:pt>
                <c:pt idx="11">
                  <c:v>-0.25205526994646343</c:v>
                </c:pt>
                <c:pt idx="12">
                  <c:v>-0.25</c:v>
                </c:pt>
                <c:pt idx="13">
                  <c:v>-0.21</c:v>
                </c:pt>
                <c:pt idx="14">
                  <c:v>-0.19</c:v>
                </c:pt>
                <c:pt idx="15">
                  <c:v>-0.19</c:v>
                </c:pt>
                <c:pt idx="16">
                  <c:v>-0.17</c:v>
                </c:pt>
                <c:pt idx="17">
                  <c:v>-0.17</c:v>
                </c:pt>
                <c:pt idx="18">
                  <c:v>-0.15</c:v>
                </c:pt>
                <c:pt idx="19">
                  <c:v>-0.15</c:v>
                </c:pt>
                <c:pt idx="20">
                  <c:v>-0.13</c:v>
                </c:pt>
                <c:pt idx="21">
                  <c:v>-0.11</c:v>
                </c:pt>
                <c:pt idx="22">
                  <c:v>-0.06</c:v>
                </c:pt>
                <c:pt idx="23">
                  <c:v>0.01</c:v>
                </c:pt>
                <c:pt idx="24">
                  <c:v>0.1</c:v>
                </c:pt>
                <c:pt idx="25">
                  <c:v>0.15</c:v>
                </c:pt>
                <c:pt idx="26">
                  <c:v>0.15</c:v>
                </c:pt>
                <c:pt idx="27">
                  <c:v>0.54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1801216"/>
        <c:axId val="151829120"/>
      </c:barChart>
      <c:catAx>
        <c:axId val="151801216"/>
        <c:scaling>
          <c:orientation val="maxMin"/>
        </c:scaling>
        <c:delete val="0"/>
        <c:axPos val="r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800" b="0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151829120"/>
        <c:crosses val="autoZero"/>
        <c:auto val="1"/>
        <c:lblAlgn val="ctr"/>
        <c:lblOffset val="100"/>
        <c:noMultiLvlLbl val="0"/>
      </c:catAx>
      <c:valAx>
        <c:axId val="151829120"/>
        <c:scaling>
          <c:orientation val="maxMin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hu-HU"/>
          </a:p>
        </c:txPr>
        <c:crossAx val="151801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6339860095581"/>
          <c:y val="7.9568182294432674E-2"/>
          <c:w val="0.86046603661545285"/>
          <c:h val="0.58071954518678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Munka1!$D$2</c:f>
              <c:strCache>
                <c:ptCount val="1"/>
                <c:pt idx="0">
                  <c:v>HMKE fotovoltaikus termelők [MW](forrás: MEKH 2019 Q4-ig)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Munka1!$C$3:$C$13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Munka1!$D$3:$D$13</c:f>
              <c:numCache>
                <c:formatCode>General</c:formatCode>
                <c:ptCount val="11"/>
                <c:pt idx="0">
                  <c:v>0.99</c:v>
                </c:pt>
                <c:pt idx="1">
                  <c:v>2.88</c:v>
                </c:pt>
                <c:pt idx="2">
                  <c:v>12.52</c:v>
                </c:pt>
                <c:pt idx="3">
                  <c:v>31.21</c:v>
                </c:pt>
                <c:pt idx="4">
                  <c:v>68.13</c:v>
                </c:pt>
                <c:pt idx="5">
                  <c:v>127.54</c:v>
                </c:pt>
                <c:pt idx="6">
                  <c:v>164.08</c:v>
                </c:pt>
                <c:pt idx="7">
                  <c:v>221.19</c:v>
                </c:pt>
                <c:pt idx="8">
                  <c:v>321.95</c:v>
                </c:pt>
                <c:pt idx="9">
                  <c:v>460.77</c:v>
                </c:pt>
                <c:pt idx="10">
                  <c:v>460.77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CA-48FC-8F8F-3AF1A8368ED4}"/>
            </c:ext>
          </c:extLst>
        </c:ser>
        <c:ser>
          <c:idx val="1"/>
          <c:order val="1"/>
          <c:tx>
            <c:strRef>
              <c:f>Munka1!$E$2</c:f>
              <c:strCache>
                <c:ptCount val="1"/>
                <c:pt idx="0">
                  <c:v>HMKE + NEM HMKE PV BT összesen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Munka1!$C$3:$C$13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Munka1!$E$3:$E$13</c:f>
              <c:numCache>
                <c:formatCode>General</c:formatCode>
                <c:ptCount val="11"/>
                <c:pt idx="0">
                  <c:v>0</c:v>
                </c:pt>
                <c:pt idx="1">
                  <c:v>0.4</c:v>
                </c:pt>
                <c:pt idx="2">
                  <c:v>1.61</c:v>
                </c:pt>
                <c:pt idx="3">
                  <c:v>4.33</c:v>
                </c:pt>
                <c:pt idx="4">
                  <c:v>8.56</c:v>
                </c:pt>
                <c:pt idx="5">
                  <c:v>30.99</c:v>
                </c:pt>
                <c:pt idx="6">
                  <c:v>55.34</c:v>
                </c:pt>
                <c:pt idx="7">
                  <c:v>108.99</c:v>
                </c:pt>
                <c:pt idx="8">
                  <c:v>335.49</c:v>
                </c:pt>
                <c:pt idx="9">
                  <c:v>936.3</c:v>
                </c:pt>
                <c:pt idx="10">
                  <c:v>1016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CA-48FC-8F8F-3AF1A8368ED4}"/>
            </c:ext>
          </c:extLst>
        </c:ser>
        <c:ser>
          <c:idx val="2"/>
          <c:order val="2"/>
          <c:tx>
            <c:strRef>
              <c:f>Munka1!$F$2</c:f>
              <c:strCache>
                <c:ptCount val="1"/>
                <c:pt idx="0">
                  <c:v>Engedélyköteles+Nem engedélyköteles fotovoltaikus termelők BT [MW] MAVIR adatok (2020 Q1-ig)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Munka1!$C$3:$C$13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Munka1!$F$3:$F$13</c:f>
              <c:numCache>
                <c:formatCode>General</c:formatCode>
                <c:ptCount val="11"/>
                <c:pt idx="0">
                  <c:v>0.99</c:v>
                </c:pt>
                <c:pt idx="1">
                  <c:v>3.28</c:v>
                </c:pt>
                <c:pt idx="2">
                  <c:v>14.13</c:v>
                </c:pt>
                <c:pt idx="3">
                  <c:v>35.54</c:v>
                </c:pt>
                <c:pt idx="4">
                  <c:v>76.680000000000007</c:v>
                </c:pt>
                <c:pt idx="5">
                  <c:v>158.53</c:v>
                </c:pt>
                <c:pt idx="6">
                  <c:v>219.42</c:v>
                </c:pt>
                <c:pt idx="7">
                  <c:v>330.18</c:v>
                </c:pt>
                <c:pt idx="8">
                  <c:v>657.44</c:v>
                </c:pt>
                <c:pt idx="9">
                  <c:v>1397.07</c:v>
                </c:pt>
                <c:pt idx="10">
                  <c:v>1476.77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CA-48FC-8F8F-3AF1A8368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108608"/>
        <c:axId val="151118592"/>
      </c:barChart>
      <c:catAx>
        <c:axId val="15110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151118592"/>
        <c:crosses val="autoZero"/>
        <c:auto val="1"/>
        <c:lblAlgn val="ctr"/>
        <c:lblOffset val="100"/>
        <c:noMultiLvlLbl val="0"/>
      </c:catAx>
      <c:valAx>
        <c:axId val="151118592"/>
        <c:scaling>
          <c:orientation val="minMax"/>
          <c:max val="15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MW</a:t>
                </a:r>
              </a:p>
            </c:rich>
          </c:tx>
          <c:layout>
            <c:manualLayout>
              <c:xMode val="edge"/>
              <c:yMode val="edge"/>
              <c:x val="7.7265763570952576E-3"/>
              <c:y val="0.2906199113919415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15110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553482184589983E-3"/>
          <c:y val="0.76973543097641417"/>
          <c:w val="0.88132492000143836"/>
          <c:h val="0.2138711299274708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>
          <a:solidFill>
            <a:schemeClr val="tx1">
              <a:lumMod val="95000"/>
              <a:lumOff val="5000"/>
            </a:schemeClr>
          </a:solidFill>
          <a:latin typeface="Arial  "/>
        </a:defRPr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 b="1" dirty="0">
                <a:solidFill>
                  <a:srgbClr val="002060"/>
                </a:solidFill>
              </a:rPr>
              <a:t>Megvédett</a:t>
            </a:r>
            <a:r>
              <a:rPr lang="hu-HU" b="1" baseline="0" dirty="0">
                <a:solidFill>
                  <a:srgbClr val="002060"/>
                </a:solidFill>
              </a:rPr>
              <a:t> munkahelyek száma (fő)</a:t>
            </a:r>
            <a:endParaRPr lang="hu-HU" b="1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'G1.2.8.'!$N$2:$N$4</c:f>
              <c:strCache>
                <c:ptCount val="3"/>
                <c:pt idx="0">
                  <c:v>GINOP</c:v>
                </c:pt>
                <c:pt idx="1">
                  <c:v>VEKOP</c:v>
                </c:pt>
                <c:pt idx="2">
                  <c:v>Összesen</c:v>
                </c:pt>
              </c:strCache>
            </c:strRef>
          </c:cat>
          <c:val>
            <c:numRef>
              <c:f>'G1.2.8.'!$O$2:$O$4</c:f>
              <c:numCache>
                <c:formatCode>0</c:formatCode>
                <c:ptCount val="3"/>
                <c:pt idx="1">
                  <c:v>93143.7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F9-4AAA-98F5-B72824A3EF7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8F9-4AAA-98F5-B72824A3EF7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8F9-4AAA-98F5-B72824A3EF7B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8F9-4AAA-98F5-B72824A3EF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'G1.2.8.'!$N$2:$N$4</c:f>
              <c:strCache>
                <c:ptCount val="3"/>
                <c:pt idx="0">
                  <c:v>GINOP</c:v>
                </c:pt>
                <c:pt idx="1">
                  <c:v>VEKOP</c:v>
                </c:pt>
                <c:pt idx="2">
                  <c:v>Összesen</c:v>
                </c:pt>
              </c:strCache>
            </c:strRef>
          </c:cat>
          <c:val>
            <c:numRef>
              <c:f>'G1.2.8.'!$P$2:$P$4</c:f>
              <c:numCache>
                <c:formatCode>0</c:formatCode>
                <c:ptCount val="3"/>
                <c:pt idx="0">
                  <c:v>93143.7</c:v>
                </c:pt>
                <c:pt idx="1">
                  <c:v>37706.400000000001</c:v>
                </c:pt>
                <c:pt idx="2">
                  <c:v>130850.1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8F9-4AAA-98F5-B72824A3E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4023424"/>
        <c:axId val="154024960"/>
      </c:barChart>
      <c:catAx>
        <c:axId val="15402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54024960"/>
        <c:crosses val="autoZero"/>
        <c:auto val="1"/>
        <c:lblAlgn val="ctr"/>
        <c:lblOffset val="100"/>
        <c:noMultiLvlLbl val="0"/>
      </c:catAx>
      <c:valAx>
        <c:axId val="15402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5402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 b="1" dirty="0">
                <a:solidFill>
                  <a:srgbClr val="002060"/>
                </a:solidFill>
              </a:rPr>
              <a:t>Beküldött támogatási</a:t>
            </a:r>
            <a:r>
              <a:rPr lang="hu-HU" b="1" baseline="0" dirty="0">
                <a:solidFill>
                  <a:srgbClr val="002060"/>
                </a:solidFill>
              </a:rPr>
              <a:t> kérelmek értéke (Mrd Ft)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 sz="1200" b="1" baseline="0" dirty="0">
                <a:solidFill>
                  <a:schemeClr val="accent2"/>
                </a:solidFill>
              </a:rPr>
              <a:t>(Keretösszeg: 100 </a:t>
            </a:r>
            <a:r>
              <a:rPr lang="hu-HU" sz="1200" b="1" baseline="0" dirty="0" err="1">
                <a:solidFill>
                  <a:schemeClr val="accent2"/>
                </a:solidFill>
              </a:rPr>
              <a:t>mrd</a:t>
            </a:r>
            <a:r>
              <a:rPr lang="hu-HU" sz="1200" b="1" baseline="0" dirty="0">
                <a:solidFill>
                  <a:schemeClr val="accent2"/>
                </a:solidFill>
              </a:rPr>
              <a:t> Ft)</a:t>
            </a:r>
            <a:endParaRPr lang="hu-HU" sz="1200" b="1" dirty="0">
              <a:solidFill>
                <a:schemeClr val="accent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'G1.2.8.'!$A$20:$A$22</c:f>
              <c:strCache>
                <c:ptCount val="3"/>
                <c:pt idx="0">
                  <c:v>GINOP</c:v>
                </c:pt>
                <c:pt idx="1">
                  <c:v>VEKOP</c:v>
                </c:pt>
                <c:pt idx="2">
                  <c:v>Összesen</c:v>
                </c:pt>
              </c:strCache>
            </c:strRef>
          </c:cat>
          <c:val>
            <c:numRef>
              <c:f>'G1.2.8.'!$B$20:$B$22</c:f>
              <c:numCache>
                <c:formatCode>General</c:formatCode>
                <c:ptCount val="3"/>
                <c:pt idx="1">
                  <c:v>90.84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66-4E55-8C2A-1150538E39EA}"/>
            </c:ext>
          </c:extLst>
        </c:ser>
        <c:ser>
          <c:idx val="1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066-4E55-8C2A-1150538E39E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066-4E55-8C2A-1150538E39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'G1.2.8.'!$A$20:$A$22</c:f>
              <c:strCache>
                <c:ptCount val="3"/>
                <c:pt idx="0">
                  <c:v>GINOP</c:v>
                </c:pt>
                <c:pt idx="1">
                  <c:v>VEKOP</c:v>
                </c:pt>
                <c:pt idx="2">
                  <c:v>Összesen</c:v>
                </c:pt>
              </c:strCache>
            </c:strRef>
          </c:cat>
          <c:val>
            <c:numRef>
              <c:f>'G1.2.8.'!$C$20:$C$22</c:f>
              <c:numCache>
                <c:formatCode>General</c:formatCode>
                <c:ptCount val="3"/>
                <c:pt idx="0">
                  <c:v>90.84</c:v>
                </c:pt>
                <c:pt idx="1">
                  <c:v>36.99</c:v>
                </c:pt>
                <c:pt idx="2">
                  <c:v>127.83000000000001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66-4E55-8C2A-1150538E3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4056576"/>
        <c:axId val="154058112"/>
      </c:barChart>
      <c:catAx>
        <c:axId val="15405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54058112"/>
        <c:crosses val="autoZero"/>
        <c:auto val="1"/>
        <c:lblAlgn val="ctr"/>
        <c:lblOffset val="100"/>
        <c:noMultiLvlLbl val="0"/>
      </c:catAx>
      <c:valAx>
        <c:axId val="15405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5405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 b="1" dirty="0" smtClean="0">
                <a:solidFill>
                  <a:srgbClr val="002060"/>
                </a:solidFill>
              </a:rPr>
              <a:t>Beküldött</a:t>
            </a:r>
            <a:r>
              <a:rPr lang="hu-HU" b="1" baseline="0" dirty="0" smtClean="0">
                <a:solidFill>
                  <a:srgbClr val="002060"/>
                </a:solidFill>
              </a:rPr>
              <a:t> </a:t>
            </a:r>
            <a:r>
              <a:rPr lang="hu-HU" b="1" dirty="0" smtClean="0">
                <a:solidFill>
                  <a:srgbClr val="002060"/>
                </a:solidFill>
              </a:rPr>
              <a:t>támogatási </a:t>
            </a:r>
            <a:r>
              <a:rPr lang="hu-HU" b="1" dirty="0">
                <a:solidFill>
                  <a:srgbClr val="002060"/>
                </a:solidFill>
              </a:rPr>
              <a:t>kérelmek száma (db)</a:t>
            </a:r>
            <a:endParaRPr lang="en-US" b="1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'G1.2.8.'!$A$2:$A$4</c:f>
              <c:strCache>
                <c:ptCount val="3"/>
                <c:pt idx="0">
                  <c:v>GINOP</c:v>
                </c:pt>
                <c:pt idx="1">
                  <c:v>VEKOP</c:v>
                </c:pt>
                <c:pt idx="2">
                  <c:v>Összesen</c:v>
                </c:pt>
              </c:strCache>
            </c:strRef>
          </c:cat>
          <c:val>
            <c:numRef>
              <c:f>'G1.2.8.'!$B$2:$B$4</c:f>
              <c:numCache>
                <c:formatCode>General</c:formatCode>
                <c:ptCount val="3"/>
                <c:pt idx="1">
                  <c:v>3849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B3-453B-B655-5212269D61C1}"/>
            </c:ext>
          </c:extLst>
        </c:ser>
        <c:ser>
          <c:idx val="1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DB3-453B-B655-5212269D61C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DB3-453B-B655-5212269D61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'G1.2.8.'!$A$2:$A$4</c:f>
              <c:strCache>
                <c:ptCount val="3"/>
                <c:pt idx="0">
                  <c:v>GINOP</c:v>
                </c:pt>
                <c:pt idx="1">
                  <c:v>VEKOP</c:v>
                </c:pt>
                <c:pt idx="2">
                  <c:v>Összesen</c:v>
                </c:pt>
              </c:strCache>
            </c:strRef>
          </c:cat>
          <c:val>
            <c:numRef>
              <c:f>'G1.2.8.'!$C$2:$C$4</c:f>
              <c:numCache>
                <c:formatCode>General</c:formatCode>
                <c:ptCount val="3"/>
                <c:pt idx="0">
                  <c:v>3849</c:v>
                </c:pt>
                <c:pt idx="1">
                  <c:v>1578</c:v>
                </c:pt>
                <c:pt idx="2">
                  <c:v>5427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B3-453B-B655-5212269D6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4433792"/>
        <c:axId val="154447872"/>
      </c:barChart>
      <c:catAx>
        <c:axId val="15443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54447872"/>
        <c:crosses val="autoZero"/>
        <c:auto val="1"/>
        <c:lblAlgn val="ctr"/>
        <c:lblOffset val="100"/>
        <c:noMultiLvlLbl val="0"/>
      </c:catAx>
      <c:valAx>
        <c:axId val="15444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5443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4642E-AC7B-48DB-9ACE-133D34D4632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E53875C-A2BF-4D2C-922B-49834960B29A}">
      <dgm:prSet phldrT="[Szöveg]" custT="1"/>
      <dgm:spPr/>
      <dgm:t>
        <a:bodyPr anchor="t"/>
        <a:lstStyle/>
        <a:p>
          <a:r>
            <a:rPr lang="hu-HU" sz="1400" dirty="0">
              <a:latin typeface="Arial" panose="020B0604020202020204" pitchFamily="34" charset="0"/>
              <a:cs typeface="Arial" panose="020B0604020202020204" pitchFamily="34" charset="0"/>
            </a:rPr>
            <a:t>1900-2000: </a:t>
          </a:r>
        </a:p>
        <a:p>
          <a:r>
            <a:rPr lang="hu-HU" sz="1400" b="1" dirty="0">
              <a:latin typeface="Arial" panose="020B0604020202020204" pitchFamily="34" charset="0"/>
              <a:cs typeface="Arial" panose="020B0604020202020204" pitchFamily="34" charset="0"/>
            </a:rPr>
            <a:t>~+1,5 °C</a:t>
          </a:r>
          <a:endParaRPr lang="hu-H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AED5A3-8744-4203-9DF7-26335AFA2210}" type="parTrans" cxnId="{27B3261F-0B77-40B3-AD60-59CFE6A3E1BB}">
      <dgm:prSet/>
      <dgm:spPr/>
      <dgm:t>
        <a:bodyPr/>
        <a:lstStyle/>
        <a:p>
          <a:endParaRPr lang="hu-H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E471FC-ECCB-4690-8CA5-4E4169D56495}" type="sibTrans" cxnId="{27B3261F-0B77-40B3-AD60-59CFE6A3E1BB}">
      <dgm:prSet/>
      <dgm:spPr/>
      <dgm:t>
        <a:bodyPr/>
        <a:lstStyle/>
        <a:p>
          <a:endParaRPr lang="hu-H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4E9619-B03C-4EB2-88F7-4814CF03D7E3}">
      <dgm:prSet phldrT="[Szöveg]" custT="1"/>
      <dgm:spPr/>
      <dgm:t>
        <a:bodyPr/>
        <a:lstStyle/>
        <a:p>
          <a:r>
            <a:rPr lang="hu-HU" sz="1400" dirty="0">
              <a:latin typeface="Arial" panose="020B0604020202020204" pitchFamily="34" charset="0"/>
              <a:cs typeface="Arial" panose="020B0604020202020204" pitchFamily="34" charset="0"/>
            </a:rPr>
            <a:t>2000-2050: </a:t>
          </a:r>
        </a:p>
        <a:p>
          <a:r>
            <a:rPr lang="hu-HU" sz="1400" b="1" dirty="0">
              <a:latin typeface="Arial" panose="020B0604020202020204" pitchFamily="34" charset="0"/>
              <a:cs typeface="Arial" panose="020B0604020202020204" pitchFamily="34" charset="0"/>
            </a:rPr>
            <a:t>~+1,5 - +2,0 °C</a:t>
          </a:r>
          <a:r>
            <a:rPr lang="hu-H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E56A66D4-25DD-427D-9DEF-563A63F40F5E}" type="parTrans" cxnId="{AD9D868B-6545-4E83-8D67-86A3E0763247}">
      <dgm:prSet/>
      <dgm:spPr/>
      <dgm:t>
        <a:bodyPr/>
        <a:lstStyle/>
        <a:p>
          <a:endParaRPr lang="hu-H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9A1F5-FD00-4937-96D9-18B6BE0F5807}" type="sibTrans" cxnId="{AD9D868B-6545-4E83-8D67-86A3E0763247}">
      <dgm:prSet/>
      <dgm:spPr/>
      <dgm:t>
        <a:bodyPr/>
        <a:lstStyle/>
        <a:p>
          <a:endParaRPr lang="hu-H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ADBEE9-CA16-42FD-964E-8EBFBC9F8F23}">
      <dgm:prSet phldrT="[Szöveg]" custT="1"/>
      <dgm:spPr/>
      <dgm:t>
        <a:bodyPr anchor="t"/>
        <a:lstStyle/>
        <a:p>
          <a:r>
            <a:rPr lang="hu-HU" sz="1400" dirty="0">
              <a:latin typeface="Arial" panose="020B0604020202020204" pitchFamily="34" charset="0"/>
              <a:cs typeface="Arial" panose="020B0604020202020204" pitchFamily="34" charset="0"/>
            </a:rPr>
            <a:t>2050-2100: </a:t>
          </a:r>
        </a:p>
        <a:p>
          <a:r>
            <a:rPr lang="hu-HU" sz="1400" b="1" dirty="0">
              <a:latin typeface="Arial" panose="020B0604020202020204" pitchFamily="34" charset="0"/>
              <a:cs typeface="Arial" panose="020B0604020202020204" pitchFamily="34" charset="0"/>
            </a:rPr>
            <a:t>~+3,0 - +4,5 °C</a:t>
          </a:r>
          <a:r>
            <a:rPr lang="hu-H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B8211ACD-CF0E-43BB-8D6D-FE54CCE3CF2D}" type="parTrans" cxnId="{1D25A4D7-D139-45B8-BD77-4297D40CBFAD}">
      <dgm:prSet/>
      <dgm:spPr/>
      <dgm:t>
        <a:bodyPr/>
        <a:lstStyle/>
        <a:p>
          <a:endParaRPr lang="hu-H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C42C5-E343-4F27-A64A-4B3D284FA13C}" type="sibTrans" cxnId="{1D25A4D7-D139-45B8-BD77-4297D40CBFAD}">
      <dgm:prSet/>
      <dgm:spPr/>
      <dgm:t>
        <a:bodyPr/>
        <a:lstStyle/>
        <a:p>
          <a:endParaRPr lang="hu-H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25CD82-751A-4E24-AE9E-52B0D37E750A}" type="pres">
      <dgm:prSet presAssocID="{C834642E-AC7B-48DB-9ACE-133D34D46321}" presName="Name0" presStyleCnt="0">
        <dgm:presLayoutVars>
          <dgm:dir/>
          <dgm:resizeHandles val="exact"/>
        </dgm:presLayoutVars>
      </dgm:prSet>
      <dgm:spPr/>
    </dgm:pt>
    <dgm:pt modelId="{3A28C2E6-7829-41E4-8A29-E76D7A60201E}" type="pres">
      <dgm:prSet presAssocID="{C834642E-AC7B-48DB-9ACE-133D34D46321}" presName="arrow" presStyleLbl="bgShp" presStyleIdx="0" presStyleCnt="1" custLinFactNeighborY="-6215"/>
      <dgm:spPr/>
    </dgm:pt>
    <dgm:pt modelId="{67B13359-781A-4D82-82CF-3C7AB6A44115}" type="pres">
      <dgm:prSet presAssocID="{C834642E-AC7B-48DB-9ACE-133D34D46321}" presName="points" presStyleCnt="0"/>
      <dgm:spPr/>
    </dgm:pt>
    <dgm:pt modelId="{41ACFE2B-D91D-4AA0-A339-0AD2F5C624FC}" type="pres">
      <dgm:prSet presAssocID="{9E53875C-A2BF-4D2C-922B-49834960B29A}" presName="compositeA" presStyleCnt="0"/>
      <dgm:spPr/>
    </dgm:pt>
    <dgm:pt modelId="{402DAC72-1A74-4965-9381-572E9C3BD64B}" type="pres">
      <dgm:prSet presAssocID="{9E53875C-A2BF-4D2C-922B-49834960B29A}" presName="textA" presStyleLbl="revTx" presStyleIdx="0" presStyleCnt="3" custLinFactNeighborX="13973" custLinFactNeighborY="3847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E41D2EA-1CBD-4CB7-A42E-E6F5F27DC6F9}" type="pres">
      <dgm:prSet presAssocID="{9E53875C-A2BF-4D2C-922B-49834960B29A}" presName="circleA" presStyleLbl="node1" presStyleIdx="0" presStyleCnt="3" custLinFactX="-100000" custLinFactNeighborX="-139315" custLinFactNeighborY="-30220"/>
      <dgm:spPr/>
    </dgm:pt>
    <dgm:pt modelId="{BE8C4F91-2E59-4101-834B-69A22CF55AF8}" type="pres">
      <dgm:prSet presAssocID="{9E53875C-A2BF-4D2C-922B-49834960B29A}" presName="spaceA" presStyleCnt="0"/>
      <dgm:spPr/>
    </dgm:pt>
    <dgm:pt modelId="{C66D4EC9-A8D6-460B-8A52-355349BF5737}" type="pres">
      <dgm:prSet presAssocID="{DEE471FC-ECCB-4690-8CA5-4E4169D56495}" presName="space" presStyleCnt="0"/>
      <dgm:spPr/>
    </dgm:pt>
    <dgm:pt modelId="{DC42DDD3-0056-4F5B-B5AE-1A469AF3C184}" type="pres">
      <dgm:prSet presAssocID="{2D4E9619-B03C-4EB2-88F7-4814CF03D7E3}" presName="compositeB" presStyleCnt="0"/>
      <dgm:spPr/>
    </dgm:pt>
    <dgm:pt modelId="{A08BCC60-E2C7-438A-A23A-979CCB5E5FC8}" type="pres">
      <dgm:prSet presAssocID="{2D4E9619-B03C-4EB2-88F7-4814CF03D7E3}" presName="textB" presStyleLbl="revTx" presStyleIdx="1" presStyleCnt="3" custLinFactY="-11528" custLinFactNeighborX="22178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C1D94D-20B3-4731-8162-1659FC6835AC}" type="pres">
      <dgm:prSet presAssocID="{2D4E9619-B03C-4EB2-88F7-4814CF03D7E3}" presName="circleB" presStyleLbl="node1" presStyleIdx="1" presStyleCnt="3" custLinFactX="-107014" custLinFactNeighborX="-200000" custLinFactNeighborY="6072"/>
      <dgm:spPr/>
    </dgm:pt>
    <dgm:pt modelId="{C356C89E-49FC-4DDA-8B3F-881CB72C6F94}" type="pres">
      <dgm:prSet presAssocID="{2D4E9619-B03C-4EB2-88F7-4814CF03D7E3}" presName="spaceB" presStyleCnt="0"/>
      <dgm:spPr/>
    </dgm:pt>
    <dgm:pt modelId="{53E0D980-4323-4C74-B077-F07E9976E545}" type="pres">
      <dgm:prSet presAssocID="{C5C9A1F5-FD00-4937-96D9-18B6BE0F5807}" presName="space" presStyleCnt="0"/>
      <dgm:spPr/>
    </dgm:pt>
    <dgm:pt modelId="{FEE39E2F-AA1E-497A-9D21-B0EE9FE6CC12}" type="pres">
      <dgm:prSet presAssocID="{E1ADBEE9-CA16-42FD-964E-8EBFBC9F8F23}" presName="compositeA" presStyleCnt="0"/>
      <dgm:spPr/>
    </dgm:pt>
    <dgm:pt modelId="{009111B3-7E3A-4733-B7AA-0962BDD9655E}" type="pres">
      <dgm:prSet presAssocID="{E1ADBEE9-CA16-42FD-964E-8EBFBC9F8F23}" presName="textA" presStyleLbl="revTx" presStyleIdx="2" presStyleCnt="3" custScaleX="83883" custLinFactNeighborX="19726" custLinFactNeighborY="3847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2C32CD-D30D-4E9F-9C88-12B766BF51FB}" type="pres">
      <dgm:prSet presAssocID="{E1ADBEE9-CA16-42FD-964E-8EBFBC9F8F23}" presName="circleA" presStyleLbl="node1" presStyleIdx="2" presStyleCnt="3" custLinFactX="-100000" custLinFactNeighborX="-161396" custLinFactNeighborY="6072"/>
      <dgm:spPr/>
    </dgm:pt>
    <dgm:pt modelId="{0178A872-D81F-447A-95C2-B2A4573DFF56}" type="pres">
      <dgm:prSet presAssocID="{E1ADBEE9-CA16-42FD-964E-8EBFBC9F8F23}" presName="spaceA" presStyleCnt="0"/>
      <dgm:spPr/>
    </dgm:pt>
  </dgm:ptLst>
  <dgm:cxnLst>
    <dgm:cxn modelId="{695437E5-B95A-4D82-B2F2-D93820B9ACF2}" type="presOf" srcId="{E1ADBEE9-CA16-42FD-964E-8EBFBC9F8F23}" destId="{009111B3-7E3A-4733-B7AA-0962BDD9655E}" srcOrd="0" destOrd="0" presId="urn:microsoft.com/office/officeart/2005/8/layout/hProcess11"/>
    <dgm:cxn modelId="{0231FFFA-0808-4155-8850-BD2F3035F98D}" type="presOf" srcId="{C834642E-AC7B-48DB-9ACE-133D34D46321}" destId="{1425CD82-751A-4E24-AE9E-52B0D37E750A}" srcOrd="0" destOrd="0" presId="urn:microsoft.com/office/officeart/2005/8/layout/hProcess11"/>
    <dgm:cxn modelId="{27B3261F-0B77-40B3-AD60-59CFE6A3E1BB}" srcId="{C834642E-AC7B-48DB-9ACE-133D34D46321}" destId="{9E53875C-A2BF-4D2C-922B-49834960B29A}" srcOrd="0" destOrd="0" parTransId="{45AED5A3-8744-4203-9DF7-26335AFA2210}" sibTransId="{DEE471FC-ECCB-4690-8CA5-4E4169D56495}"/>
    <dgm:cxn modelId="{93B9B781-A94B-4125-B520-5BEF0E663E91}" type="presOf" srcId="{9E53875C-A2BF-4D2C-922B-49834960B29A}" destId="{402DAC72-1A74-4965-9381-572E9C3BD64B}" srcOrd="0" destOrd="0" presId="urn:microsoft.com/office/officeart/2005/8/layout/hProcess11"/>
    <dgm:cxn modelId="{1D25A4D7-D139-45B8-BD77-4297D40CBFAD}" srcId="{C834642E-AC7B-48DB-9ACE-133D34D46321}" destId="{E1ADBEE9-CA16-42FD-964E-8EBFBC9F8F23}" srcOrd="2" destOrd="0" parTransId="{B8211ACD-CF0E-43BB-8D6D-FE54CCE3CF2D}" sibTransId="{8C4C42C5-E343-4F27-A64A-4B3D284FA13C}"/>
    <dgm:cxn modelId="{AD9D868B-6545-4E83-8D67-86A3E0763247}" srcId="{C834642E-AC7B-48DB-9ACE-133D34D46321}" destId="{2D4E9619-B03C-4EB2-88F7-4814CF03D7E3}" srcOrd="1" destOrd="0" parTransId="{E56A66D4-25DD-427D-9DEF-563A63F40F5E}" sibTransId="{C5C9A1F5-FD00-4937-96D9-18B6BE0F5807}"/>
    <dgm:cxn modelId="{3DF3984A-4511-4EFF-B9AE-4D12E74C6C8E}" type="presOf" srcId="{2D4E9619-B03C-4EB2-88F7-4814CF03D7E3}" destId="{A08BCC60-E2C7-438A-A23A-979CCB5E5FC8}" srcOrd="0" destOrd="0" presId="urn:microsoft.com/office/officeart/2005/8/layout/hProcess11"/>
    <dgm:cxn modelId="{DD56A51C-61F4-4C88-98AC-E84550BD1BA5}" type="presParOf" srcId="{1425CD82-751A-4E24-AE9E-52B0D37E750A}" destId="{3A28C2E6-7829-41E4-8A29-E76D7A60201E}" srcOrd="0" destOrd="0" presId="urn:microsoft.com/office/officeart/2005/8/layout/hProcess11"/>
    <dgm:cxn modelId="{45D2C4F1-4AC8-4C44-BF43-2915A0B3A44C}" type="presParOf" srcId="{1425CD82-751A-4E24-AE9E-52B0D37E750A}" destId="{67B13359-781A-4D82-82CF-3C7AB6A44115}" srcOrd="1" destOrd="0" presId="urn:microsoft.com/office/officeart/2005/8/layout/hProcess11"/>
    <dgm:cxn modelId="{C04D9031-D1AF-4569-AB2C-38D11DFAEB19}" type="presParOf" srcId="{67B13359-781A-4D82-82CF-3C7AB6A44115}" destId="{41ACFE2B-D91D-4AA0-A339-0AD2F5C624FC}" srcOrd="0" destOrd="0" presId="urn:microsoft.com/office/officeart/2005/8/layout/hProcess11"/>
    <dgm:cxn modelId="{933DB831-4196-4143-B96B-328103DB4353}" type="presParOf" srcId="{41ACFE2B-D91D-4AA0-A339-0AD2F5C624FC}" destId="{402DAC72-1A74-4965-9381-572E9C3BD64B}" srcOrd="0" destOrd="0" presId="urn:microsoft.com/office/officeart/2005/8/layout/hProcess11"/>
    <dgm:cxn modelId="{6C9EB703-6FF6-4C52-A101-53CA22CBF8CA}" type="presParOf" srcId="{41ACFE2B-D91D-4AA0-A339-0AD2F5C624FC}" destId="{8E41D2EA-1CBD-4CB7-A42E-E6F5F27DC6F9}" srcOrd="1" destOrd="0" presId="urn:microsoft.com/office/officeart/2005/8/layout/hProcess11"/>
    <dgm:cxn modelId="{9377B386-C59A-4239-9B5B-4AB9FD41341C}" type="presParOf" srcId="{41ACFE2B-D91D-4AA0-A339-0AD2F5C624FC}" destId="{BE8C4F91-2E59-4101-834B-69A22CF55AF8}" srcOrd="2" destOrd="0" presId="urn:microsoft.com/office/officeart/2005/8/layout/hProcess11"/>
    <dgm:cxn modelId="{3FF8D397-A574-48DA-9103-3B5C7E9CAB86}" type="presParOf" srcId="{67B13359-781A-4D82-82CF-3C7AB6A44115}" destId="{C66D4EC9-A8D6-460B-8A52-355349BF5737}" srcOrd="1" destOrd="0" presId="urn:microsoft.com/office/officeart/2005/8/layout/hProcess11"/>
    <dgm:cxn modelId="{3870EA31-BF06-42DE-B3BE-8EE185DEEC9E}" type="presParOf" srcId="{67B13359-781A-4D82-82CF-3C7AB6A44115}" destId="{DC42DDD3-0056-4F5B-B5AE-1A469AF3C184}" srcOrd="2" destOrd="0" presId="urn:microsoft.com/office/officeart/2005/8/layout/hProcess11"/>
    <dgm:cxn modelId="{607634F5-F7F6-421C-9CCA-967145343D8C}" type="presParOf" srcId="{DC42DDD3-0056-4F5B-B5AE-1A469AF3C184}" destId="{A08BCC60-E2C7-438A-A23A-979CCB5E5FC8}" srcOrd="0" destOrd="0" presId="urn:microsoft.com/office/officeart/2005/8/layout/hProcess11"/>
    <dgm:cxn modelId="{EE6BF25A-1897-469A-A4D3-DDC111C52B3A}" type="presParOf" srcId="{DC42DDD3-0056-4F5B-B5AE-1A469AF3C184}" destId="{25C1D94D-20B3-4731-8162-1659FC6835AC}" srcOrd="1" destOrd="0" presId="urn:microsoft.com/office/officeart/2005/8/layout/hProcess11"/>
    <dgm:cxn modelId="{75C7C4C8-A7C7-48E8-8D8B-06945324EE17}" type="presParOf" srcId="{DC42DDD3-0056-4F5B-B5AE-1A469AF3C184}" destId="{C356C89E-49FC-4DDA-8B3F-881CB72C6F94}" srcOrd="2" destOrd="0" presId="urn:microsoft.com/office/officeart/2005/8/layout/hProcess11"/>
    <dgm:cxn modelId="{C88298A1-DAEE-4F54-AB89-DEB0F5190F6F}" type="presParOf" srcId="{67B13359-781A-4D82-82CF-3C7AB6A44115}" destId="{53E0D980-4323-4C74-B077-F07E9976E545}" srcOrd="3" destOrd="0" presId="urn:microsoft.com/office/officeart/2005/8/layout/hProcess11"/>
    <dgm:cxn modelId="{743E9016-6FF4-4A4F-91D3-02D811DA3130}" type="presParOf" srcId="{67B13359-781A-4D82-82CF-3C7AB6A44115}" destId="{FEE39E2F-AA1E-497A-9D21-B0EE9FE6CC12}" srcOrd="4" destOrd="0" presId="urn:microsoft.com/office/officeart/2005/8/layout/hProcess11"/>
    <dgm:cxn modelId="{FBAB4009-9F68-49EA-85AD-BFC441E312F0}" type="presParOf" srcId="{FEE39E2F-AA1E-497A-9D21-B0EE9FE6CC12}" destId="{009111B3-7E3A-4733-B7AA-0962BDD9655E}" srcOrd="0" destOrd="0" presId="urn:microsoft.com/office/officeart/2005/8/layout/hProcess11"/>
    <dgm:cxn modelId="{9D9FA857-91F1-4B9A-AE9E-10E550F4BF58}" type="presParOf" srcId="{FEE39E2F-AA1E-497A-9D21-B0EE9FE6CC12}" destId="{A82C32CD-D30D-4E9F-9C88-12B766BF51FB}" srcOrd="1" destOrd="0" presId="urn:microsoft.com/office/officeart/2005/8/layout/hProcess11"/>
    <dgm:cxn modelId="{56846A86-8F0B-472E-82CB-C3D5D90BE3A4}" type="presParOf" srcId="{FEE39E2F-AA1E-497A-9D21-B0EE9FE6CC12}" destId="{0178A872-D81F-447A-95C2-B2A4573DFF5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6297B-EC84-4808-9153-749FB04C127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0B9A626D-0BA0-48AA-B920-46DBE42EF7AF}">
      <dgm:prSet phldrT="[Szöveg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Legnagyobb</a:t>
          </a:r>
          <a:r>
            <a:rPr lang="en-US" dirty="0">
              <a:solidFill>
                <a:schemeClr val="tx1"/>
              </a:solidFill>
            </a:rPr>
            <a:t> z</a:t>
          </a:r>
          <a:r>
            <a:rPr lang="hu-HU" dirty="0" err="1">
              <a:solidFill>
                <a:schemeClr val="tx1"/>
              </a:solidFill>
            </a:rPr>
            <a:t>öldítés</a:t>
          </a:r>
          <a:r>
            <a:rPr lang="en-US" dirty="0" err="1">
              <a:solidFill>
                <a:schemeClr val="tx1"/>
              </a:solidFill>
            </a:rPr>
            <a:t>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nyom</a:t>
          </a:r>
          <a:r>
            <a:rPr lang="hu-HU" dirty="0">
              <a:solidFill>
                <a:schemeClr val="tx1"/>
              </a:solidFill>
            </a:rPr>
            <a:t>ás</a:t>
          </a:r>
        </a:p>
      </dgm:t>
    </dgm:pt>
    <dgm:pt modelId="{6A2DB587-ACE0-420D-BC52-0A7AFEDA7277}" type="parTrans" cxnId="{7BB04CCD-4A74-4326-A4C6-900B07446809}">
      <dgm:prSet/>
      <dgm:spPr/>
      <dgm:t>
        <a:bodyPr/>
        <a:lstStyle/>
        <a:p>
          <a:endParaRPr lang="hu-HU"/>
        </a:p>
      </dgm:t>
    </dgm:pt>
    <dgm:pt modelId="{74C8E063-8CEF-428B-B130-6F9C4A553737}" type="sibTrans" cxnId="{7BB04CCD-4A74-4326-A4C6-900B07446809}">
      <dgm:prSet/>
      <dgm:spPr/>
      <dgm:t>
        <a:bodyPr/>
        <a:lstStyle/>
        <a:p>
          <a:endParaRPr lang="hu-HU"/>
        </a:p>
      </dgm:t>
    </dgm:pt>
    <dgm:pt modelId="{69BE0F39-9B87-447B-97A3-D2757BB9D60F}">
      <dgm:prSet phldrT="[Szöveg]"/>
      <dgm:spPr/>
      <dgm:t>
        <a:bodyPr/>
        <a:lstStyle/>
        <a:p>
          <a:r>
            <a:rPr lang="hu-HU" dirty="0">
              <a:solidFill>
                <a:schemeClr val="tx1"/>
              </a:solidFill>
            </a:rPr>
            <a:t>ÜHG </a:t>
          </a:r>
        </a:p>
        <a:p>
          <a:r>
            <a:rPr lang="en-US" dirty="0">
              <a:solidFill>
                <a:schemeClr val="tx1"/>
              </a:solidFill>
            </a:rPr>
            <a:t>&lt; 10%</a:t>
          </a:r>
          <a:endParaRPr lang="hu-HU" dirty="0">
            <a:solidFill>
              <a:schemeClr val="tx1"/>
            </a:solidFill>
          </a:endParaRPr>
        </a:p>
      </dgm:t>
    </dgm:pt>
    <dgm:pt modelId="{46BCD970-63FA-468E-9F94-36BD28B1DFC6}" type="parTrans" cxnId="{2272DC26-87F5-4BC0-A00E-AF09E6CC9225}">
      <dgm:prSet/>
      <dgm:spPr/>
      <dgm:t>
        <a:bodyPr/>
        <a:lstStyle/>
        <a:p>
          <a:endParaRPr lang="hu-HU"/>
        </a:p>
      </dgm:t>
    </dgm:pt>
    <dgm:pt modelId="{0611529E-28FD-4979-89EB-932CA81F2926}" type="sibTrans" cxnId="{2272DC26-87F5-4BC0-A00E-AF09E6CC9225}">
      <dgm:prSet/>
      <dgm:spPr/>
      <dgm:t>
        <a:bodyPr/>
        <a:lstStyle/>
        <a:p>
          <a:endParaRPr lang="hu-HU"/>
        </a:p>
      </dgm:t>
    </dgm:pt>
    <dgm:pt modelId="{B1472681-1198-4A31-B049-C7D74EE9C3BB}" type="pres">
      <dgm:prSet presAssocID="{8F86297B-EC84-4808-9153-749FB04C127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835957B-D70B-4C1A-A3E1-9ECEB6C1EC9B}" type="pres">
      <dgm:prSet presAssocID="{0B9A626D-0BA0-48AA-B920-46DBE42EF7AF}" presName="gear1" presStyleLbl="node1" presStyleIdx="0" presStyleCnt="2" custLinFactNeighborX="-63312" custLinFactNeighborY="-446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CA7977-7142-434B-A694-C46782BCFC90}" type="pres">
      <dgm:prSet presAssocID="{0B9A626D-0BA0-48AA-B920-46DBE42EF7AF}" presName="gear1srcNode" presStyleLbl="node1" presStyleIdx="0" presStyleCnt="2"/>
      <dgm:spPr/>
      <dgm:t>
        <a:bodyPr/>
        <a:lstStyle/>
        <a:p>
          <a:endParaRPr lang="hu-HU"/>
        </a:p>
      </dgm:t>
    </dgm:pt>
    <dgm:pt modelId="{67088C93-E54C-4F90-AFC3-E704A3D222EB}" type="pres">
      <dgm:prSet presAssocID="{0B9A626D-0BA0-48AA-B920-46DBE42EF7AF}" presName="gear1dstNode" presStyleLbl="node1" presStyleIdx="0" presStyleCnt="2"/>
      <dgm:spPr/>
      <dgm:t>
        <a:bodyPr/>
        <a:lstStyle/>
        <a:p>
          <a:endParaRPr lang="hu-HU"/>
        </a:p>
      </dgm:t>
    </dgm:pt>
    <dgm:pt modelId="{B1B62B48-2260-41FD-AC6F-08507F9C908F}" type="pres">
      <dgm:prSet presAssocID="{69BE0F39-9B87-447B-97A3-D2757BB9D60F}" presName="gear2" presStyleLbl="node1" presStyleIdx="1" presStyleCnt="2" custLinFactX="44336" custLinFactNeighborX="100000" custLinFactNeighborY="-2241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3FB588-9AB9-4FBC-8EB5-BB6A6C13246B}" type="pres">
      <dgm:prSet presAssocID="{69BE0F39-9B87-447B-97A3-D2757BB9D60F}" presName="gear2srcNode" presStyleLbl="node1" presStyleIdx="1" presStyleCnt="2"/>
      <dgm:spPr/>
      <dgm:t>
        <a:bodyPr/>
        <a:lstStyle/>
        <a:p>
          <a:endParaRPr lang="hu-HU"/>
        </a:p>
      </dgm:t>
    </dgm:pt>
    <dgm:pt modelId="{ED33749F-8930-4962-A213-1811AC331042}" type="pres">
      <dgm:prSet presAssocID="{69BE0F39-9B87-447B-97A3-D2757BB9D60F}" presName="gear2dstNode" presStyleLbl="node1" presStyleIdx="1" presStyleCnt="2"/>
      <dgm:spPr/>
      <dgm:t>
        <a:bodyPr/>
        <a:lstStyle/>
        <a:p>
          <a:endParaRPr lang="hu-HU"/>
        </a:p>
      </dgm:t>
    </dgm:pt>
    <dgm:pt modelId="{AF889906-125D-4911-B60E-F5993A5E7E75}" type="pres">
      <dgm:prSet presAssocID="{74C8E063-8CEF-428B-B130-6F9C4A553737}" presName="connector1" presStyleLbl="sibTrans2D1" presStyleIdx="0" presStyleCnt="2" custLinFactNeighborX="-57608" custLinFactNeighborY="-1839"/>
      <dgm:spPr/>
      <dgm:t>
        <a:bodyPr/>
        <a:lstStyle/>
        <a:p>
          <a:endParaRPr lang="hu-HU"/>
        </a:p>
      </dgm:t>
    </dgm:pt>
    <dgm:pt modelId="{8FA2A76B-7550-4E3B-B99E-D0F6B05FE5AD}" type="pres">
      <dgm:prSet presAssocID="{0611529E-28FD-4979-89EB-932CA81F2926}" presName="connector2" presStyleLbl="sibTrans2D1" presStyleIdx="1" presStyleCnt="2" custLinFactX="14114" custLinFactNeighborX="100000" custLinFactNeighborY="-14254"/>
      <dgm:spPr/>
      <dgm:t>
        <a:bodyPr/>
        <a:lstStyle/>
        <a:p>
          <a:endParaRPr lang="hu-HU"/>
        </a:p>
      </dgm:t>
    </dgm:pt>
  </dgm:ptLst>
  <dgm:cxnLst>
    <dgm:cxn modelId="{914997B6-B7D1-411E-8332-CA03E2D5E140}" type="presOf" srcId="{8F86297B-EC84-4808-9153-749FB04C127E}" destId="{B1472681-1198-4A31-B049-C7D74EE9C3BB}" srcOrd="0" destOrd="0" presId="urn:microsoft.com/office/officeart/2005/8/layout/gear1"/>
    <dgm:cxn modelId="{BE3876DC-CC3F-4AA4-B70E-0CE25939C076}" type="presOf" srcId="{0B9A626D-0BA0-48AA-B920-46DBE42EF7AF}" destId="{67088C93-E54C-4F90-AFC3-E704A3D222EB}" srcOrd="2" destOrd="0" presId="urn:microsoft.com/office/officeart/2005/8/layout/gear1"/>
    <dgm:cxn modelId="{52D9D1E5-4BD6-49DE-A519-5F52A32962A3}" type="presOf" srcId="{69BE0F39-9B87-447B-97A3-D2757BB9D60F}" destId="{B1B62B48-2260-41FD-AC6F-08507F9C908F}" srcOrd="0" destOrd="0" presId="urn:microsoft.com/office/officeart/2005/8/layout/gear1"/>
    <dgm:cxn modelId="{924E6B40-371F-47F6-A3AA-A3DED0825A9E}" type="presOf" srcId="{74C8E063-8CEF-428B-B130-6F9C4A553737}" destId="{AF889906-125D-4911-B60E-F5993A5E7E75}" srcOrd="0" destOrd="0" presId="urn:microsoft.com/office/officeart/2005/8/layout/gear1"/>
    <dgm:cxn modelId="{25CB7963-CC58-41E4-A0A6-C6AF510917BF}" type="presOf" srcId="{0B9A626D-0BA0-48AA-B920-46DBE42EF7AF}" destId="{5FCA7977-7142-434B-A694-C46782BCFC90}" srcOrd="1" destOrd="0" presId="urn:microsoft.com/office/officeart/2005/8/layout/gear1"/>
    <dgm:cxn modelId="{0DF7CECA-5E24-4969-994F-0A449C058CCB}" type="presOf" srcId="{69BE0F39-9B87-447B-97A3-D2757BB9D60F}" destId="{A63FB588-9AB9-4FBC-8EB5-BB6A6C13246B}" srcOrd="1" destOrd="0" presId="urn:microsoft.com/office/officeart/2005/8/layout/gear1"/>
    <dgm:cxn modelId="{7BB04CCD-4A74-4326-A4C6-900B07446809}" srcId="{8F86297B-EC84-4808-9153-749FB04C127E}" destId="{0B9A626D-0BA0-48AA-B920-46DBE42EF7AF}" srcOrd="0" destOrd="0" parTransId="{6A2DB587-ACE0-420D-BC52-0A7AFEDA7277}" sibTransId="{74C8E063-8CEF-428B-B130-6F9C4A553737}"/>
    <dgm:cxn modelId="{60950179-BB8C-4FD7-BB3C-93FA1E26B8C2}" type="presOf" srcId="{0B9A626D-0BA0-48AA-B920-46DBE42EF7AF}" destId="{C835957B-D70B-4C1A-A3E1-9ECEB6C1EC9B}" srcOrd="0" destOrd="0" presId="urn:microsoft.com/office/officeart/2005/8/layout/gear1"/>
    <dgm:cxn modelId="{B0CD1413-5571-4D02-B5EC-973EC1309644}" type="presOf" srcId="{0611529E-28FD-4979-89EB-932CA81F2926}" destId="{8FA2A76B-7550-4E3B-B99E-D0F6B05FE5AD}" srcOrd="0" destOrd="0" presId="urn:microsoft.com/office/officeart/2005/8/layout/gear1"/>
    <dgm:cxn modelId="{2272DC26-87F5-4BC0-A00E-AF09E6CC9225}" srcId="{8F86297B-EC84-4808-9153-749FB04C127E}" destId="{69BE0F39-9B87-447B-97A3-D2757BB9D60F}" srcOrd="1" destOrd="0" parTransId="{46BCD970-63FA-468E-9F94-36BD28B1DFC6}" sibTransId="{0611529E-28FD-4979-89EB-932CA81F2926}"/>
    <dgm:cxn modelId="{E3148CCF-25F1-4318-B8B2-81835948E29F}" type="presOf" srcId="{69BE0F39-9B87-447B-97A3-D2757BB9D60F}" destId="{ED33749F-8930-4962-A213-1811AC331042}" srcOrd="2" destOrd="0" presId="urn:microsoft.com/office/officeart/2005/8/layout/gear1"/>
    <dgm:cxn modelId="{EAAB72A8-D44A-4F24-9604-006718791DC0}" type="presParOf" srcId="{B1472681-1198-4A31-B049-C7D74EE9C3BB}" destId="{C835957B-D70B-4C1A-A3E1-9ECEB6C1EC9B}" srcOrd="0" destOrd="0" presId="urn:microsoft.com/office/officeart/2005/8/layout/gear1"/>
    <dgm:cxn modelId="{805CCB36-4FED-43C8-ADFB-543588244299}" type="presParOf" srcId="{B1472681-1198-4A31-B049-C7D74EE9C3BB}" destId="{5FCA7977-7142-434B-A694-C46782BCFC90}" srcOrd="1" destOrd="0" presId="urn:microsoft.com/office/officeart/2005/8/layout/gear1"/>
    <dgm:cxn modelId="{2B372D7F-08AA-42B0-AC82-8B05E337692D}" type="presParOf" srcId="{B1472681-1198-4A31-B049-C7D74EE9C3BB}" destId="{67088C93-E54C-4F90-AFC3-E704A3D222EB}" srcOrd="2" destOrd="0" presId="urn:microsoft.com/office/officeart/2005/8/layout/gear1"/>
    <dgm:cxn modelId="{26F94913-CA34-44CB-B91B-B40650707402}" type="presParOf" srcId="{B1472681-1198-4A31-B049-C7D74EE9C3BB}" destId="{B1B62B48-2260-41FD-AC6F-08507F9C908F}" srcOrd="3" destOrd="0" presId="urn:microsoft.com/office/officeart/2005/8/layout/gear1"/>
    <dgm:cxn modelId="{57405A11-2C76-4293-8F76-337142E4894F}" type="presParOf" srcId="{B1472681-1198-4A31-B049-C7D74EE9C3BB}" destId="{A63FB588-9AB9-4FBC-8EB5-BB6A6C13246B}" srcOrd="4" destOrd="0" presId="urn:microsoft.com/office/officeart/2005/8/layout/gear1"/>
    <dgm:cxn modelId="{356D51E6-55B2-4A88-BDDB-CADA081F1E06}" type="presParOf" srcId="{B1472681-1198-4A31-B049-C7D74EE9C3BB}" destId="{ED33749F-8930-4962-A213-1811AC331042}" srcOrd="5" destOrd="0" presId="urn:microsoft.com/office/officeart/2005/8/layout/gear1"/>
    <dgm:cxn modelId="{6AA3C568-78F4-46C1-91DD-FF95C3C71CDA}" type="presParOf" srcId="{B1472681-1198-4A31-B049-C7D74EE9C3BB}" destId="{AF889906-125D-4911-B60E-F5993A5E7E75}" srcOrd="6" destOrd="0" presId="urn:microsoft.com/office/officeart/2005/8/layout/gear1"/>
    <dgm:cxn modelId="{CF48E3AF-BCF0-4F55-9763-E1E456E9830A}" type="presParOf" srcId="{B1472681-1198-4A31-B049-C7D74EE9C3BB}" destId="{8FA2A76B-7550-4E3B-B99E-D0F6B05FE5AD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8C2E6-7829-41E4-8A29-E76D7A60201E}">
      <dsp:nvSpPr>
        <dsp:cNvPr id="0" name=""/>
        <dsp:cNvSpPr/>
      </dsp:nvSpPr>
      <dsp:spPr>
        <a:xfrm>
          <a:off x="0" y="346904"/>
          <a:ext cx="6316663" cy="50433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DAC72-1A74-4965-9381-572E9C3BD64B}">
      <dsp:nvSpPr>
        <dsp:cNvPr id="0" name=""/>
        <dsp:cNvSpPr/>
      </dsp:nvSpPr>
      <dsp:spPr>
        <a:xfrm>
          <a:off x="258772" y="194026"/>
          <a:ext cx="1832079" cy="504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>
              <a:latin typeface="Arial" panose="020B0604020202020204" pitchFamily="34" charset="0"/>
              <a:cs typeface="Arial" panose="020B0604020202020204" pitchFamily="34" charset="0"/>
            </a:rPr>
            <a:t>1900-2000: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latin typeface="Arial" panose="020B0604020202020204" pitchFamily="34" charset="0"/>
              <a:cs typeface="Arial" panose="020B0604020202020204" pitchFamily="34" charset="0"/>
            </a:rPr>
            <a:t>~+1,5 °C</a:t>
          </a:r>
          <a:endParaRPr lang="hu-H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772" y="194026"/>
        <a:ext cx="1832079" cy="504331"/>
      </dsp:txXfrm>
    </dsp:sp>
    <dsp:sp modelId="{8E41D2EA-1CBD-4CB7-A42E-E6F5F27DC6F9}">
      <dsp:nvSpPr>
        <dsp:cNvPr id="0" name=""/>
        <dsp:cNvSpPr/>
      </dsp:nvSpPr>
      <dsp:spPr>
        <a:xfrm>
          <a:off x="554038" y="529270"/>
          <a:ext cx="126082" cy="126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BCC60-E2C7-438A-A23A-979CCB5E5FC8}">
      <dsp:nvSpPr>
        <dsp:cNvPr id="0" name=""/>
        <dsp:cNvSpPr/>
      </dsp:nvSpPr>
      <dsp:spPr>
        <a:xfrm>
          <a:off x="2332777" y="194026"/>
          <a:ext cx="1832079" cy="504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>
              <a:latin typeface="Arial" panose="020B0604020202020204" pitchFamily="34" charset="0"/>
              <a:cs typeface="Arial" panose="020B0604020202020204" pitchFamily="34" charset="0"/>
            </a:rPr>
            <a:t>2000-2050: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latin typeface="Arial" panose="020B0604020202020204" pitchFamily="34" charset="0"/>
              <a:cs typeface="Arial" panose="020B0604020202020204" pitchFamily="34" charset="0"/>
            </a:rPr>
            <a:t>~+1,5 - +2,0 °C</a:t>
          </a:r>
          <a:r>
            <a:rPr lang="hu-H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2332777" y="194026"/>
        <a:ext cx="1832079" cy="504331"/>
      </dsp:txXfrm>
    </dsp:sp>
    <dsp:sp modelId="{25C1D94D-20B3-4731-8162-1659FC6835AC}">
      <dsp:nvSpPr>
        <dsp:cNvPr id="0" name=""/>
        <dsp:cNvSpPr/>
      </dsp:nvSpPr>
      <dsp:spPr>
        <a:xfrm>
          <a:off x="2392365" y="575028"/>
          <a:ext cx="126082" cy="126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111B3-7E3A-4733-B7AA-0962BDD9655E}">
      <dsp:nvSpPr>
        <dsp:cNvPr id="0" name=""/>
        <dsp:cNvSpPr/>
      </dsp:nvSpPr>
      <dsp:spPr>
        <a:xfrm>
          <a:off x="4359175" y="194026"/>
          <a:ext cx="1536802" cy="504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>
              <a:latin typeface="Arial" panose="020B0604020202020204" pitchFamily="34" charset="0"/>
              <a:cs typeface="Arial" panose="020B0604020202020204" pitchFamily="34" charset="0"/>
            </a:rPr>
            <a:t>2050-2100: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latin typeface="Arial" panose="020B0604020202020204" pitchFamily="34" charset="0"/>
              <a:cs typeface="Arial" panose="020B0604020202020204" pitchFamily="34" charset="0"/>
            </a:rPr>
            <a:t>~+3,0 - +4,5 °C</a:t>
          </a:r>
          <a:r>
            <a:rPr lang="hu-H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359175" y="194026"/>
        <a:ext cx="1536802" cy="504331"/>
      </dsp:txXfrm>
    </dsp:sp>
    <dsp:sp modelId="{A82C32CD-D30D-4E9F-9C88-12B766BF51FB}">
      <dsp:nvSpPr>
        <dsp:cNvPr id="0" name=""/>
        <dsp:cNvSpPr/>
      </dsp:nvSpPr>
      <dsp:spPr>
        <a:xfrm>
          <a:off x="4373564" y="575028"/>
          <a:ext cx="126082" cy="126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5957B-D70B-4C1A-A3E1-9ECEB6C1EC9B}">
      <dsp:nvSpPr>
        <dsp:cNvPr id="0" name=""/>
        <dsp:cNvSpPr/>
      </dsp:nvSpPr>
      <dsp:spPr>
        <a:xfrm>
          <a:off x="1083343" y="1055075"/>
          <a:ext cx="1783115" cy="178311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tx1"/>
              </a:solidFill>
            </a:rPr>
            <a:t>Legnagyobb</a:t>
          </a:r>
          <a:r>
            <a:rPr lang="en-US" sz="1600" kern="1200" dirty="0">
              <a:solidFill>
                <a:schemeClr val="tx1"/>
              </a:solidFill>
            </a:rPr>
            <a:t> z</a:t>
          </a:r>
          <a:r>
            <a:rPr lang="hu-HU" sz="1600" kern="1200" dirty="0" err="1">
              <a:solidFill>
                <a:schemeClr val="tx1"/>
              </a:solidFill>
            </a:rPr>
            <a:t>öldítés</a:t>
          </a:r>
          <a:r>
            <a:rPr lang="en-US" sz="1600" kern="1200" dirty="0" err="1">
              <a:solidFill>
                <a:schemeClr val="tx1"/>
              </a:solidFill>
            </a:rPr>
            <a:t>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nyom</a:t>
          </a:r>
          <a:r>
            <a:rPr lang="hu-HU" sz="1600" kern="1200" dirty="0">
              <a:solidFill>
                <a:schemeClr val="tx1"/>
              </a:solidFill>
            </a:rPr>
            <a:t>ás</a:t>
          </a:r>
        </a:p>
      </dsp:txBody>
      <dsp:txXfrm>
        <a:off x="1441828" y="1472761"/>
        <a:ext cx="1066145" cy="916558"/>
      </dsp:txXfrm>
    </dsp:sp>
    <dsp:sp modelId="{B1B62B48-2260-41FD-AC6F-08507F9C908F}">
      <dsp:nvSpPr>
        <dsp:cNvPr id="0" name=""/>
        <dsp:cNvSpPr/>
      </dsp:nvSpPr>
      <dsp:spPr>
        <a:xfrm>
          <a:off x="3046585" y="422630"/>
          <a:ext cx="1296811" cy="129681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>
              <a:solidFill>
                <a:schemeClr val="tx1"/>
              </a:solidFill>
            </a:rPr>
            <a:t>ÜHG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&lt; 10%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3373061" y="751079"/>
        <a:ext cx="643859" cy="639913"/>
      </dsp:txXfrm>
    </dsp:sp>
    <dsp:sp modelId="{AF889906-125D-4911-B60E-F5993A5E7E75}">
      <dsp:nvSpPr>
        <dsp:cNvPr id="0" name=""/>
        <dsp:cNvSpPr/>
      </dsp:nvSpPr>
      <dsp:spPr>
        <a:xfrm>
          <a:off x="1007171" y="803624"/>
          <a:ext cx="2193231" cy="2193231"/>
        </a:xfrm>
        <a:prstGeom prst="circularArrow">
          <a:avLst>
            <a:gd name="adj1" fmla="val 4878"/>
            <a:gd name="adj2" fmla="val 312630"/>
            <a:gd name="adj3" fmla="val 3060581"/>
            <a:gd name="adj4" fmla="val 15336889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2A76B-7550-4E3B-B99E-D0F6B05FE5AD}">
      <dsp:nvSpPr>
        <dsp:cNvPr id="0" name=""/>
        <dsp:cNvSpPr/>
      </dsp:nvSpPr>
      <dsp:spPr>
        <a:xfrm>
          <a:off x="2837506" y="194023"/>
          <a:ext cx="1658297" cy="16582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0.26882</cdr:x>
      <cdr:y>0.90854</cdr:y>
    </cdr:from>
    <cdr:to>
      <cdr:x>0.48843</cdr:x>
      <cdr:y>0.96713</cdr:y>
    </cdr:to>
    <cdr:sp macro="" textlink="">
      <cdr:nvSpPr>
        <cdr:cNvPr id="3" name="Szövegdoboz 8"/>
        <cdr:cNvSpPr txBox="1"/>
      </cdr:nvSpPr>
      <cdr:spPr>
        <a:xfrm xmlns:a="http://schemas.openxmlformats.org/drawingml/2006/main">
          <a:off x="1552492" y="4056436"/>
          <a:ext cx="1268296" cy="261610"/>
        </a:xfrm>
        <a:prstGeom xmlns:a="http://schemas.openxmlformats.org/drawingml/2006/main" prst="rect">
          <a:avLst/>
        </a:prstGeom>
        <a:solidFill xmlns:a="http://schemas.openxmlformats.org/drawingml/2006/main">
          <a:srgbClr val="EEECEC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hu-HU"/>
          </a:defPPr>
          <a:lvl1pPr marL="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Energiaintenzitás</a:t>
          </a:r>
          <a:endParaRPr lang="en-GB" sz="1100" dirty="0">
            <a:solidFill>
              <a:prstClr val="black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0.60841</cdr:x>
      <cdr:y>0.88862</cdr:y>
    </cdr:from>
    <cdr:to>
      <cdr:x>0.83118</cdr:x>
      <cdr:y>0.95755</cdr:y>
    </cdr:to>
    <cdr:sp macro="" textlink="">
      <cdr:nvSpPr>
        <cdr:cNvPr id="5" name="Szövegdoboz 9"/>
        <cdr:cNvSpPr txBox="1"/>
      </cdr:nvSpPr>
      <cdr:spPr>
        <a:xfrm xmlns:a="http://schemas.openxmlformats.org/drawingml/2006/main">
          <a:off x="3477063" y="3250216"/>
          <a:ext cx="1273131" cy="252118"/>
        </a:xfrm>
        <a:prstGeom xmlns:a="http://schemas.openxmlformats.org/drawingml/2006/main" prst="rect">
          <a:avLst/>
        </a:prstGeom>
        <a:solidFill xmlns:a="http://schemas.openxmlformats.org/drawingml/2006/main">
          <a:srgbClr val="EEECEC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hu-HU"/>
          </a:defPPr>
          <a:lvl1pPr marL="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dirty="0" err="1" smtClean="0"/>
            <a:t>ÜHG-intenzitás</a:t>
          </a:r>
          <a:endParaRPr lang="en-GB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F8DAD-EC37-44C5-AA5C-AB00DC546395}" type="datetimeFigureOut">
              <a:rPr lang="hu-HU" smtClean="0"/>
              <a:t>2020.09.24.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D074B-8F43-43B7-B50C-867AF86AD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98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D1028-CA0C-4B4B-BDE8-79B42ED88A24}" type="datetimeFigureOut">
              <a:rPr lang="hu-HU" smtClean="0"/>
              <a:t>2020.09.24.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0D52-3216-4EF1-80B5-0A51FD518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87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453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53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6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961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5686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315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6952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047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04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5" y="0"/>
            <a:ext cx="3044951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0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 userDrawn="1"/>
        </p:nvSpPr>
        <p:spPr>
          <a:xfrm>
            <a:off x="5" y="0"/>
            <a:ext cx="3044951" cy="6858000"/>
          </a:xfrm>
          <a:prstGeom prst="rect">
            <a:avLst/>
          </a:prstGeom>
          <a:solidFill>
            <a:srgbClr val="EBEBE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7" name="Group 4"/>
          <p:cNvGrpSpPr>
            <a:grpSpLocks noChangeAspect="1"/>
          </p:cNvGrpSpPr>
          <p:nvPr userDrawn="1"/>
        </p:nvGrpSpPr>
        <p:grpSpPr bwMode="auto">
          <a:xfrm>
            <a:off x="104363" y="4937760"/>
            <a:ext cx="2848809" cy="1426524"/>
            <a:chOff x="2494" y="1487"/>
            <a:chExt cx="2688" cy="1346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6" y="1487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2685" y="2448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Freeform 6"/>
            <p:cNvSpPr>
              <a:spLocks noEditPoints="1"/>
            </p:cNvSpPr>
            <p:nvPr/>
          </p:nvSpPr>
          <p:spPr bwMode="auto">
            <a:xfrm>
              <a:off x="3666" y="1572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Freeform 8"/>
            <p:cNvSpPr>
              <a:spLocks noEditPoints="1"/>
            </p:cNvSpPr>
            <p:nvPr/>
          </p:nvSpPr>
          <p:spPr bwMode="auto">
            <a:xfrm>
              <a:off x="2494" y="1488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953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7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rgbClr val="EBEBEB">
              <a:alpha val="50000"/>
            </a:srgb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9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Rectangle 21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62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166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7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9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 bwMode="auto">
          <a:xfrm>
            <a:off x="10162362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21084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9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8" name="Rectangle 7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90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9" y="0"/>
            <a:ext cx="3044951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50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 userDrawn="1"/>
        </p:nvSpPr>
        <p:spPr>
          <a:xfrm>
            <a:off x="9" y="0"/>
            <a:ext cx="3044951" cy="6858000"/>
          </a:xfrm>
          <a:prstGeom prst="rect">
            <a:avLst/>
          </a:prstGeom>
          <a:solidFill>
            <a:srgbClr val="EBEBE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47" name="Group 4"/>
          <p:cNvGrpSpPr>
            <a:grpSpLocks noChangeAspect="1"/>
          </p:cNvGrpSpPr>
          <p:nvPr userDrawn="1"/>
        </p:nvGrpSpPr>
        <p:grpSpPr bwMode="auto">
          <a:xfrm>
            <a:off x="104367" y="4937760"/>
            <a:ext cx="2848809" cy="1426524"/>
            <a:chOff x="2494" y="1487"/>
            <a:chExt cx="2688" cy="1346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6" y="1487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2685" y="2448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90" name="Freeform 6"/>
            <p:cNvSpPr>
              <a:spLocks noEditPoints="1"/>
            </p:cNvSpPr>
            <p:nvPr/>
          </p:nvSpPr>
          <p:spPr bwMode="auto">
            <a:xfrm>
              <a:off x="3666" y="1572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91" name="Freeform 8"/>
            <p:cNvSpPr>
              <a:spLocks noEditPoints="1"/>
            </p:cNvSpPr>
            <p:nvPr/>
          </p:nvSpPr>
          <p:spPr bwMode="auto">
            <a:xfrm>
              <a:off x="2494" y="1488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666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" y="0"/>
            <a:ext cx="3044951" cy="6858000"/>
          </a:xfrm>
          <a:prstGeom prst="rect">
            <a:avLst/>
          </a:prstGeom>
          <a:solidFill>
            <a:srgbClr val="0E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49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 userDrawn="1"/>
        </p:nvSpPr>
        <p:spPr>
          <a:xfrm>
            <a:off x="8" y="0"/>
            <a:ext cx="3044951" cy="6858000"/>
          </a:xfrm>
          <a:prstGeom prst="rect">
            <a:avLst/>
          </a:prstGeom>
          <a:solidFill>
            <a:srgbClr val="0E16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9" name="Group 18"/>
          <p:cNvGrpSpPr>
            <a:grpSpLocks noChangeAspect="1"/>
          </p:cNvGrpSpPr>
          <p:nvPr userDrawn="1"/>
        </p:nvGrpSpPr>
        <p:grpSpPr bwMode="auto">
          <a:xfrm>
            <a:off x="102247" y="4937760"/>
            <a:ext cx="2848809" cy="1426524"/>
            <a:chOff x="2494" y="2016"/>
            <a:chExt cx="2688" cy="1346"/>
          </a:xfrm>
        </p:grpSpPr>
        <p:sp>
          <p:nvSpPr>
            <p:cNvPr id="10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96" y="2016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685" y="2977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666" y="2101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494" y="2016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75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HU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93"/>
            <a:ext cx="12188824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176" y="3657524"/>
            <a:ext cx="11583988" cy="1219048"/>
          </a:xfrm>
          <a:prstGeom prst="rect">
            <a:avLst/>
          </a:prstGeom>
          <a:gradFill flip="none" rotWithShape="1">
            <a:gsLst>
              <a:gs pos="33000">
                <a:srgbClr val="00AEFF">
                  <a:alpha val="94902"/>
                </a:srgbClr>
              </a:gs>
              <a:gs pos="100000">
                <a:srgbClr val="00AEFF">
                  <a:alpha val="14902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3657525"/>
            <a:ext cx="10969943" cy="1209675"/>
          </a:xfrm>
        </p:spPr>
        <p:txBody>
          <a:bodyPr lIns="0" tIns="0" rIns="182880" bIns="109728" anchor="b" anchorCtr="0">
            <a:normAutofit/>
          </a:bodyPr>
          <a:lstStyle>
            <a:lvl1pPr algn="l"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1" y="4876724"/>
            <a:ext cx="10969943" cy="1216152"/>
          </a:xfrm>
        </p:spPr>
        <p:txBody>
          <a:bodyPr lIns="0" tIns="109728" rIns="0" bIns="0" anchor="t" anchorCtr="0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23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503096" y="3657524"/>
            <a:ext cx="82296" cy="1219048"/>
          </a:xfrm>
          <a:prstGeom prst="rect">
            <a:avLst/>
          </a:prstGeom>
          <a:solidFill>
            <a:srgbClr val="00A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9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>
                <a:solidFill>
                  <a:prstClr val="white"/>
                </a:solidFill>
              </a:rPr>
              <a:pPr/>
              <a:t>‹#›</a:t>
            </a:fld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90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7" name="Rectangle 26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23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9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10162366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053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23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9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>
                <a:solidFill>
                  <a:prstClr val="white"/>
                </a:solidFill>
              </a:rPr>
              <a:pPr/>
              <a:t>‹#›</a:t>
            </a:fld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66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893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34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21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51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23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9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auto">
          <a:xfrm>
            <a:off x="10162366" y="1"/>
            <a:ext cx="2026467" cy="1219200"/>
            <a:chOff x="623" y="1352"/>
            <a:chExt cx="2686" cy="1616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398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34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21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51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23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9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>
                <a:solidFill>
                  <a:prstClr val="white"/>
                </a:solidFill>
              </a:rPr>
              <a:pPr/>
              <a:t>‹#›</a:t>
            </a:fld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 bwMode="auto">
          <a:xfrm>
            <a:off x="10162366" y="1"/>
            <a:ext cx="2026467" cy="1219200"/>
            <a:chOff x="623" y="1352"/>
            <a:chExt cx="2686" cy="1616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32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" y="0"/>
            <a:ext cx="3044951" cy="6858000"/>
          </a:xfrm>
          <a:prstGeom prst="rect">
            <a:avLst/>
          </a:prstGeom>
          <a:solidFill>
            <a:srgbClr val="0E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9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 userDrawn="1"/>
        </p:nvSpPr>
        <p:spPr>
          <a:xfrm>
            <a:off x="4" y="0"/>
            <a:ext cx="3044951" cy="6858000"/>
          </a:xfrm>
          <a:prstGeom prst="rect">
            <a:avLst/>
          </a:prstGeom>
          <a:solidFill>
            <a:srgbClr val="0E16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18"/>
          <p:cNvGrpSpPr>
            <a:grpSpLocks noChangeAspect="1"/>
          </p:cNvGrpSpPr>
          <p:nvPr userDrawn="1"/>
        </p:nvGrpSpPr>
        <p:grpSpPr bwMode="auto">
          <a:xfrm>
            <a:off x="102243" y="4937760"/>
            <a:ext cx="2848809" cy="1426524"/>
            <a:chOff x="2494" y="2016"/>
            <a:chExt cx="2688" cy="1346"/>
          </a:xfrm>
        </p:grpSpPr>
        <p:sp>
          <p:nvSpPr>
            <p:cNvPr id="10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96" y="2016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685" y="2977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666" y="2101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494" y="2016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853390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4" y="152382"/>
            <a:ext cx="9553168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23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9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66" y="1"/>
            <a:ext cx="2026467" cy="1219200"/>
            <a:chOff x="623" y="1352"/>
            <a:chExt cx="2686" cy="1616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988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51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23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9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>
                <a:solidFill>
                  <a:prstClr val="white"/>
                </a:solidFill>
              </a:rPr>
              <a:pPr/>
              <a:t>‹#›</a:t>
            </a:fld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66" y="1"/>
            <a:ext cx="2026467" cy="1219200"/>
            <a:chOff x="623" y="1352"/>
            <a:chExt cx="2686" cy="1616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113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51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rgbClr val="EBEBEB">
              <a:alpha val="50000"/>
            </a:srgb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23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9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66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049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51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23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9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>
                <a:solidFill>
                  <a:prstClr val="white"/>
                </a:solidFill>
              </a:rPr>
              <a:pPr/>
              <a:t>‹#›</a:t>
            </a:fld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 bwMode="auto">
          <a:xfrm>
            <a:off x="10162366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326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23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9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54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30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559" y="-2"/>
            <a:ext cx="12191383" cy="6858000"/>
          </a:xfrm>
          <a:prstGeom prst="rect">
            <a:avLst/>
          </a:prstGeom>
          <a:solidFill>
            <a:srgbClr val="DBF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3" name="Freeform 15"/>
          <p:cNvSpPr>
            <a:spLocks/>
          </p:cNvSpPr>
          <p:nvPr userDrawn="1"/>
        </p:nvSpPr>
        <p:spPr bwMode="auto">
          <a:xfrm>
            <a:off x="-2560" y="257044"/>
            <a:ext cx="11609766" cy="1113330"/>
          </a:xfrm>
          <a:custGeom>
            <a:avLst/>
            <a:gdLst>
              <a:gd name="T0" fmla="*/ 3885 w 3885"/>
              <a:gd name="T1" fmla="*/ 233 h 466"/>
              <a:gd name="T2" fmla="*/ 3885 w 3885"/>
              <a:gd name="T3" fmla="*/ 233 h 466"/>
              <a:gd name="T4" fmla="*/ 3652 w 3885"/>
              <a:gd name="T5" fmla="*/ 466 h 466"/>
              <a:gd name="T6" fmla="*/ 0 w 3885"/>
              <a:gd name="T7" fmla="*/ 466 h 466"/>
              <a:gd name="T8" fmla="*/ 0 w 3885"/>
              <a:gd name="T9" fmla="*/ 0 h 466"/>
              <a:gd name="T10" fmla="*/ 3652 w 3885"/>
              <a:gd name="T11" fmla="*/ 0 h 466"/>
              <a:gd name="T12" fmla="*/ 3885 w 3885"/>
              <a:gd name="T13" fmla="*/ 23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5" h="466">
                <a:moveTo>
                  <a:pt x="3885" y="233"/>
                </a:moveTo>
                <a:cubicBezTo>
                  <a:pt x="3885" y="233"/>
                  <a:pt x="3885" y="233"/>
                  <a:pt x="3885" y="233"/>
                </a:cubicBezTo>
                <a:cubicBezTo>
                  <a:pt x="3885" y="361"/>
                  <a:pt x="3781" y="466"/>
                  <a:pt x="3652" y="466"/>
                </a:cubicBezTo>
                <a:cubicBezTo>
                  <a:pt x="0" y="466"/>
                  <a:pt x="0" y="466"/>
                  <a:pt x="0" y="466"/>
                </a:cubicBezTo>
                <a:cubicBezTo>
                  <a:pt x="0" y="0"/>
                  <a:pt x="0" y="0"/>
                  <a:pt x="0" y="0"/>
                </a:cubicBezTo>
                <a:cubicBezTo>
                  <a:pt x="3652" y="0"/>
                  <a:pt x="3652" y="0"/>
                  <a:pt x="3652" y="0"/>
                </a:cubicBezTo>
                <a:cubicBezTo>
                  <a:pt x="3781" y="0"/>
                  <a:pt x="3885" y="104"/>
                  <a:pt x="3885" y="233"/>
                </a:cubicBezTo>
                <a:close/>
              </a:path>
            </a:pathLst>
          </a:custGeom>
          <a:solidFill>
            <a:srgbClr val="221D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Freeform 41"/>
          <p:cNvSpPr>
            <a:spLocks/>
          </p:cNvSpPr>
          <p:nvPr userDrawn="1"/>
        </p:nvSpPr>
        <p:spPr bwMode="auto">
          <a:xfrm>
            <a:off x="0" y="4948460"/>
            <a:ext cx="7808626" cy="1909540"/>
          </a:xfrm>
          <a:custGeom>
            <a:avLst/>
            <a:gdLst>
              <a:gd name="T0" fmla="*/ 1705 w 2614"/>
              <a:gd name="T1" fmla="*/ 0 h 800"/>
              <a:gd name="T2" fmla="*/ 0 w 2614"/>
              <a:gd name="T3" fmla="*/ 0 h 800"/>
              <a:gd name="T4" fmla="*/ 0 w 2614"/>
              <a:gd name="T5" fmla="*/ 800 h 800"/>
              <a:gd name="T6" fmla="*/ 2614 w 2614"/>
              <a:gd name="T7" fmla="*/ 800 h 800"/>
              <a:gd name="T8" fmla="*/ 2614 w 2614"/>
              <a:gd name="T9" fmla="*/ 672 h 800"/>
              <a:gd name="T10" fmla="*/ 1705 w 2614"/>
              <a:gd name="T1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14" h="800">
                <a:moveTo>
                  <a:pt x="170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00"/>
                  <a:pt x="0" y="800"/>
                  <a:pt x="0" y="800"/>
                </a:cubicBezTo>
                <a:cubicBezTo>
                  <a:pt x="2614" y="800"/>
                  <a:pt x="2614" y="800"/>
                  <a:pt x="2614" y="800"/>
                </a:cubicBezTo>
                <a:cubicBezTo>
                  <a:pt x="2614" y="672"/>
                  <a:pt x="2614" y="672"/>
                  <a:pt x="2614" y="672"/>
                </a:cubicBezTo>
                <a:cubicBezTo>
                  <a:pt x="2614" y="301"/>
                  <a:pt x="2207" y="0"/>
                  <a:pt x="1705" y="0"/>
                </a:cubicBezTo>
                <a:close/>
              </a:path>
            </a:pathLst>
          </a:custGeom>
          <a:gradFill flip="none" rotWithShape="1">
            <a:gsLst>
              <a:gs pos="0">
                <a:srgbClr val="66CB45"/>
              </a:gs>
              <a:gs pos="100000">
                <a:srgbClr val="00B050">
                  <a:alpha val="9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Freeform 42"/>
          <p:cNvSpPr>
            <a:spLocks/>
          </p:cNvSpPr>
          <p:nvPr userDrawn="1"/>
        </p:nvSpPr>
        <p:spPr bwMode="auto">
          <a:xfrm>
            <a:off x="5316621" y="4386831"/>
            <a:ext cx="6872205" cy="2471170"/>
          </a:xfrm>
          <a:custGeom>
            <a:avLst/>
            <a:gdLst>
              <a:gd name="T0" fmla="*/ 2300 w 2300"/>
              <a:gd name="T1" fmla="*/ 1035 h 1035"/>
              <a:gd name="T2" fmla="*/ 2300 w 2300"/>
              <a:gd name="T3" fmla="*/ 0 h 1035"/>
              <a:gd name="T4" fmla="*/ 1273 w 2300"/>
              <a:gd name="T5" fmla="*/ 0 h 1035"/>
              <a:gd name="T6" fmla="*/ 0 w 2300"/>
              <a:gd name="T7" fmla="*/ 788 h 1035"/>
              <a:gd name="T8" fmla="*/ 0 w 2300"/>
              <a:gd name="T9" fmla="*/ 1035 h 1035"/>
              <a:gd name="T10" fmla="*/ 2300 w 2300"/>
              <a:gd name="T11" fmla="*/ 1035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00" h="1035">
                <a:moveTo>
                  <a:pt x="2300" y="1035"/>
                </a:moveTo>
                <a:cubicBezTo>
                  <a:pt x="2300" y="0"/>
                  <a:pt x="2300" y="0"/>
                  <a:pt x="2300" y="0"/>
                </a:cubicBezTo>
                <a:cubicBezTo>
                  <a:pt x="1273" y="0"/>
                  <a:pt x="1273" y="0"/>
                  <a:pt x="1273" y="0"/>
                </a:cubicBezTo>
                <a:cubicBezTo>
                  <a:pt x="570" y="0"/>
                  <a:pt x="0" y="353"/>
                  <a:pt x="0" y="788"/>
                </a:cubicBezTo>
                <a:cubicBezTo>
                  <a:pt x="0" y="1035"/>
                  <a:pt x="0" y="1035"/>
                  <a:pt x="0" y="1035"/>
                </a:cubicBezTo>
                <a:lnTo>
                  <a:pt x="2300" y="1035"/>
                </a:lnTo>
                <a:close/>
              </a:path>
            </a:pathLst>
          </a:custGeom>
          <a:solidFill>
            <a:srgbClr val="BCE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Freeform 43"/>
          <p:cNvSpPr>
            <a:spLocks/>
          </p:cNvSpPr>
          <p:nvPr userDrawn="1"/>
        </p:nvSpPr>
        <p:spPr bwMode="auto">
          <a:xfrm>
            <a:off x="5316621" y="5079166"/>
            <a:ext cx="2492006" cy="1778834"/>
          </a:xfrm>
          <a:custGeom>
            <a:avLst/>
            <a:gdLst>
              <a:gd name="T0" fmla="*/ 286 w 834"/>
              <a:gd name="T1" fmla="*/ 0 h 745"/>
              <a:gd name="T2" fmla="*/ 0 w 834"/>
              <a:gd name="T3" fmla="*/ 498 h 745"/>
              <a:gd name="T4" fmla="*/ 0 w 834"/>
              <a:gd name="T5" fmla="*/ 745 h 745"/>
              <a:gd name="T6" fmla="*/ 834 w 834"/>
              <a:gd name="T7" fmla="*/ 745 h 745"/>
              <a:gd name="T8" fmla="*/ 834 w 834"/>
              <a:gd name="T9" fmla="*/ 617 h 745"/>
              <a:gd name="T10" fmla="*/ 286 w 834"/>
              <a:gd name="T11" fmla="*/ 0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4" h="745">
                <a:moveTo>
                  <a:pt x="286" y="0"/>
                </a:moveTo>
                <a:cubicBezTo>
                  <a:pt x="107" y="136"/>
                  <a:pt x="0" y="309"/>
                  <a:pt x="0" y="498"/>
                </a:cubicBezTo>
                <a:cubicBezTo>
                  <a:pt x="0" y="745"/>
                  <a:pt x="0" y="745"/>
                  <a:pt x="0" y="745"/>
                </a:cubicBezTo>
                <a:cubicBezTo>
                  <a:pt x="834" y="745"/>
                  <a:pt x="834" y="745"/>
                  <a:pt x="834" y="745"/>
                </a:cubicBezTo>
                <a:cubicBezTo>
                  <a:pt x="834" y="617"/>
                  <a:pt x="834" y="617"/>
                  <a:pt x="834" y="617"/>
                </a:cubicBezTo>
                <a:cubicBezTo>
                  <a:pt x="834" y="341"/>
                  <a:pt x="609" y="104"/>
                  <a:pt x="28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50468" y="257044"/>
            <a:ext cx="8596651" cy="111333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hu-HU" sz="30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algn="l"/>
            <a:endParaRPr lang="hu-HU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 bwMode="auto">
          <a:xfrm>
            <a:off x="10147120" y="5879744"/>
            <a:ext cx="1711675" cy="822022"/>
            <a:chOff x="623" y="1352"/>
            <a:chExt cx="2686" cy="1616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6" name="Rounded Rectangle 15"/>
          <p:cNvSpPr/>
          <p:nvPr userDrawn="1"/>
        </p:nvSpPr>
        <p:spPr>
          <a:xfrm>
            <a:off x="1" y="5192585"/>
            <a:ext cx="5111938" cy="1407955"/>
          </a:xfrm>
          <a:custGeom>
            <a:avLst/>
            <a:gdLst>
              <a:gd name="connsiteX0" fmla="*/ 0 w 3352800"/>
              <a:gd name="connsiteY0" fmla="*/ 160519 h 1094424"/>
              <a:gd name="connsiteX1" fmla="*/ 160519 w 3352800"/>
              <a:gd name="connsiteY1" fmla="*/ 0 h 1094424"/>
              <a:gd name="connsiteX2" fmla="*/ 3192281 w 3352800"/>
              <a:gd name="connsiteY2" fmla="*/ 0 h 1094424"/>
              <a:gd name="connsiteX3" fmla="*/ 3352800 w 3352800"/>
              <a:gd name="connsiteY3" fmla="*/ 160519 h 1094424"/>
              <a:gd name="connsiteX4" fmla="*/ 3352800 w 3352800"/>
              <a:gd name="connsiteY4" fmla="*/ 933905 h 1094424"/>
              <a:gd name="connsiteX5" fmla="*/ 3192281 w 3352800"/>
              <a:gd name="connsiteY5" fmla="*/ 1094424 h 1094424"/>
              <a:gd name="connsiteX6" fmla="*/ 160519 w 3352800"/>
              <a:gd name="connsiteY6" fmla="*/ 1094424 h 1094424"/>
              <a:gd name="connsiteX7" fmla="*/ 0 w 3352800"/>
              <a:gd name="connsiteY7" fmla="*/ 933905 h 1094424"/>
              <a:gd name="connsiteX8" fmla="*/ 0 w 3352800"/>
              <a:gd name="connsiteY8" fmla="*/ 160519 h 1094424"/>
              <a:gd name="connsiteX0" fmla="*/ 0 w 3352800"/>
              <a:gd name="connsiteY0" fmla="*/ 160519 h 1094424"/>
              <a:gd name="connsiteX1" fmla="*/ 160519 w 3352800"/>
              <a:gd name="connsiteY1" fmla="*/ 0 h 1094424"/>
              <a:gd name="connsiteX2" fmla="*/ 3192281 w 3352800"/>
              <a:gd name="connsiteY2" fmla="*/ 0 h 1094424"/>
              <a:gd name="connsiteX3" fmla="*/ 3352800 w 3352800"/>
              <a:gd name="connsiteY3" fmla="*/ 160519 h 1094424"/>
              <a:gd name="connsiteX4" fmla="*/ 3352800 w 3352800"/>
              <a:gd name="connsiteY4" fmla="*/ 933905 h 1094424"/>
              <a:gd name="connsiteX5" fmla="*/ 3192281 w 3352800"/>
              <a:gd name="connsiteY5" fmla="*/ 1094424 h 1094424"/>
              <a:gd name="connsiteX6" fmla="*/ 160519 w 3352800"/>
              <a:gd name="connsiteY6" fmla="*/ 1094424 h 1094424"/>
              <a:gd name="connsiteX7" fmla="*/ 127000 w 3352800"/>
              <a:gd name="connsiteY7" fmla="*/ 908505 h 1094424"/>
              <a:gd name="connsiteX8" fmla="*/ 0 w 3352800"/>
              <a:gd name="connsiteY8" fmla="*/ 160519 h 1094424"/>
              <a:gd name="connsiteX0" fmla="*/ 126166 w 3478966"/>
              <a:gd name="connsiteY0" fmla="*/ 160519 h 1094424"/>
              <a:gd name="connsiteX1" fmla="*/ 286685 w 3478966"/>
              <a:gd name="connsiteY1" fmla="*/ 0 h 1094424"/>
              <a:gd name="connsiteX2" fmla="*/ 3318447 w 3478966"/>
              <a:gd name="connsiteY2" fmla="*/ 0 h 1094424"/>
              <a:gd name="connsiteX3" fmla="*/ 3478966 w 3478966"/>
              <a:gd name="connsiteY3" fmla="*/ 160519 h 1094424"/>
              <a:gd name="connsiteX4" fmla="*/ 3478966 w 3478966"/>
              <a:gd name="connsiteY4" fmla="*/ 933905 h 1094424"/>
              <a:gd name="connsiteX5" fmla="*/ 3318447 w 3478966"/>
              <a:gd name="connsiteY5" fmla="*/ 1094424 h 1094424"/>
              <a:gd name="connsiteX6" fmla="*/ 286685 w 3478966"/>
              <a:gd name="connsiteY6" fmla="*/ 1094424 h 1094424"/>
              <a:gd name="connsiteX7" fmla="*/ 126166 w 3478966"/>
              <a:gd name="connsiteY7" fmla="*/ 160519 h 1094424"/>
              <a:gd name="connsiteX0" fmla="*/ 0 w 3192281"/>
              <a:gd name="connsiteY0" fmla="*/ 1094424 h 1094424"/>
              <a:gd name="connsiteX1" fmla="*/ 0 w 3192281"/>
              <a:gd name="connsiteY1" fmla="*/ 0 h 1094424"/>
              <a:gd name="connsiteX2" fmla="*/ 3031762 w 3192281"/>
              <a:gd name="connsiteY2" fmla="*/ 0 h 1094424"/>
              <a:gd name="connsiteX3" fmla="*/ 3192281 w 3192281"/>
              <a:gd name="connsiteY3" fmla="*/ 160519 h 1094424"/>
              <a:gd name="connsiteX4" fmla="*/ 3192281 w 3192281"/>
              <a:gd name="connsiteY4" fmla="*/ 933905 h 1094424"/>
              <a:gd name="connsiteX5" fmla="*/ 3031762 w 3192281"/>
              <a:gd name="connsiteY5" fmla="*/ 1094424 h 1094424"/>
              <a:gd name="connsiteX6" fmla="*/ 0 w 3192281"/>
              <a:gd name="connsiteY6" fmla="*/ 1094424 h 1094424"/>
              <a:gd name="connsiteX0" fmla="*/ 0 w 3192281"/>
              <a:gd name="connsiteY0" fmla="*/ 1094424 h 1094424"/>
              <a:gd name="connsiteX1" fmla="*/ 0 w 3192281"/>
              <a:gd name="connsiteY1" fmla="*/ 0 h 1094424"/>
              <a:gd name="connsiteX2" fmla="*/ 3031762 w 3192281"/>
              <a:gd name="connsiteY2" fmla="*/ 0 h 1094424"/>
              <a:gd name="connsiteX3" fmla="*/ 3192281 w 3192281"/>
              <a:gd name="connsiteY3" fmla="*/ 160519 h 1094424"/>
              <a:gd name="connsiteX4" fmla="*/ 3192281 w 3192281"/>
              <a:gd name="connsiteY4" fmla="*/ 933905 h 1094424"/>
              <a:gd name="connsiteX5" fmla="*/ 3031762 w 3192281"/>
              <a:gd name="connsiteY5" fmla="*/ 1094424 h 1094424"/>
              <a:gd name="connsiteX6" fmla="*/ 0 w 3192281"/>
              <a:gd name="connsiteY6" fmla="*/ 1094424 h 109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2281" h="1094424">
                <a:moveTo>
                  <a:pt x="0" y="1094424"/>
                </a:moveTo>
                <a:lnTo>
                  <a:pt x="0" y="0"/>
                </a:lnTo>
                <a:lnTo>
                  <a:pt x="3031762" y="0"/>
                </a:lnTo>
                <a:cubicBezTo>
                  <a:pt x="3120414" y="0"/>
                  <a:pt x="3192281" y="71867"/>
                  <a:pt x="3192281" y="160519"/>
                </a:cubicBezTo>
                <a:lnTo>
                  <a:pt x="3192281" y="933905"/>
                </a:lnTo>
                <a:cubicBezTo>
                  <a:pt x="3192281" y="1022557"/>
                  <a:pt x="3120414" y="1094424"/>
                  <a:pt x="3031762" y="1094424"/>
                </a:cubicBezTo>
                <a:lnTo>
                  <a:pt x="0" y="10944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376" tIns="0" rIns="0" bIns="0" rtlCol="0" anchor="ctr"/>
          <a:lstStyle/>
          <a:p>
            <a:endParaRPr lang="hu-HU" sz="1900" b="1">
              <a:solidFill>
                <a:srgbClr val="0E1655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99565" y="5413081"/>
            <a:ext cx="103160" cy="980298"/>
          </a:xfrm>
          <a:prstGeom prst="rect">
            <a:avLst/>
          </a:prstGeom>
          <a:solidFill>
            <a:srgbClr val="59B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9"/>
          <a:stretch/>
        </p:blipFill>
        <p:spPr>
          <a:xfrm>
            <a:off x="5303105" y="5291566"/>
            <a:ext cx="1773782" cy="847550"/>
          </a:xfrm>
          <a:prstGeom prst="rect">
            <a:avLst/>
          </a:prstGeom>
        </p:spPr>
      </p:pic>
      <p:sp>
        <p:nvSpPr>
          <p:cNvPr id="19" name="Title 38"/>
          <p:cNvSpPr txBox="1">
            <a:spLocks/>
          </p:cNvSpPr>
          <p:nvPr userDrawn="1"/>
        </p:nvSpPr>
        <p:spPr>
          <a:xfrm>
            <a:off x="5536654" y="6205551"/>
            <a:ext cx="2031471" cy="4084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825132" rtl="0" eaLnBrk="1" latinLnBrk="0" hangingPunct="1">
              <a:spcBef>
                <a:spcPct val="0"/>
              </a:spcBef>
              <a:buNone/>
              <a:defRPr lang="hu-HU" sz="20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000" b="1"/>
              <a:t>KLÍMA- ÉS</a:t>
            </a:r>
            <a:r>
              <a:rPr lang="hu-HU" sz="1000" b="1" baseline="0"/>
              <a:t> TERMÉSZET</a:t>
            </a:r>
            <a:r>
              <a:rPr lang="hu-HU" sz="1000" b="1"/>
              <a:t>VÉDELMI </a:t>
            </a:r>
          </a:p>
          <a:p>
            <a:pPr algn="l"/>
            <a:r>
              <a:rPr lang="hu-HU" sz="1000" b="1"/>
              <a:t>AKCIÓTERV</a:t>
            </a:r>
          </a:p>
        </p:txBody>
      </p:sp>
    </p:spTree>
    <p:extLst>
      <p:ext uri="{BB962C8B-B14F-4D97-AF65-F5344CB8AC3E}">
        <p14:creationId xmlns:p14="http://schemas.microsoft.com/office/powerpoint/2010/main" val="13638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HU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93"/>
            <a:ext cx="12188824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11" name="Rectangle 10"/>
          <p:cNvSpPr/>
          <p:nvPr userDrawn="1"/>
        </p:nvSpPr>
        <p:spPr>
          <a:xfrm>
            <a:off x="-3176" y="3657524"/>
            <a:ext cx="11583988" cy="1219048"/>
          </a:xfrm>
          <a:prstGeom prst="rect">
            <a:avLst/>
          </a:prstGeom>
          <a:gradFill flip="none" rotWithShape="1">
            <a:gsLst>
              <a:gs pos="33000">
                <a:srgbClr val="00AEFF">
                  <a:alpha val="94902"/>
                </a:srgbClr>
              </a:gs>
              <a:gs pos="100000">
                <a:srgbClr val="00AEFF">
                  <a:alpha val="14902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3657525"/>
            <a:ext cx="10969943" cy="1209675"/>
          </a:xfrm>
        </p:spPr>
        <p:txBody>
          <a:bodyPr lIns="0" tIns="0" rIns="182880" bIns="109728" anchor="b" anchorCtr="0">
            <a:normAutofit/>
          </a:bodyPr>
          <a:lstStyle>
            <a:lvl1pPr algn="l"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7" y="4876724"/>
            <a:ext cx="10969943" cy="1216152"/>
          </a:xfrm>
        </p:spPr>
        <p:txBody>
          <a:bodyPr lIns="0" tIns="109728" rIns="0" bIns="0" anchor="t" anchorCtr="0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9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Rectangle 21"/>
          <p:cNvSpPr/>
          <p:nvPr/>
        </p:nvSpPr>
        <p:spPr>
          <a:xfrm>
            <a:off x="11503092" y="3657524"/>
            <a:ext cx="82296" cy="1219048"/>
          </a:xfrm>
          <a:prstGeom prst="rect">
            <a:avLst/>
          </a:prstGeom>
          <a:solidFill>
            <a:srgbClr val="00A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37643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7" name="Rectangle 26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9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10162362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83439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9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62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74227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30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7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7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9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8" name="Rectangle 27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auto">
          <a:xfrm>
            <a:off x="10162362" y="1"/>
            <a:ext cx="2026467" cy="1219200"/>
            <a:chOff x="623" y="1352"/>
            <a:chExt cx="2686" cy="1616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5863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30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7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7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9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 bwMode="auto">
          <a:xfrm>
            <a:off x="10162362" y="1"/>
            <a:ext cx="2026467" cy="1219200"/>
            <a:chOff x="623" y="1352"/>
            <a:chExt cx="2686" cy="1616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3148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4" y="152382"/>
            <a:ext cx="9553168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9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0" name="Rectangle 19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62" y="1"/>
            <a:ext cx="2026467" cy="1219200"/>
            <a:chOff x="623" y="1352"/>
            <a:chExt cx="2686" cy="1616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59295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7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9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5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62" y="1"/>
            <a:ext cx="2026467" cy="1219200"/>
            <a:chOff x="623" y="1352"/>
            <a:chExt cx="2686" cy="1616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3927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7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7" y="1600204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63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21" y="6356363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31" y="6356363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04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1" r:id="rId3"/>
    <p:sldLayoutId id="2147483650" r:id="rId4"/>
    <p:sldLayoutId id="2147483666" r:id="rId5"/>
    <p:sldLayoutId id="2147483652" r:id="rId6"/>
    <p:sldLayoutId id="2147483668" r:id="rId7"/>
    <p:sldLayoutId id="2147483654" r:id="rId8"/>
    <p:sldLayoutId id="2147483664" r:id="rId9"/>
    <p:sldLayoutId id="2147483660" r:id="rId10"/>
    <p:sldLayoutId id="2147483667" r:id="rId11"/>
    <p:sldLayoutId id="2147483655" r:id="rId12"/>
  </p:sldLayoutIdLst>
  <p:hf hdr="0" ftr="0" dt="0"/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5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1" y="1600204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7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25" y="635637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35" y="635637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6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ftr="0" dt="0"/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hu/url?sa=i&amp;url=https://facilityexecutive.com/2018/10/commissioning-solar-pv-systems/&amp;psig=AOvVaw07bvLOPHA1cpt1je7l0ULQ&amp;ust=1600943795481000&amp;source=images&amp;cd=vfe&amp;ved=0CAIQjRxqFwoTCJjZ6I6W_-sCFQAAAAAdAAAAABAD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jpeg"/><Relationship Id="rId4" Type="http://schemas.openxmlformats.org/officeDocument/2006/relationships/hyperlink" Target="https://www.google.hu/url?sa=i&amp;url=https://www.alibaba.com/product-detail/Industrial-battery-chargers-DC-chargers-rectifier_60643904243.html&amp;psig=AOvVaw1T8ii8yIDmYIekeGh_yy2l&amp;ust=1600946980208000&amp;source=images&amp;cd=vfe&amp;ved=0CAIQjRxqFwoTCPj0ibWW_-sCFQAAAAAdAAAAABA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52768" y="1"/>
            <a:ext cx="9136063" cy="990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2000" b="0" dirty="0">
              <a:solidFill>
                <a:srgbClr val="00487E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52762" y="495300"/>
            <a:ext cx="5022850" cy="876300"/>
          </a:xfrm>
          <a:prstGeom prst="rect">
            <a:avLst/>
          </a:prstGeom>
        </p:spPr>
        <p:txBody>
          <a:bodyPr vert="horz" wrap="none" lIns="365760" tIns="0" rIns="91440" bIns="0" rtlCol="0">
            <a:normAutofit/>
          </a:bodyPr>
          <a:lstStyle>
            <a:lvl1pPr marL="0" indent="0" algn="l" defTabSz="121898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16023" y="2114549"/>
            <a:ext cx="5592990" cy="2762251"/>
          </a:xfrm>
          <a:prstGeom prst="rect">
            <a:avLst/>
          </a:prstGeom>
        </p:spPr>
        <p:txBody>
          <a:bodyPr vert="horz" lIns="365760" tIns="0" rIns="182880" bIns="182880" rtlCol="0" anchor="t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 sz="4000" dirty="0"/>
          </a:p>
          <a:p>
            <a:r>
              <a:rPr lang="hu-HU" sz="4000" dirty="0" smtClean="0"/>
              <a:t>Zöld gazdaság: környezetvédelem és versenyképesség</a:t>
            </a:r>
            <a:endParaRPr lang="hu-HU" altLang="hu-HU" sz="4000" dirty="0">
              <a:solidFill>
                <a:srgbClr val="FFFFFF"/>
              </a:solidFill>
            </a:endParaRPr>
          </a:p>
          <a:p>
            <a:r>
              <a:rPr lang="hu-HU" altLang="hu-HU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52765" y="5742485"/>
            <a:ext cx="8662701" cy="1115527"/>
          </a:xfrm>
          <a:prstGeom prst="rect">
            <a:avLst/>
          </a:prstGeom>
        </p:spPr>
        <p:txBody>
          <a:bodyPr vert="horz" lIns="365760" tIns="0" rIns="0" bIns="0" rtlCol="0" anchor="t" anchorCtr="0">
            <a:normAutofit/>
          </a:bodyPr>
          <a:lstStyle>
            <a:lvl1pPr marL="0" indent="0" algn="l" defTabSz="1218987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898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46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6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9534750" y="274320"/>
            <a:ext cx="2406428" cy="1447799"/>
            <a:chOff x="623" y="1352"/>
            <a:chExt cx="2686" cy="1616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/>
            </a:p>
          </p:txBody>
        </p:sp>
      </p:grpSp>
      <p:sp>
        <p:nvSpPr>
          <p:cNvPr id="16" name="Subtitle 2"/>
          <p:cNvSpPr txBox="1">
            <a:spLocks/>
          </p:cNvSpPr>
          <p:nvPr/>
        </p:nvSpPr>
        <p:spPr>
          <a:xfrm>
            <a:off x="3046412" y="348814"/>
            <a:ext cx="5022850" cy="876300"/>
          </a:xfrm>
          <a:prstGeom prst="rect">
            <a:avLst/>
          </a:prstGeom>
        </p:spPr>
        <p:txBody>
          <a:bodyPr vert="horz" wrap="none" lIns="365760" tIns="0" rIns="91440" bIns="0" rtlCol="0">
            <a:normAutofit/>
          </a:bodyPr>
          <a:lstStyle>
            <a:lvl1pPr marL="0" indent="0" algn="l" defTabSz="121898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Zalaegerszeg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2020.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szeptember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25</a:t>
            </a: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589212" y="5780198"/>
            <a:ext cx="7461250" cy="1115527"/>
          </a:xfrm>
          <a:prstGeom prst="rect">
            <a:avLst/>
          </a:prstGeom>
        </p:spPr>
        <p:txBody>
          <a:bodyPr lIns="365760" tIns="0" rIns="0" bIns="0">
            <a:norm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b="1" dirty="0">
                <a:solidFill>
                  <a:schemeClr val="bg1"/>
                </a:solidFill>
              </a:rPr>
              <a:t>Prof. Dr. Palkovics László</a:t>
            </a:r>
          </a:p>
          <a:p>
            <a:r>
              <a:rPr lang="hu-HU" sz="1800" dirty="0">
                <a:solidFill>
                  <a:schemeClr val="bg1"/>
                </a:solidFill>
              </a:rPr>
              <a:t>Innovációs és technológiai miniszter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9" name="Group 24"/>
          <p:cNvGrpSpPr/>
          <p:nvPr/>
        </p:nvGrpSpPr>
        <p:grpSpPr>
          <a:xfrm>
            <a:off x="8820150" y="1717675"/>
            <a:ext cx="3294062" cy="5064125"/>
            <a:chOff x="223838" y="269875"/>
            <a:chExt cx="3294062" cy="5064125"/>
          </a:xfrm>
        </p:grpSpPr>
        <p:sp>
          <p:nvSpPr>
            <p:cNvPr id="30" name="Freeform 63"/>
            <p:cNvSpPr>
              <a:spLocks/>
            </p:cNvSpPr>
            <p:nvPr/>
          </p:nvSpPr>
          <p:spPr bwMode="auto">
            <a:xfrm>
              <a:off x="403225" y="2565400"/>
              <a:ext cx="1195387" cy="2768600"/>
            </a:xfrm>
            <a:custGeom>
              <a:avLst/>
              <a:gdLst>
                <a:gd name="T0" fmla="*/ 0 w 372"/>
                <a:gd name="T1" fmla="*/ 861 h 861"/>
                <a:gd name="T2" fmla="*/ 263 w 372"/>
                <a:gd name="T3" fmla="*/ 732 h 861"/>
                <a:gd name="T4" fmla="*/ 351 w 372"/>
                <a:gd name="T5" fmla="*/ 590 h 861"/>
                <a:gd name="T6" fmla="*/ 351 w 372"/>
                <a:gd name="T7" fmla="*/ 22 h 861"/>
                <a:gd name="T8" fmla="*/ 335 w 372"/>
                <a:gd name="T9" fmla="*/ 41 h 861"/>
                <a:gd name="T10" fmla="*/ 353 w 372"/>
                <a:gd name="T11" fmla="*/ 0 h 861"/>
                <a:gd name="T12" fmla="*/ 372 w 372"/>
                <a:gd name="T13" fmla="*/ 41 h 861"/>
                <a:gd name="T14" fmla="*/ 355 w 372"/>
                <a:gd name="T15" fmla="*/ 22 h 861"/>
                <a:gd name="T16" fmla="*/ 355 w 372"/>
                <a:gd name="T17" fmla="*/ 592 h 861"/>
                <a:gd name="T18" fmla="*/ 269 w 372"/>
                <a:gd name="T19" fmla="*/ 732 h 861"/>
                <a:gd name="T20" fmla="*/ 18 w 372"/>
                <a:gd name="T21" fmla="*/ 861 h 861"/>
                <a:gd name="T22" fmla="*/ 0 w 372"/>
                <a:gd name="T23" fmla="*/ 861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2" h="861">
                  <a:moveTo>
                    <a:pt x="0" y="861"/>
                  </a:moveTo>
                  <a:cubicBezTo>
                    <a:pt x="88" y="818"/>
                    <a:pt x="176" y="775"/>
                    <a:pt x="263" y="732"/>
                  </a:cubicBezTo>
                  <a:cubicBezTo>
                    <a:pt x="319" y="705"/>
                    <a:pt x="351" y="652"/>
                    <a:pt x="351" y="590"/>
                  </a:cubicBezTo>
                  <a:cubicBezTo>
                    <a:pt x="351" y="366"/>
                    <a:pt x="351" y="247"/>
                    <a:pt x="351" y="22"/>
                  </a:cubicBezTo>
                  <a:cubicBezTo>
                    <a:pt x="335" y="41"/>
                    <a:pt x="335" y="41"/>
                    <a:pt x="335" y="41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72" y="41"/>
                    <a:pt x="372" y="41"/>
                    <a:pt x="372" y="41"/>
                  </a:cubicBezTo>
                  <a:cubicBezTo>
                    <a:pt x="355" y="22"/>
                    <a:pt x="355" y="22"/>
                    <a:pt x="355" y="22"/>
                  </a:cubicBezTo>
                  <a:cubicBezTo>
                    <a:pt x="355" y="592"/>
                    <a:pt x="355" y="592"/>
                    <a:pt x="355" y="592"/>
                  </a:cubicBezTo>
                  <a:cubicBezTo>
                    <a:pt x="355" y="652"/>
                    <a:pt x="323" y="704"/>
                    <a:pt x="269" y="732"/>
                  </a:cubicBezTo>
                  <a:cubicBezTo>
                    <a:pt x="170" y="783"/>
                    <a:pt x="20" y="860"/>
                    <a:pt x="18" y="861"/>
                  </a:cubicBezTo>
                  <a:cubicBezTo>
                    <a:pt x="12" y="861"/>
                    <a:pt x="6" y="861"/>
                    <a:pt x="0" y="861"/>
                  </a:cubicBezTo>
                  <a:close/>
                </a:path>
              </a:pathLst>
            </a:custGeom>
            <a:solidFill>
              <a:srgbClr val="05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Freeform 64"/>
            <p:cNvSpPr>
              <a:spLocks/>
            </p:cNvSpPr>
            <p:nvPr/>
          </p:nvSpPr>
          <p:spPr bwMode="auto">
            <a:xfrm>
              <a:off x="2033588" y="546100"/>
              <a:ext cx="1246187" cy="4787900"/>
            </a:xfrm>
            <a:custGeom>
              <a:avLst/>
              <a:gdLst>
                <a:gd name="T0" fmla="*/ 297 w 388"/>
                <a:gd name="T1" fmla="*/ 190 h 1489"/>
                <a:gd name="T2" fmla="*/ 388 w 388"/>
                <a:gd name="T3" fmla="*/ 281 h 1489"/>
                <a:gd name="T4" fmla="*/ 301 w 388"/>
                <a:gd name="T5" fmla="*/ 372 h 1489"/>
                <a:gd name="T6" fmla="*/ 301 w 388"/>
                <a:gd name="T7" fmla="*/ 831 h 1489"/>
                <a:gd name="T8" fmla="*/ 293 w 388"/>
                <a:gd name="T9" fmla="*/ 859 h 1489"/>
                <a:gd name="T10" fmla="*/ 293 w 388"/>
                <a:gd name="T11" fmla="*/ 859 h 1489"/>
                <a:gd name="T12" fmla="*/ 272 w 388"/>
                <a:gd name="T13" fmla="*/ 880 h 1489"/>
                <a:gd name="T14" fmla="*/ 257 w 388"/>
                <a:gd name="T15" fmla="*/ 888 h 1489"/>
                <a:gd name="T16" fmla="*/ 178 w 388"/>
                <a:gd name="T17" fmla="*/ 934 h 1489"/>
                <a:gd name="T18" fmla="*/ 178 w 388"/>
                <a:gd name="T19" fmla="*/ 947 h 1489"/>
                <a:gd name="T20" fmla="*/ 171 w 388"/>
                <a:gd name="T21" fmla="*/ 975 h 1489"/>
                <a:gd name="T22" fmla="*/ 150 w 388"/>
                <a:gd name="T23" fmla="*/ 996 h 1489"/>
                <a:gd name="T24" fmla="*/ 150 w 388"/>
                <a:gd name="T25" fmla="*/ 996 h 1489"/>
                <a:gd name="T26" fmla="*/ 33 w 388"/>
                <a:gd name="T27" fmla="*/ 1064 h 1489"/>
                <a:gd name="T28" fmla="*/ 33 w 388"/>
                <a:gd name="T29" fmla="*/ 1064 h 1489"/>
                <a:gd name="T30" fmla="*/ 14 w 388"/>
                <a:gd name="T31" fmla="*/ 1082 h 1489"/>
                <a:gd name="T32" fmla="*/ 8 w 388"/>
                <a:gd name="T33" fmla="*/ 1106 h 1489"/>
                <a:gd name="T34" fmla="*/ 8 w 388"/>
                <a:gd name="T35" fmla="*/ 1235 h 1489"/>
                <a:gd name="T36" fmla="*/ 74 w 388"/>
                <a:gd name="T37" fmla="*/ 1364 h 1489"/>
                <a:gd name="T38" fmla="*/ 251 w 388"/>
                <a:gd name="T39" fmla="*/ 1489 h 1489"/>
                <a:gd name="T40" fmla="*/ 216 w 388"/>
                <a:gd name="T41" fmla="*/ 1489 h 1489"/>
                <a:gd name="T42" fmla="*/ 60 w 388"/>
                <a:gd name="T43" fmla="*/ 1364 h 1489"/>
                <a:gd name="T44" fmla="*/ 0 w 388"/>
                <a:gd name="T45" fmla="*/ 1240 h 1489"/>
                <a:gd name="T46" fmla="*/ 1 w 388"/>
                <a:gd name="T47" fmla="*/ 1106 h 1489"/>
                <a:gd name="T48" fmla="*/ 8 w 388"/>
                <a:gd name="T49" fmla="*/ 1078 h 1489"/>
                <a:gd name="T50" fmla="*/ 29 w 388"/>
                <a:gd name="T51" fmla="*/ 1057 h 1489"/>
                <a:gd name="T52" fmla="*/ 29 w 388"/>
                <a:gd name="T53" fmla="*/ 1057 h 1489"/>
                <a:gd name="T54" fmla="*/ 106 w 388"/>
                <a:gd name="T55" fmla="*/ 1013 h 1489"/>
                <a:gd name="T56" fmla="*/ 146 w 388"/>
                <a:gd name="T57" fmla="*/ 990 h 1489"/>
                <a:gd name="T58" fmla="*/ 146 w 388"/>
                <a:gd name="T59" fmla="*/ 990 h 1489"/>
                <a:gd name="T60" fmla="*/ 165 w 388"/>
                <a:gd name="T61" fmla="*/ 972 h 1489"/>
                <a:gd name="T62" fmla="*/ 171 w 388"/>
                <a:gd name="T63" fmla="*/ 947 h 1489"/>
                <a:gd name="T64" fmla="*/ 171 w 388"/>
                <a:gd name="T65" fmla="*/ 176 h 1489"/>
                <a:gd name="T66" fmla="*/ 87 w 388"/>
                <a:gd name="T67" fmla="*/ 88 h 1489"/>
                <a:gd name="T68" fmla="*/ 175 w 388"/>
                <a:gd name="T69" fmla="*/ 0 h 1489"/>
                <a:gd name="T70" fmla="*/ 263 w 388"/>
                <a:gd name="T71" fmla="*/ 88 h 1489"/>
                <a:gd name="T72" fmla="*/ 178 w 388"/>
                <a:gd name="T73" fmla="*/ 176 h 1489"/>
                <a:gd name="T74" fmla="*/ 178 w 388"/>
                <a:gd name="T75" fmla="*/ 925 h 1489"/>
                <a:gd name="T76" fmla="*/ 269 w 388"/>
                <a:gd name="T77" fmla="*/ 873 h 1489"/>
                <a:gd name="T78" fmla="*/ 287 w 388"/>
                <a:gd name="T79" fmla="*/ 855 h 1489"/>
                <a:gd name="T80" fmla="*/ 287 w 388"/>
                <a:gd name="T81" fmla="*/ 855 h 1489"/>
                <a:gd name="T82" fmla="*/ 293 w 388"/>
                <a:gd name="T83" fmla="*/ 831 h 1489"/>
                <a:gd name="T84" fmla="*/ 293 w 388"/>
                <a:gd name="T85" fmla="*/ 372 h 1489"/>
                <a:gd name="T86" fmla="*/ 206 w 388"/>
                <a:gd name="T87" fmla="*/ 281 h 1489"/>
                <a:gd name="T88" fmla="*/ 297 w 388"/>
                <a:gd name="T89" fmla="*/ 190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8" h="1489">
                  <a:moveTo>
                    <a:pt x="297" y="190"/>
                  </a:moveTo>
                  <a:cubicBezTo>
                    <a:pt x="347" y="190"/>
                    <a:pt x="388" y="231"/>
                    <a:pt x="388" y="281"/>
                  </a:cubicBezTo>
                  <a:cubicBezTo>
                    <a:pt x="388" y="330"/>
                    <a:pt x="349" y="370"/>
                    <a:pt x="301" y="372"/>
                  </a:cubicBezTo>
                  <a:cubicBezTo>
                    <a:pt x="301" y="831"/>
                    <a:pt x="301" y="831"/>
                    <a:pt x="301" y="831"/>
                  </a:cubicBezTo>
                  <a:cubicBezTo>
                    <a:pt x="301" y="841"/>
                    <a:pt x="298" y="851"/>
                    <a:pt x="293" y="859"/>
                  </a:cubicBezTo>
                  <a:cubicBezTo>
                    <a:pt x="293" y="859"/>
                    <a:pt x="293" y="859"/>
                    <a:pt x="293" y="859"/>
                  </a:cubicBezTo>
                  <a:cubicBezTo>
                    <a:pt x="288" y="868"/>
                    <a:pt x="281" y="875"/>
                    <a:pt x="272" y="880"/>
                  </a:cubicBezTo>
                  <a:cubicBezTo>
                    <a:pt x="257" y="888"/>
                    <a:pt x="257" y="888"/>
                    <a:pt x="257" y="888"/>
                  </a:cubicBezTo>
                  <a:cubicBezTo>
                    <a:pt x="178" y="934"/>
                    <a:pt x="178" y="934"/>
                    <a:pt x="178" y="934"/>
                  </a:cubicBezTo>
                  <a:cubicBezTo>
                    <a:pt x="178" y="947"/>
                    <a:pt x="178" y="947"/>
                    <a:pt x="178" y="947"/>
                  </a:cubicBezTo>
                  <a:cubicBezTo>
                    <a:pt x="178" y="957"/>
                    <a:pt x="176" y="967"/>
                    <a:pt x="171" y="975"/>
                  </a:cubicBezTo>
                  <a:cubicBezTo>
                    <a:pt x="166" y="984"/>
                    <a:pt x="159" y="991"/>
                    <a:pt x="150" y="996"/>
                  </a:cubicBezTo>
                  <a:cubicBezTo>
                    <a:pt x="150" y="996"/>
                    <a:pt x="150" y="996"/>
                    <a:pt x="150" y="996"/>
                  </a:cubicBezTo>
                  <a:cubicBezTo>
                    <a:pt x="33" y="1064"/>
                    <a:pt x="33" y="1064"/>
                    <a:pt x="33" y="1064"/>
                  </a:cubicBezTo>
                  <a:cubicBezTo>
                    <a:pt x="33" y="1064"/>
                    <a:pt x="33" y="1064"/>
                    <a:pt x="33" y="1064"/>
                  </a:cubicBezTo>
                  <a:cubicBezTo>
                    <a:pt x="25" y="1068"/>
                    <a:pt x="19" y="1074"/>
                    <a:pt x="14" y="1082"/>
                  </a:cubicBezTo>
                  <a:cubicBezTo>
                    <a:pt x="10" y="1089"/>
                    <a:pt x="8" y="1097"/>
                    <a:pt x="8" y="1106"/>
                  </a:cubicBezTo>
                  <a:cubicBezTo>
                    <a:pt x="8" y="1235"/>
                    <a:pt x="8" y="1235"/>
                    <a:pt x="8" y="1235"/>
                  </a:cubicBezTo>
                  <a:cubicBezTo>
                    <a:pt x="8" y="1288"/>
                    <a:pt x="31" y="1333"/>
                    <a:pt x="74" y="1364"/>
                  </a:cubicBezTo>
                  <a:cubicBezTo>
                    <a:pt x="137" y="1408"/>
                    <a:pt x="225" y="1470"/>
                    <a:pt x="251" y="1489"/>
                  </a:cubicBezTo>
                  <a:cubicBezTo>
                    <a:pt x="239" y="1489"/>
                    <a:pt x="228" y="1489"/>
                    <a:pt x="216" y="1489"/>
                  </a:cubicBezTo>
                  <a:cubicBezTo>
                    <a:pt x="164" y="1447"/>
                    <a:pt x="112" y="1405"/>
                    <a:pt x="60" y="1364"/>
                  </a:cubicBezTo>
                  <a:cubicBezTo>
                    <a:pt x="21" y="1333"/>
                    <a:pt x="0" y="1290"/>
                    <a:pt x="0" y="1240"/>
                  </a:cubicBezTo>
                  <a:cubicBezTo>
                    <a:pt x="1" y="1106"/>
                    <a:pt x="1" y="1106"/>
                    <a:pt x="1" y="1106"/>
                  </a:cubicBezTo>
                  <a:cubicBezTo>
                    <a:pt x="1" y="1096"/>
                    <a:pt x="3" y="1086"/>
                    <a:pt x="8" y="1078"/>
                  </a:cubicBezTo>
                  <a:cubicBezTo>
                    <a:pt x="13" y="1070"/>
                    <a:pt x="20" y="1063"/>
                    <a:pt x="29" y="1057"/>
                  </a:cubicBezTo>
                  <a:cubicBezTo>
                    <a:pt x="29" y="1057"/>
                    <a:pt x="29" y="1057"/>
                    <a:pt x="29" y="1057"/>
                  </a:cubicBezTo>
                  <a:cubicBezTo>
                    <a:pt x="106" y="1013"/>
                    <a:pt x="106" y="1013"/>
                    <a:pt x="106" y="1013"/>
                  </a:cubicBezTo>
                  <a:cubicBezTo>
                    <a:pt x="146" y="990"/>
                    <a:pt x="146" y="990"/>
                    <a:pt x="146" y="990"/>
                  </a:cubicBezTo>
                  <a:cubicBezTo>
                    <a:pt x="146" y="990"/>
                    <a:pt x="146" y="990"/>
                    <a:pt x="146" y="990"/>
                  </a:cubicBezTo>
                  <a:cubicBezTo>
                    <a:pt x="154" y="985"/>
                    <a:pt x="160" y="979"/>
                    <a:pt x="165" y="972"/>
                  </a:cubicBezTo>
                  <a:cubicBezTo>
                    <a:pt x="169" y="964"/>
                    <a:pt x="171" y="956"/>
                    <a:pt x="171" y="947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24" y="174"/>
                    <a:pt x="87" y="135"/>
                    <a:pt x="87" y="88"/>
                  </a:cubicBezTo>
                  <a:cubicBezTo>
                    <a:pt x="87" y="39"/>
                    <a:pt x="126" y="0"/>
                    <a:pt x="175" y="0"/>
                  </a:cubicBezTo>
                  <a:cubicBezTo>
                    <a:pt x="224" y="0"/>
                    <a:pt x="263" y="39"/>
                    <a:pt x="263" y="88"/>
                  </a:cubicBezTo>
                  <a:cubicBezTo>
                    <a:pt x="263" y="136"/>
                    <a:pt x="225" y="174"/>
                    <a:pt x="178" y="176"/>
                  </a:cubicBezTo>
                  <a:cubicBezTo>
                    <a:pt x="178" y="925"/>
                    <a:pt x="178" y="925"/>
                    <a:pt x="178" y="925"/>
                  </a:cubicBezTo>
                  <a:cubicBezTo>
                    <a:pt x="269" y="873"/>
                    <a:pt x="269" y="873"/>
                    <a:pt x="269" y="873"/>
                  </a:cubicBezTo>
                  <a:cubicBezTo>
                    <a:pt x="276" y="869"/>
                    <a:pt x="283" y="863"/>
                    <a:pt x="287" y="855"/>
                  </a:cubicBezTo>
                  <a:cubicBezTo>
                    <a:pt x="287" y="855"/>
                    <a:pt x="287" y="855"/>
                    <a:pt x="287" y="855"/>
                  </a:cubicBezTo>
                  <a:cubicBezTo>
                    <a:pt x="291" y="848"/>
                    <a:pt x="293" y="840"/>
                    <a:pt x="293" y="831"/>
                  </a:cubicBezTo>
                  <a:cubicBezTo>
                    <a:pt x="293" y="372"/>
                    <a:pt x="293" y="372"/>
                    <a:pt x="293" y="372"/>
                  </a:cubicBezTo>
                  <a:cubicBezTo>
                    <a:pt x="245" y="370"/>
                    <a:pt x="206" y="330"/>
                    <a:pt x="206" y="281"/>
                  </a:cubicBezTo>
                  <a:cubicBezTo>
                    <a:pt x="206" y="231"/>
                    <a:pt x="247" y="190"/>
                    <a:pt x="297" y="190"/>
                  </a:cubicBezTo>
                  <a:close/>
                </a:path>
              </a:pathLst>
            </a:custGeom>
            <a:solidFill>
              <a:srgbClr val="40B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Freeform 65"/>
            <p:cNvSpPr>
              <a:spLocks/>
            </p:cNvSpPr>
            <p:nvPr/>
          </p:nvSpPr>
          <p:spPr bwMode="auto">
            <a:xfrm>
              <a:off x="1927225" y="1012825"/>
              <a:ext cx="1355725" cy="4321175"/>
            </a:xfrm>
            <a:custGeom>
              <a:avLst/>
              <a:gdLst>
                <a:gd name="T0" fmla="*/ 69 w 422"/>
                <a:gd name="T1" fmla="*/ 0 h 1344"/>
                <a:gd name="T2" fmla="*/ 138 w 422"/>
                <a:gd name="T3" fmla="*/ 69 h 1344"/>
                <a:gd name="T4" fmla="*/ 71 w 422"/>
                <a:gd name="T5" fmla="*/ 139 h 1344"/>
                <a:gd name="T6" fmla="*/ 71 w 422"/>
                <a:gd name="T7" fmla="*/ 873 h 1344"/>
                <a:gd name="T8" fmla="*/ 121 w 422"/>
                <a:gd name="T9" fmla="*/ 844 h 1344"/>
                <a:gd name="T10" fmla="*/ 141 w 422"/>
                <a:gd name="T11" fmla="*/ 832 h 1344"/>
                <a:gd name="T12" fmla="*/ 159 w 422"/>
                <a:gd name="T13" fmla="*/ 814 h 1344"/>
                <a:gd name="T14" fmla="*/ 159 w 422"/>
                <a:gd name="T15" fmla="*/ 814 h 1344"/>
                <a:gd name="T16" fmla="*/ 166 w 422"/>
                <a:gd name="T17" fmla="*/ 788 h 1344"/>
                <a:gd name="T18" fmla="*/ 166 w 422"/>
                <a:gd name="T19" fmla="*/ 652 h 1344"/>
                <a:gd name="T20" fmla="*/ 73 w 422"/>
                <a:gd name="T21" fmla="*/ 557 h 1344"/>
                <a:gd name="T22" fmla="*/ 168 w 422"/>
                <a:gd name="T23" fmla="*/ 463 h 1344"/>
                <a:gd name="T24" fmla="*/ 263 w 422"/>
                <a:gd name="T25" fmla="*/ 557 h 1344"/>
                <a:gd name="T26" fmla="*/ 170 w 422"/>
                <a:gd name="T27" fmla="*/ 652 h 1344"/>
                <a:gd name="T28" fmla="*/ 170 w 422"/>
                <a:gd name="T29" fmla="*/ 788 h 1344"/>
                <a:gd name="T30" fmla="*/ 163 w 422"/>
                <a:gd name="T31" fmla="*/ 816 h 1344"/>
                <a:gd name="T32" fmla="*/ 163 w 422"/>
                <a:gd name="T33" fmla="*/ 816 h 1344"/>
                <a:gd name="T34" fmla="*/ 142 w 422"/>
                <a:gd name="T35" fmla="*/ 836 h 1344"/>
                <a:gd name="T36" fmla="*/ 71 w 422"/>
                <a:gd name="T37" fmla="*/ 877 h 1344"/>
                <a:gd name="T38" fmla="*/ 71 w 422"/>
                <a:gd name="T39" fmla="*/ 1073 h 1344"/>
                <a:gd name="T40" fmla="*/ 159 w 422"/>
                <a:gd name="T41" fmla="*/ 1215 h 1344"/>
                <a:gd name="T42" fmla="*/ 422 w 422"/>
                <a:gd name="T43" fmla="*/ 1344 h 1344"/>
                <a:gd name="T44" fmla="*/ 404 w 422"/>
                <a:gd name="T45" fmla="*/ 1344 h 1344"/>
                <a:gd name="T46" fmla="*/ 153 w 422"/>
                <a:gd name="T47" fmla="*/ 1215 h 1344"/>
                <a:gd name="T48" fmla="*/ 67 w 422"/>
                <a:gd name="T49" fmla="*/ 1075 h 1344"/>
                <a:gd name="T50" fmla="*/ 67 w 422"/>
                <a:gd name="T51" fmla="*/ 139 h 1344"/>
                <a:gd name="T52" fmla="*/ 0 w 422"/>
                <a:gd name="T53" fmla="*/ 69 h 1344"/>
                <a:gd name="T54" fmla="*/ 69 w 422"/>
                <a:gd name="T55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2" h="1344">
                  <a:moveTo>
                    <a:pt x="69" y="0"/>
                  </a:move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8" y="138"/>
                    <a:pt x="71" y="139"/>
                  </a:cubicBezTo>
                  <a:cubicBezTo>
                    <a:pt x="71" y="873"/>
                    <a:pt x="71" y="873"/>
                    <a:pt x="71" y="873"/>
                  </a:cubicBezTo>
                  <a:cubicBezTo>
                    <a:pt x="121" y="844"/>
                    <a:pt x="121" y="844"/>
                    <a:pt x="121" y="844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9" y="828"/>
                    <a:pt x="155" y="821"/>
                    <a:pt x="159" y="814"/>
                  </a:cubicBezTo>
                  <a:cubicBezTo>
                    <a:pt x="159" y="814"/>
                    <a:pt x="159" y="814"/>
                    <a:pt x="159" y="814"/>
                  </a:cubicBezTo>
                  <a:cubicBezTo>
                    <a:pt x="164" y="806"/>
                    <a:pt x="166" y="798"/>
                    <a:pt x="166" y="788"/>
                  </a:cubicBezTo>
                  <a:cubicBezTo>
                    <a:pt x="166" y="652"/>
                    <a:pt x="166" y="652"/>
                    <a:pt x="166" y="652"/>
                  </a:cubicBezTo>
                  <a:cubicBezTo>
                    <a:pt x="115" y="651"/>
                    <a:pt x="73" y="609"/>
                    <a:pt x="73" y="557"/>
                  </a:cubicBezTo>
                  <a:cubicBezTo>
                    <a:pt x="73" y="505"/>
                    <a:pt x="116" y="463"/>
                    <a:pt x="168" y="463"/>
                  </a:cubicBezTo>
                  <a:cubicBezTo>
                    <a:pt x="220" y="463"/>
                    <a:pt x="263" y="505"/>
                    <a:pt x="263" y="557"/>
                  </a:cubicBezTo>
                  <a:cubicBezTo>
                    <a:pt x="263" y="609"/>
                    <a:pt x="221" y="651"/>
                    <a:pt x="170" y="652"/>
                  </a:cubicBezTo>
                  <a:cubicBezTo>
                    <a:pt x="170" y="788"/>
                    <a:pt x="170" y="788"/>
                    <a:pt x="170" y="788"/>
                  </a:cubicBezTo>
                  <a:cubicBezTo>
                    <a:pt x="170" y="798"/>
                    <a:pt x="167" y="808"/>
                    <a:pt x="163" y="816"/>
                  </a:cubicBezTo>
                  <a:cubicBezTo>
                    <a:pt x="163" y="816"/>
                    <a:pt x="163" y="816"/>
                    <a:pt x="163" y="816"/>
                  </a:cubicBezTo>
                  <a:cubicBezTo>
                    <a:pt x="158" y="824"/>
                    <a:pt x="151" y="831"/>
                    <a:pt x="142" y="836"/>
                  </a:cubicBezTo>
                  <a:cubicBezTo>
                    <a:pt x="71" y="877"/>
                    <a:pt x="71" y="877"/>
                    <a:pt x="71" y="877"/>
                  </a:cubicBezTo>
                  <a:cubicBezTo>
                    <a:pt x="71" y="1073"/>
                    <a:pt x="71" y="1073"/>
                    <a:pt x="71" y="1073"/>
                  </a:cubicBezTo>
                  <a:cubicBezTo>
                    <a:pt x="71" y="1135"/>
                    <a:pt x="104" y="1188"/>
                    <a:pt x="159" y="1215"/>
                  </a:cubicBezTo>
                  <a:cubicBezTo>
                    <a:pt x="246" y="1258"/>
                    <a:pt x="334" y="1301"/>
                    <a:pt x="422" y="1344"/>
                  </a:cubicBezTo>
                  <a:cubicBezTo>
                    <a:pt x="416" y="1344"/>
                    <a:pt x="410" y="1344"/>
                    <a:pt x="404" y="1344"/>
                  </a:cubicBezTo>
                  <a:cubicBezTo>
                    <a:pt x="320" y="1301"/>
                    <a:pt x="237" y="1258"/>
                    <a:pt x="153" y="1215"/>
                  </a:cubicBezTo>
                  <a:cubicBezTo>
                    <a:pt x="99" y="1188"/>
                    <a:pt x="67" y="1136"/>
                    <a:pt x="67" y="1075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30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lose/>
                </a:path>
              </a:pathLst>
            </a:custGeom>
            <a:solidFill>
              <a:srgbClr val="05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Freeform 66"/>
            <p:cNvSpPr>
              <a:spLocks/>
            </p:cNvSpPr>
            <p:nvPr/>
          </p:nvSpPr>
          <p:spPr bwMode="auto">
            <a:xfrm>
              <a:off x="298450" y="1063625"/>
              <a:ext cx="1355725" cy="4270375"/>
            </a:xfrm>
            <a:custGeom>
              <a:avLst/>
              <a:gdLst>
                <a:gd name="T0" fmla="*/ 310 w 422"/>
                <a:gd name="T1" fmla="*/ 659 h 1328"/>
                <a:gd name="T2" fmla="*/ 119 w 422"/>
                <a:gd name="T3" fmla="*/ 549 h 1328"/>
                <a:gd name="T4" fmla="*/ 98 w 422"/>
                <a:gd name="T5" fmla="*/ 529 h 1328"/>
                <a:gd name="T6" fmla="*/ 91 w 422"/>
                <a:gd name="T7" fmla="*/ 501 h 1328"/>
                <a:gd name="T8" fmla="*/ 91 w 422"/>
                <a:gd name="T9" fmla="*/ 186 h 1328"/>
                <a:gd name="T10" fmla="*/ 0 w 422"/>
                <a:gd name="T11" fmla="*/ 93 h 1328"/>
                <a:gd name="T12" fmla="*/ 93 w 422"/>
                <a:gd name="T13" fmla="*/ 0 h 1328"/>
                <a:gd name="T14" fmla="*/ 186 w 422"/>
                <a:gd name="T15" fmla="*/ 93 h 1328"/>
                <a:gd name="T16" fmla="*/ 95 w 422"/>
                <a:gd name="T17" fmla="*/ 186 h 1328"/>
                <a:gd name="T18" fmla="*/ 95 w 422"/>
                <a:gd name="T19" fmla="*/ 501 h 1328"/>
                <a:gd name="T20" fmla="*/ 102 w 422"/>
                <a:gd name="T21" fmla="*/ 527 h 1328"/>
                <a:gd name="T22" fmla="*/ 120 w 422"/>
                <a:gd name="T23" fmla="*/ 546 h 1328"/>
                <a:gd name="T24" fmla="*/ 187 w 422"/>
                <a:gd name="T25" fmla="*/ 584 h 1328"/>
                <a:gd name="T26" fmla="*/ 310 w 422"/>
                <a:gd name="T27" fmla="*/ 655 h 1328"/>
                <a:gd name="T28" fmla="*/ 310 w 422"/>
                <a:gd name="T29" fmla="*/ 594 h 1328"/>
                <a:gd name="T30" fmla="*/ 216 w 422"/>
                <a:gd name="T31" fmla="*/ 497 h 1328"/>
                <a:gd name="T32" fmla="*/ 313 w 422"/>
                <a:gd name="T33" fmla="*/ 400 h 1328"/>
                <a:gd name="T34" fmla="*/ 411 w 422"/>
                <a:gd name="T35" fmla="*/ 497 h 1328"/>
                <a:gd name="T36" fmla="*/ 317 w 422"/>
                <a:gd name="T37" fmla="*/ 594 h 1328"/>
                <a:gd name="T38" fmla="*/ 317 w 422"/>
                <a:gd name="T39" fmla="*/ 659 h 1328"/>
                <a:gd name="T40" fmla="*/ 317 w 422"/>
                <a:gd name="T41" fmla="*/ 664 h 1328"/>
                <a:gd name="T42" fmla="*/ 317 w 422"/>
                <a:gd name="T43" fmla="*/ 704 h 1328"/>
                <a:gd name="T44" fmla="*/ 324 w 422"/>
                <a:gd name="T45" fmla="*/ 728 h 1328"/>
                <a:gd name="T46" fmla="*/ 324 w 422"/>
                <a:gd name="T47" fmla="*/ 728 h 1328"/>
                <a:gd name="T48" fmla="*/ 342 w 422"/>
                <a:gd name="T49" fmla="*/ 746 h 1328"/>
                <a:gd name="T50" fmla="*/ 393 w 422"/>
                <a:gd name="T51" fmla="*/ 776 h 1328"/>
                <a:gd name="T52" fmla="*/ 393 w 422"/>
                <a:gd name="T53" fmla="*/ 776 h 1328"/>
                <a:gd name="T54" fmla="*/ 414 w 422"/>
                <a:gd name="T55" fmla="*/ 797 h 1328"/>
                <a:gd name="T56" fmla="*/ 422 w 422"/>
                <a:gd name="T57" fmla="*/ 825 h 1328"/>
                <a:gd name="T58" fmla="*/ 422 w 422"/>
                <a:gd name="T59" fmla="*/ 825 h 1328"/>
                <a:gd name="T60" fmla="*/ 422 w 422"/>
                <a:gd name="T61" fmla="*/ 1079 h 1328"/>
                <a:gd name="T62" fmla="*/ 362 w 422"/>
                <a:gd name="T63" fmla="*/ 1203 h 1328"/>
                <a:gd name="T64" fmla="*/ 206 w 422"/>
                <a:gd name="T65" fmla="*/ 1328 h 1328"/>
                <a:gd name="T66" fmla="*/ 171 w 422"/>
                <a:gd name="T67" fmla="*/ 1328 h 1328"/>
                <a:gd name="T68" fmla="*/ 348 w 422"/>
                <a:gd name="T69" fmla="*/ 1203 h 1328"/>
                <a:gd name="T70" fmla="*/ 414 w 422"/>
                <a:gd name="T71" fmla="*/ 1074 h 1328"/>
                <a:gd name="T72" fmla="*/ 414 w 422"/>
                <a:gd name="T73" fmla="*/ 825 h 1328"/>
                <a:gd name="T74" fmla="*/ 414 w 422"/>
                <a:gd name="T75" fmla="*/ 825 h 1328"/>
                <a:gd name="T76" fmla="*/ 408 w 422"/>
                <a:gd name="T77" fmla="*/ 800 h 1328"/>
                <a:gd name="T78" fmla="*/ 390 w 422"/>
                <a:gd name="T79" fmla="*/ 783 h 1328"/>
                <a:gd name="T80" fmla="*/ 390 w 422"/>
                <a:gd name="T81" fmla="*/ 783 h 1328"/>
                <a:gd name="T82" fmla="*/ 338 w 422"/>
                <a:gd name="T83" fmla="*/ 753 h 1328"/>
                <a:gd name="T84" fmla="*/ 317 w 422"/>
                <a:gd name="T85" fmla="*/ 732 h 1328"/>
                <a:gd name="T86" fmla="*/ 317 w 422"/>
                <a:gd name="T87" fmla="*/ 732 h 1328"/>
                <a:gd name="T88" fmla="*/ 310 w 422"/>
                <a:gd name="T89" fmla="*/ 704 h 1328"/>
                <a:gd name="T90" fmla="*/ 310 w 422"/>
                <a:gd name="T91" fmla="*/ 659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2" h="1328">
                  <a:moveTo>
                    <a:pt x="310" y="659"/>
                  </a:moveTo>
                  <a:cubicBezTo>
                    <a:pt x="119" y="549"/>
                    <a:pt x="119" y="549"/>
                    <a:pt x="119" y="549"/>
                  </a:cubicBezTo>
                  <a:cubicBezTo>
                    <a:pt x="110" y="544"/>
                    <a:pt x="103" y="537"/>
                    <a:pt x="98" y="529"/>
                  </a:cubicBezTo>
                  <a:cubicBezTo>
                    <a:pt x="94" y="521"/>
                    <a:pt x="91" y="512"/>
                    <a:pt x="91" y="501"/>
                  </a:cubicBezTo>
                  <a:cubicBezTo>
                    <a:pt x="91" y="186"/>
                    <a:pt x="91" y="186"/>
                    <a:pt x="91" y="186"/>
                  </a:cubicBez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145" y="0"/>
                    <a:pt x="186" y="42"/>
                    <a:pt x="186" y="93"/>
                  </a:cubicBezTo>
                  <a:cubicBezTo>
                    <a:pt x="186" y="144"/>
                    <a:pt x="146" y="185"/>
                    <a:pt x="95" y="186"/>
                  </a:cubicBezTo>
                  <a:cubicBezTo>
                    <a:pt x="95" y="501"/>
                    <a:pt x="95" y="501"/>
                    <a:pt x="95" y="501"/>
                  </a:cubicBezTo>
                  <a:cubicBezTo>
                    <a:pt x="95" y="511"/>
                    <a:pt x="97" y="520"/>
                    <a:pt x="102" y="527"/>
                  </a:cubicBezTo>
                  <a:cubicBezTo>
                    <a:pt x="106" y="535"/>
                    <a:pt x="112" y="541"/>
                    <a:pt x="120" y="546"/>
                  </a:cubicBezTo>
                  <a:cubicBezTo>
                    <a:pt x="187" y="584"/>
                    <a:pt x="187" y="584"/>
                    <a:pt x="187" y="584"/>
                  </a:cubicBezTo>
                  <a:cubicBezTo>
                    <a:pt x="310" y="655"/>
                    <a:pt x="310" y="655"/>
                    <a:pt x="310" y="655"/>
                  </a:cubicBezTo>
                  <a:cubicBezTo>
                    <a:pt x="310" y="594"/>
                    <a:pt x="310" y="594"/>
                    <a:pt x="310" y="594"/>
                  </a:cubicBezTo>
                  <a:cubicBezTo>
                    <a:pt x="258" y="592"/>
                    <a:pt x="216" y="550"/>
                    <a:pt x="216" y="497"/>
                  </a:cubicBezTo>
                  <a:cubicBezTo>
                    <a:pt x="216" y="444"/>
                    <a:pt x="260" y="400"/>
                    <a:pt x="313" y="400"/>
                  </a:cubicBezTo>
                  <a:cubicBezTo>
                    <a:pt x="367" y="400"/>
                    <a:pt x="411" y="444"/>
                    <a:pt x="411" y="497"/>
                  </a:cubicBezTo>
                  <a:cubicBezTo>
                    <a:pt x="411" y="550"/>
                    <a:pt x="369" y="592"/>
                    <a:pt x="317" y="594"/>
                  </a:cubicBezTo>
                  <a:cubicBezTo>
                    <a:pt x="317" y="659"/>
                    <a:pt x="317" y="659"/>
                    <a:pt x="317" y="659"/>
                  </a:cubicBezTo>
                  <a:cubicBezTo>
                    <a:pt x="317" y="664"/>
                    <a:pt x="317" y="664"/>
                    <a:pt x="317" y="664"/>
                  </a:cubicBezTo>
                  <a:cubicBezTo>
                    <a:pt x="317" y="704"/>
                    <a:pt x="317" y="704"/>
                    <a:pt x="317" y="704"/>
                  </a:cubicBezTo>
                  <a:cubicBezTo>
                    <a:pt x="317" y="713"/>
                    <a:pt x="319" y="721"/>
                    <a:pt x="324" y="728"/>
                  </a:cubicBezTo>
                  <a:cubicBezTo>
                    <a:pt x="324" y="728"/>
                    <a:pt x="324" y="728"/>
                    <a:pt x="324" y="728"/>
                  </a:cubicBezTo>
                  <a:cubicBezTo>
                    <a:pt x="328" y="736"/>
                    <a:pt x="334" y="742"/>
                    <a:pt x="342" y="746"/>
                  </a:cubicBezTo>
                  <a:cubicBezTo>
                    <a:pt x="393" y="776"/>
                    <a:pt x="393" y="776"/>
                    <a:pt x="393" y="776"/>
                  </a:cubicBezTo>
                  <a:cubicBezTo>
                    <a:pt x="393" y="776"/>
                    <a:pt x="393" y="776"/>
                    <a:pt x="393" y="776"/>
                  </a:cubicBezTo>
                  <a:cubicBezTo>
                    <a:pt x="402" y="781"/>
                    <a:pt x="409" y="788"/>
                    <a:pt x="414" y="797"/>
                  </a:cubicBezTo>
                  <a:cubicBezTo>
                    <a:pt x="419" y="805"/>
                    <a:pt x="422" y="815"/>
                    <a:pt x="422" y="825"/>
                  </a:cubicBezTo>
                  <a:cubicBezTo>
                    <a:pt x="422" y="825"/>
                    <a:pt x="422" y="825"/>
                    <a:pt x="422" y="825"/>
                  </a:cubicBezTo>
                  <a:cubicBezTo>
                    <a:pt x="422" y="1079"/>
                    <a:pt x="422" y="1079"/>
                    <a:pt x="422" y="1079"/>
                  </a:cubicBezTo>
                  <a:cubicBezTo>
                    <a:pt x="422" y="1129"/>
                    <a:pt x="401" y="1172"/>
                    <a:pt x="362" y="1203"/>
                  </a:cubicBezTo>
                  <a:cubicBezTo>
                    <a:pt x="299" y="1253"/>
                    <a:pt x="207" y="1327"/>
                    <a:pt x="206" y="1328"/>
                  </a:cubicBezTo>
                  <a:cubicBezTo>
                    <a:pt x="194" y="1328"/>
                    <a:pt x="182" y="1328"/>
                    <a:pt x="171" y="1328"/>
                  </a:cubicBezTo>
                  <a:cubicBezTo>
                    <a:pt x="230" y="1286"/>
                    <a:pt x="289" y="1244"/>
                    <a:pt x="348" y="1203"/>
                  </a:cubicBezTo>
                  <a:cubicBezTo>
                    <a:pt x="391" y="1172"/>
                    <a:pt x="414" y="1127"/>
                    <a:pt x="414" y="1074"/>
                  </a:cubicBezTo>
                  <a:cubicBezTo>
                    <a:pt x="414" y="825"/>
                    <a:pt x="414" y="825"/>
                    <a:pt x="414" y="825"/>
                  </a:cubicBezTo>
                  <a:cubicBezTo>
                    <a:pt x="414" y="825"/>
                    <a:pt x="414" y="825"/>
                    <a:pt x="414" y="825"/>
                  </a:cubicBezTo>
                  <a:cubicBezTo>
                    <a:pt x="414" y="816"/>
                    <a:pt x="412" y="808"/>
                    <a:pt x="408" y="800"/>
                  </a:cubicBezTo>
                  <a:cubicBezTo>
                    <a:pt x="404" y="793"/>
                    <a:pt x="397" y="787"/>
                    <a:pt x="390" y="783"/>
                  </a:cubicBezTo>
                  <a:cubicBezTo>
                    <a:pt x="390" y="783"/>
                    <a:pt x="390" y="783"/>
                    <a:pt x="390" y="783"/>
                  </a:cubicBezTo>
                  <a:cubicBezTo>
                    <a:pt x="338" y="753"/>
                    <a:pt x="338" y="753"/>
                    <a:pt x="338" y="753"/>
                  </a:cubicBezTo>
                  <a:cubicBezTo>
                    <a:pt x="329" y="748"/>
                    <a:pt x="322" y="741"/>
                    <a:pt x="317" y="732"/>
                  </a:cubicBezTo>
                  <a:cubicBezTo>
                    <a:pt x="317" y="732"/>
                    <a:pt x="317" y="732"/>
                    <a:pt x="317" y="732"/>
                  </a:cubicBezTo>
                  <a:cubicBezTo>
                    <a:pt x="312" y="724"/>
                    <a:pt x="310" y="714"/>
                    <a:pt x="310" y="704"/>
                  </a:cubicBezTo>
                  <a:lnTo>
                    <a:pt x="310" y="659"/>
                  </a:lnTo>
                  <a:close/>
                </a:path>
              </a:pathLst>
            </a:custGeom>
            <a:solidFill>
              <a:srgbClr val="40B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Freeform 67"/>
            <p:cNvSpPr>
              <a:spLocks/>
            </p:cNvSpPr>
            <p:nvPr/>
          </p:nvSpPr>
          <p:spPr bwMode="auto">
            <a:xfrm>
              <a:off x="1920875" y="1473200"/>
              <a:ext cx="762000" cy="3860800"/>
            </a:xfrm>
            <a:custGeom>
              <a:avLst/>
              <a:gdLst>
                <a:gd name="T0" fmla="*/ 157 w 237"/>
                <a:gd name="T1" fmla="*/ 1201 h 1201"/>
                <a:gd name="T2" fmla="*/ 88 w 237"/>
                <a:gd name="T3" fmla="*/ 1201 h 1201"/>
                <a:gd name="T4" fmla="*/ 17 w 237"/>
                <a:gd name="T5" fmla="*/ 1062 h 1201"/>
                <a:gd name="T6" fmla="*/ 0 w 237"/>
                <a:gd name="T7" fmla="*/ 991 h 1201"/>
                <a:gd name="T8" fmla="*/ 0 w 237"/>
                <a:gd name="T9" fmla="*/ 387 h 1201"/>
                <a:gd name="T10" fmla="*/ 0 w 237"/>
                <a:gd name="T11" fmla="*/ 387 h 1201"/>
                <a:gd name="T12" fmla="*/ 8 w 237"/>
                <a:gd name="T13" fmla="*/ 357 h 1201"/>
                <a:gd name="T14" fmla="*/ 30 w 237"/>
                <a:gd name="T15" fmla="*/ 335 h 1201"/>
                <a:gd name="T16" fmla="*/ 30 w 237"/>
                <a:gd name="T17" fmla="*/ 335 h 1201"/>
                <a:gd name="T18" fmla="*/ 119 w 237"/>
                <a:gd name="T19" fmla="*/ 283 h 1201"/>
                <a:gd name="T20" fmla="*/ 136 w 237"/>
                <a:gd name="T21" fmla="*/ 267 h 1201"/>
                <a:gd name="T22" fmla="*/ 136 w 237"/>
                <a:gd name="T23" fmla="*/ 267 h 1201"/>
                <a:gd name="T24" fmla="*/ 142 w 237"/>
                <a:gd name="T25" fmla="*/ 244 h 1201"/>
                <a:gd name="T26" fmla="*/ 142 w 237"/>
                <a:gd name="T27" fmla="*/ 174 h 1201"/>
                <a:gd name="T28" fmla="*/ 62 w 237"/>
                <a:gd name="T29" fmla="*/ 87 h 1201"/>
                <a:gd name="T30" fmla="*/ 149 w 237"/>
                <a:gd name="T31" fmla="*/ 0 h 1201"/>
                <a:gd name="T32" fmla="*/ 237 w 237"/>
                <a:gd name="T33" fmla="*/ 87 h 1201"/>
                <a:gd name="T34" fmla="*/ 157 w 237"/>
                <a:gd name="T35" fmla="*/ 174 h 1201"/>
                <a:gd name="T36" fmla="*/ 157 w 237"/>
                <a:gd name="T37" fmla="*/ 244 h 1201"/>
                <a:gd name="T38" fmla="*/ 149 w 237"/>
                <a:gd name="T39" fmla="*/ 274 h 1201"/>
                <a:gd name="T40" fmla="*/ 149 w 237"/>
                <a:gd name="T41" fmla="*/ 274 h 1201"/>
                <a:gd name="T42" fmla="*/ 127 w 237"/>
                <a:gd name="T43" fmla="*/ 296 h 1201"/>
                <a:gd name="T44" fmla="*/ 99 w 237"/>
                <a:gd name="T45" fmla="*/ 313 h 1201"/>
                <a:gd name="T46" fmla="*/ 38 w 237"/>
                <a:gd name="T47" fmla="*/ 348 h 1201"/>
                <a:gd name="T48" fmla="*/ 38 w 237"/>
                <a:gd name="T49" fmla="*/ 348 h 1201"/>
                <a:gd name="T50" fmla="*/ 21 w 237"/>
                <a:gd name="T51" fmla="*/ 364 h 1201"/>
                <a:gd name="T52" fmla="*/ 15 w 237"/>
                <a:gd name="T53" fmla="*/ 387 h 1201"/>
                <a:gd name="T54" fmla="*/ 15 w 237"/>
                <a:gd name="T55" fmla="*/ 387 h 1201"/>
                <a:gd name="T56" fmla="*/ 15 w 237"/>
                <a:gd name="T57" fmla="*/ 972 h 1201"/>
                <a:gd name="T58" fmla="*/ 51 w 237"/>
                <a:gd name="T59" fmla="*/ 1072 h 1201"/>
                <a:gd name="T60" fmla="*/ 157 w 237"/>
                <a:gd name="T61" fmla="*/ 1201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7" h="1201">
                  <a:moveTo>
                    <a:pt x="157" y="1201"/>
                  </a:moveTo>
                  <a:cubicBezTo>
                    <a:pt x="134" y="1201"/>
                    <a:pt x="111" y="1201"/>
                    <a:pt x="88" y="1201"/>
                  </a:cubicBezTo>
                  <a:cubicBezTo>
                    <a:pt x="81" y="1188"/>
                    <a:pt x="41" y="1108"/>
                    <a:pt x="17" y="1062"/>
                  </a:cubicBezTo>
                  <a:cubicBezTo>
                    <a:pt x="6" y="1039"/>
                    <a:pt x="0" y="1017"/>
                    <a:pt x="0" y="991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0" y="376"/>
                    <a:pt x="3" y="366"/>
                    <a:pt x="8" y="357"/>
                  </a:cubicBezTo>
                  <a:cubicBezTo>
                    <a:pt x="13" y="348"/>
                    <a:pt x="21" y="340"/>
                    <a:pt x="30" y="335"/>
                  </a:cubicBezTo>
                  <a:cubicBezTo>
                    <a:pt x="30" y="335"/>
                    <a:pt x="30" y="335"/>
                    <a:pt x="30" y="335"/>
                  </a:cubicBezTo>
                  <a:cubicBezTo>
                    <a:pt x="119" y="283"/>
                    <a:pt x="119" y="283"/>
                    <a:pt x="119" y="283"/>
                  </a:cubicBezTo>
                  <a:cubicBezTo>
                    <a:pt x="126" y="279"/>
                    <a:pt x="132" y="274"/>
                    <a:pt x="136" y="267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40" y="260"/>
                    <a:pt x="142" y="252"/>
                    <a:pt x="142" y="244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97" y="170"/>
                    <a:pt x="62" y="132"/>
                    <a:pt x="62" y="87"/>
                  </a:cubicBezTo>
                  <a:cubicBezTo>
                    <a:pt x="62" y="39"/>
                    <a:pt x="101" y="0"/>
                    <a:pt x="149" y="0"/>
                  </a:cubicBezTo>
                  <a:cubicBezTo>
                    <a:pt x="198" y="0"/>
                    <a:pt x="237" y="39"/>
                    <a:pt x="237" y="87"/>
                  </a:cubicBezTo>
                  <a:cubicBezTo>
                    <a:pt x="237" y="132"/>
                    <a:pt x="202" y="170"/>
                    <a:pt x="157" y="174"/>
                  </a:cubicBezTo>
                  <a:cubicBezTo>
                    <a:pt x="157" y="244"/>
                    <a:pt x="157" y="244"/>
                    <a:pt x="157" y="244"/>
                  </a:cubicBezTo>
                  <a:cubicBezTo>
                    <a:pt x="157" y="255"/>
                    <a:pt x="154" y="265"/>
                    <a:pt x="149" y="274"/>
                  </a:cubicBezTo>
                  <a:cubicBezTo>
                    <a:pt x="149" y="274"/>
                    <a:pt x="149" y="274"/>
                    <a:pt x="149" y="274"/>
                  </a:cubicBezTo>
                  <a:cubicBezTo>
                    <a:pt x="144" y="283"/>
                    <a:pt x="136" y="291"/>
                    <a:pt x="127" y="296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38" y="348"/>
                    <a:pt x="38" y="348"/>
                    <a:pt x="38" y="348"/>
                  </a:cubicBezTo>
                  <a:cubicBezTo>
                    <a:pt x="38" y="348"/>
                    <a:pt x="38" y="348"/>
                    <a:pt x="38" y="348"/>
                  </a:cubicBezTo>
                  <a:cubicBezTo>
                    <a:pt x="31" y="352"/>
                    <a:pt x="25" y="357"/>
                    <a:pt x="21" y="364"/>
                  </a:cubicBezTo>
                  <a:cubicBezTo>
                    <a:pt x="17" y="371"/>
                    <a:pt x="15" y="379"/>
                    <a:pt x="15" y="387"/>
                  </a:cubicBezTo>
                  <a:cubicBezTo>
                    <a:pt x="15" y="387"/>
                    <a:pt x="15" y="387"/>
                    <a:pt x="15" y="387"/>
                  </a:cubicBezTo>
                  <a:cubicBezTo>
                    <a:pt x="15" y="972"/>
                    <a:pt x="15" y="972"/>
                    <a:pt x="15" y="972"/>
                  </a:cubicBezTo>
                  <a:cubicBezTo>
                    <a:pt x="15" y="1010"/>
                    <a:pt x="27" y="1043"/>
                    <a:pt x="51" y="1072"/>
                  </a:cubicBezTo>
                  <a:cubicBezTo>
                    <a:pt x="89" y="1118"/>
                    <a:pt x="144" y="1185"/>
                    <a:pt x="157" y="1201"/>
                  </a:cubicBezTo>
                  <a:close/>
                </a:path>
              </a:pathLst>
            </a:custGeom>
            <a:solidFill>
              <a:srgbClr val="33C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Freeform 68"/>
            <p:cNvSpPr>
              <a:spLocks/>
            </p:cNvSpPr>
            <p:nvPr/>
          </p:nvSpPr>
          <p:spPr bwMode="auto">
            <a:xfrm>
              <a:off x="223838" y="269875"/>
              <a:ext cx="3294062" cy="5064125"/>
            </a:xfrm>
            <a:custGeom>
              <a:avLst/>
              <a:gdLst>
                <a:gd name="T0" fmla="*/ 161 w 1025"/>
                <a:gd name="T1" fmla="*/ 778 h 1575"/>
                <a:gd name="T2" fmla="*/ 89 w 1025"/>
                <a:gd name="T3" fmla="*/ 875 h 1575"/>
                <a:gd name="T4" fmla="*/ 108 w 1025"/>
                <a:gd name="T5" fmla="*/ 894 h 1575"/>
                <a:gd name="T6" fmla="*/ 179 w 1025"/>
                <a:gd name="T7" fmla="*/ 935 h 1575"/>
                <a:gd name="T8" fmla="*/ 71 w 1025"/>
                <a:gd name="T9" fmla="*/ 566 h 1575"/>
                <a:gd name="T10" fmla="*/ 309 w 1025"/>
                <a:gd name="T11" fmla="*/ 566 h 1575"/>
                <a:gd name="T12" fmla="*/ 202 w 1025"/>
                <a:gd name="T13" fmla="*/ 952 h 1575"/>
                <a:gd name="T14" fmla="*/ 222 w 1025"/>
                <a:gd name="T15" fmla="*/ 988 h 1575"/>
                <a:gd name="T16" fmla="*/ 312 w 1025"/>
                <a:gd name="T17" fmla="*/ 1040 h 1575"/>
                <a:gd name="T18" fmla="*/ 493 w 1025"/>
                <a:gd name="T19" fmla="*/ 636 h 1575"/>
                <a:gd name="T20" fmla="*/ 397 w 1025"/>
                <a:gd name="T21" fmla="*/ 573 h 1575"/>
                <a:gd name="T22" fmla="*/ 390 w 1025"/>
                <a:gd name="T23" fmla="*/ 545 h 1575"/>
                <a:gd name="T24" fmla="*/ 314 w 1025"/>
                <a:gd name="T25" fmla="*/ 362 h 1575"/>
                <a:gd name="T26" fmla="*/ 469 w 1025"/>
                <a:gd name="T27" fmla="*/ 362 h 1575"/>
                <a:gd name="T28" fmla="*/ 393 w 1025"/>
                <a:gd name="T29" fmla="*/ 545 h 1575"/>
                <a:gd name="T30" fmla="*/ 400 w 1025"/>
                <a:gd name="T31" fmla="*/ 571 h 1575"/>
                <a:gd name="T32" fmla="*/ 421 w 1025"/>
                <a:gd name="T33" fmla="*/ 590 h 1575"/>
                <a:gd name="T34" fmla="*/ 493 w 1025"/>
                <a:gd name="T35" fmla="*/ 632 h 1575"/>
                <a:gd name="T36" fmla="*/ 391 w 1025"/>
                <a:gd name="T37" fmla="*/ 113 h 1575"/>
                <a:gd name="T38" fmla="*/ 617 w 1025"/>
                <a:gd name="T39" fmla="*/ 113 h 1575"/>
                <a:gd name="T40" fmla="*/ 515 w 1025"/>
                <a:gd name="T41" fmla="*/ 951 h 1575"/>
                <a:gd name="T42" fmla="*/ 574 w 1025"/>
                <a:gd name="T43" fmla="*/ 909 h 1575"/>
                <a:gd name="T44" fmla="*/ 581 w 1025"/>
                <a:gd name="T45" fmla="*/ 884 h 1575"/>
                <a:gd name="T46" fmla="*/ 568 w 1025"/>
                <a:gd name="T47" fmla="*/ 609 h 1575"/>
                <a:gd name="T48" fmla="*/ 597 w 1025"/>
                <a:gd name="T49" fmla="*/ 609 h 1575"/>
                <a:gd name="T50" fmla="*/ 584 w 1025"/>
                <a:gd name="T51" fmla="*/ 884 h 1575"/>
                <a:gd name="T52" fmla="*/ 577 w 1025"/>
                <a:gd name="T53" fmla="*/ 911 h 1575"/>
                <a:gd name="T54" fmla="*/ 541 w 1025"/>
                <a:gd name="T55" fmla="*/ 940 h 1575"/>
                <a:gd name="T56" fmla="*/ 515 w 1025"/>
                <a:gd name="T57" fmla="*/ 1054 h 1575"/>
                <a:gd name="T58" fmla="*/ 889 w 1025"/>
                <a:gd name="T59" fmla="*/ 832 h 1575"/>
                <a:gd name="T60" fmla="*/ 895 w 1025"/>
                <a:gd name="T61" fmla="*/ 811 h 1575"/>
                <a:gd name="T62" fmla="*/ 787 w 1025"/>
                <a:gd name="T63" fmla="*/ 643 h 1575"/>
                <a:gd name="T64" fmla="*/ 1025 w 1025"/>
                <a:gd name="T65" fmla="*/ 643 h 1575"/>
                <a:gd name="T66" fmla="*/ 917 w 1025"/>
                <a:gd name="T67" fmla="*/ 811 h 1575"/>
                <a:gd name="T68" fmla="*/ 909 w 1025"/>
                <a:gd name="T69" fmla="*/ 843 h 1575"/>
                <a:gd name="T70" fmla="*/ 798 w 1025"/>
                <a:gd name="T71" fmla="*/ 917 h 1575"/>
                <a:gd name="T72" fmla="*/ 515 w 1025"/>
                <a:gd name="T73" fmla="*/ 1384 h 1575"/>
                <a:gd name="T74" fmla="*/ 556 w 1025"/>
                <a:gd name="T75" fmla="*/ 1575 h 1575"/>
                <a:gd name="T76" fmla="*/ 489 w 1025"/>
                <a:gd name="T77" fmla="*/ 1420 h 1575"/>
                <a:gd name="T78" fmla="*/ 493 w 1025"/>
                <a:gd name="T79" fmla="*/ 1170 h 1575"/>
                <a:gd name="T80" fmla="*/ 211 w 1025"/>
                <a:gd name="T81" fmla="*/ 1007 h 1575"/>
                <a:gd name="T82" fmla="*/ 179 w 1025"/>
                <a:gd name="T83" fmla="*/ 952 h 1575"/>
                <a:gd name="T84" fmla="*/ 106 w 1025"/>
                <a:gd name="T85" fmla="*/ 897 h 1575"/>
                <a:gd name="T86" fmla="*/ 86 w 1025"/>
                <a:gd name="T87" fmla="*/ 877 h 1575"/>
                <a:gd name="T88" fmla="*/ 0 w 1025"/>
                <a:gd name="T89" fmla="*/ 778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5" h="1575">
                  <a:moveTo>
                    <a:pt x="80" y="698"/>
                  </a:moveTo>
                  <a:cubicBezTo>
                    <a:pt x="125" y="698"/>
                    <a:pt x="161" y="734"/>
                    <a:pt x="161" y="778"/>
                  </a:cubicBezTo>
                  <a:cubicBezTo>
                    <a:pt x="161" y="821"/>
                    <a:pt x="126" y="857"/>
                    <a:pt x="83" y="858"/>
                  </a:cubicBezTo>
                  <a:cubicBezTo>
                    <a:pt x="84" y="864"/>
                    <a:pt x="86" y="870"/>
                    <a:pt x="89" y="875"/>
                  </a:cubicBezTo>
                  <a:cubicBezTo>
                    <a:pt x="89" y="875"/>
                    <a:pt x="89" y="875"/>
                    <a:pt x="89" y="875"/>
                  </a:cubicBezTo>
                  <a:cubicBezTo>
                    <a:pt x="93" y="882"/>
                    <a:pt x="100" y="889"/>
                    <a:pt x="108" y="894"/>
                  </a:cubicBezTo>
                  <a:cubicBezTo>
                    <a:pt x="152" y="919"/>
                    <a:pt x="152" y="919"/>
                    <a:pt x="152" y="919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79" y="685"/>
                    <a:pt x="179" y="685"/>
                    <a:pt x="179" y="685"/>
                  </a:cubicBezTo>
                  <a:cubicBezTo>
                    <a:pt x="119" y="679"/>
                    <a:pt x="71" y="628"/>
                    <a:pt x="71" y="566"/>
                  </a:cubicBezTo>
                  <a:cubicBezTo>
                    <a:pt x="71" y="501"/>
                    <a:pt x="125" y="447"/>
                    <a:pt x="190" y="447"/>
                  </a:cubicBezTo>
                  <a:cubicBezTo>
                    <a:pt x="256" y="447"/>
                    <a:pt x="309" y="501"/>
                    <a:pt x="309" y="566"/>
                  </a:cubicBezTo>
                  <a:cubicBezTo>
                    <a:pt x="309" y="628"/>
                    <a:pt x="262" y="679"/>
                    <a:pt x="202" y="685"/>
                  </a:cubicBezTo>
                  <a:cubicBezTo>
                    <a:pt x="202" y="952"/>
                    <a:pt x="202" y="952"/>
                    <a:pt x="202" y="952"/>
                  </a:cubicBezTo>
                  <a:cubicBezTo>
                    <a:pt x="202" y="959"/>
                    <a:pt x="203" y="967"/>
                    <a:pt x="207" y="973"/>
                  </a:cubicBezTo>
                  <a:cubicBezTo>
                    <a:pt x="211" y="979"/>
                    <a:pt x="216" y="984"/>
                    <a:pt x="222" y="988"/>
                  </a:cubicBezTo>
                  <a:cubicBezTo>
                    <a:pt x="222" y="988"/>
                    <a:pt x="222" y="988"/>
                    <a:pt x="222" y="988"/>
                  </a:cubicBezTo>
                  <a:cubicBezTo>
                    <a:pt x="312" y="1040"/>
                    <a:pt x="312" y="1040"/>
                    <a:pt x="312" y="1040"/>
                  </a:cubicBezTo>
                  <a:cubicBezTo>
                    <a:pt x="493" y="1144"/>
                    <a:pt x="493" y="1144"/>
                    <a:pt x="493" y="1144"/>
                  </a:cubicBezTo>
                  <a:cubicBezTo>
                    <a:pt x="493" y="636"/>
                    <a:pt x="493" y="636"/>
                    <a:pt x="493" y="636"/>
                  </a:cubicBezTo>
                  <a:cubicBezTo>
                    <a:pt x="417" y="592"/>
                    <a:pt x="417" y="592"/>
                    <a:pt x="417" y="592"/>
                  </a:cubicBezTo>
                  <a:cubicBezTo>
                    <a:pt x="408" y="587"/>
                    <a:pt x="401" y="581"/>
                    <a:pt x="397" y="573"/>
                  </a:cubicBezTo>
                  <a:cubicBezTo>
                    <a:pt x="397" y="573"/>
                    <a:pt x="397" y="573"/>
                    <a:pt x="397" y="573"/>
                  </a:cubicBezTo>
                  <a:cubicBezTo>
                    <a:pt x="392" y="564"/>
                    <a:pt x="390" y="555"/>
                    <a:pt x="390" y="545"/>
                  </a:cubicBezTo>
                  <a:cubicBezTo>
                    <a:pt x="390" y="439"/>
                    <a:pt x="390" y="439"/>
                    <a:pt x="390" y="439"/>
                  </a:cubicBezTo>
                  <a:cubicBezTo>
                    <a:pt x="348" y="438"/>
                    <a:pt x="314" y="404"/>
                    <a:pt x="314" y="362"/>
                  </a:cubicBezTo>
                  <a:cubicBezTo>
                    <a:pt x="314" y="319"/>
                    <a:pt x="349" y="284"/>
                    <a:pt x="391" y="284"/>
                  </a:cubicBezTo>
                  <a:cubicBezTo>
                    <a:pt x="434" y="284"/>
                    <a:pt x="469" y="319"/>
                    <a:pt x="469" y="362"/>
                  </a:cubicBezTo>
                  <a:cubicBezTo>
                    <a:pt x="469" y="404"/>
                    <a:pt x="435" y="438"/>
                    <a:pt x="393" y="439"/>
                  </a:cubicBezTo>
                  <a:cubicBezTo>
                    <a:pt x="393" y="545"/>
                    <a:pt x="393" y="545"/>
                    <a:pt x="393" y="545"/>
                  </a:cubicBezTo>
                  <a:cubicBezTo>
                    <a:pt x="393" y="554"/>
                    <a:pt x="396" y="563"/>
                    <a:pt x="400" y="571"/>
                  </a:cubicBezTo>
                  <a:cubicBezTo>
                    <a:pt x="400" y="571"/>
                    <a:pt x="400" y="571"/>
                    <a:pt x="400" y="571"/>
                  </a:cubicBezTo>
                  <a:cubicBezTo>
                    <a:pt x="404" y="578"/>
                    <a:pt x="407" y="582"/>
                    <a:pt x="415" y="587"/>
                  </a:cubicBezTo>
                  <a:cubicBezTo>
                    <a:pt x="421" y="590"/>
                    <a:pt x="421" y="590"/>
                    <a:pt x="421" y="590"/>
                  </a:cubicBezTo>
                  <a:cubicBezTo>
                    <a:pt x="449" y="607"/>
                    <a:pt x="449" y="607"/>
                    <a:pt x="449" y="607"/>
                  </a:cubicBezTo>
                  <a:cubicBezTo>
                    <a:pt x="493" y="632"/>
                    <a:pt x="493" y="632"/>
                    <a:pt x="493" y="632"/>
                  </a:cubicBezTo>
                  <a:cubicBezTo>
                    <a:pt x="493" y="225"/>
                    <a:pt x="493" y="225"/>
                    <a:pt x="493" y="225"/>
                  </a:cubicBezTo>
                  <a:cubicBezTo>
                    <a:pt x="436" y="219"/>
                    <a:pt x="391" y="171"/>
                    <a:pt x="391" y="113"/>
                  </a:cubicBezTo>
                  <a:cubicBezTo>
                    <a:pt x="391" y="50"/>
                    <a:pt x="442" y="0"/>
                    <a:pt x="504" y="0"/>
                  </a:cubicBezTo>
                  <a:cubicBezTo>
                    <a:pt x="566" y="0"/>
                    <a:pt x="617" y="50"/>
                    <a:pt x="617" y="113"/>
                  </a:cubicBezTo>
                  <a:cubicBezTo>
                    <a:pt x="617" y="171"/>
                    <a:pt x="572" y="219"/>
                    <a:pt x="515" y="225"/>
                  </a:cubicBezTo>
                  <a:cubicBezTo>
                    <a:pt x="515" y="951"/>
                    <a:pt x="515" y="951"/>
                    <a:pt x="515" y="951"/>
                  </a:cubicBezTo>
                  <a:cubicBezTo>
                    <a:pt x="555" y="928"/>
                    <a:pt x="555" y="928"/>
                    <a:pt x="555" y="928"/>
                  </a:cubicBezTo>
                  <a:cubicBezTo>
                    <a:pt x="563" y="923"/>
                    <a:pt x="570" y="917"/>
                    <a:pt x="574" y="909"/>
                  </a:cubicBezTo>
                  <a:cubicBezTo>
                    <a:pt x="574" y="909"/>
                    <a:pt x="574" y="909"/>
                    <a:pt x="574" y="909"/>
                  </a:cubicBezTo>
                  <a:cubicBezTo>
                    <a:pt x="578" y="902"/>
                    <a:pt x="581" y="893"/>
                    <a:pt x="581" y="884"/>
                  </a:cubicBezTo>
                  <a:cubicBezTo>
                    <a:pt x="581" y="595"/>
                    <a:pt x="581" y="595"/>
                    <a:pt x="581" y="595"/>
                  </a:cubicBezTo>
                  <a:cubicBezTo>
                    <a:pt x="568" y="609"/>
                    <a:pt x="568" y="609"/>
                    <a:pt x="568" y="609"/>
                  </a:cubicBezTo>
                  <a:cubicBezTo>
                    <a:pt x="582" y="554"/>
                    <a:pt x="582" y="554"/>
                    <a:pt x="582" y="554"/>
                  </a:cubicBezTo>
                  <a:cubicBezTo>
                    <a:pt x="597" y="609"/>
                    <a:pt x="597" y="609"/>
                    <a:pt x="597" y="609"/>
                  </a:cubicBezTo>
                  <a:cubicBezTo>
                    <a:pt x="584" y="595"/>
                    <a:pt x="584" y="595"/>
                    <a:pt x="584" y="595"/>
                  </a:cubicBezTo>
                  <a:cubicBezTo>
                    <a:pt x="584" y="884"/>
                    <a:pt x="584" y="884"/>
                    <a:pt x="584" y="884"/>
                  </a:cubicBezTo>
                  <a:cubicBezTo>
                    <a:pt x="584" y="894"/>
                    <a:pt x="582" y="903"/>
                    <a:pt x="577" y="911"/>
                  </a:cubicBezTo>
                  <a:cubicBezTo>
                    <a:pt x="577" y="911"/>
                    <a:pt x="577" y="911"/>
                    <a:pt x="577" y="911"/>
                  </a:cubicBezTo>
                  <a:cubicBezTo>
                    <a:pt x="572" y="919"/>
                    <a:pt x="566" y="926"/>
                    <a:pt x="557" y="931"/>
                  </a:cubicBezTo>
                  <a:cubicBezTo>
                    <a:pt x="541" y="940"/>
                    <a:pt x="541" y="940"/>
                    <a:pt x="541" y="940"/>
                  </a:cubicBezTo>
                  <a:cubicBezTo>
                    <a:pt x="515" y="955"/>
                    <a:pt x="515" y="955"/>
                    <a:pt x="515" y="955"/>
                  </a:cubicBezTo>
                  <a:cubicBezTo>
                    <a:pt x="515" y="1054"/>
                    <a:pt x="515" y="1054"/>
                    <a:pt x="515" y="1054"/>
                  </a:cubicBezTo>
                  <a:cubicBezTo>
                    <a:pt x="874" y="847"/>
                    <a:pt x="874" y="847"/>
                    <a:pt x="874" y="847"/>
                  </a:cubicBezTo>
                  <a:cubicBezTo>
                    <a:pt x="880" y="843"/>
                    <a:pt x="886" y="838"/>
                    <a:pt x="889" y="832"/>
                  </a:cubicBezTo>
                  <a:cubicBezTo>
                    <a:pt x="889" y="832"/>
                    <a:pt x="889" y="832"/>
                    <a:pt x="889" y="832"/>
                  </a:cubicBezTo>
                  <a:cubicBezTo>
                    <a:pt x="893" y="826"/>
                    <a:pt x="895" y="819"/>
                    <a:pt x="895" y="811"/>
                  </a:cubicBezTo>
                  <a:cubicBezTo>
                    <a:pt x="895" y="761"/>
                    <a:pt x="895" y="761"/>
                    <a:pt x="895" y="761"/>
                  </a:cubicBezTo>
                  <a:cubicBezTo>
                    <a:pt x="834" y="756"/>
                    <a:pt x="787" y="705"/>
                    <a:pt x="787" y="643"/>
                  </a:cubicBezTo>
                  <a:cubicBezTo>
                    <a:pt x="787" y="578"/>
                    <a:pt x="841" y="525"/>
                    <a:pt x="906" y="525"/>
                  </a:cubicBezTo>
                  <a:cubicBezTo>
                    <a:pt x="972" y="525"/>
                    <a:pt x="1025" y="578"/>
                    <a:pt x="1025" y="643"/>
                  </a:cubicBezTo>
                  <a:cubicBezTo>
                    <a:pt x="1025" y="705"/>
                    <a:pt x="977" y="756"/>
                    <a:pt x="917" y="762"/>
                  </a:cubicBezTo>
                  <a:cubicBezTo>
                    <a:pt x="917" y="811"/>
                    <a:pt x="917" y="811"/>
                    <a:pt x="917" y="811"/>
                  </a:cubicBezTo>
                  <a:cubicBezTo>
                    <a:pt x="917" y="823"/>
                    <a:pt x="914" y="834"/>
                    <a:pt x="909" y="843"/>
                  </a:cubicBezTo>
                  <a:cubicBezTo>
                    <a:pt x="909" y="843"/>
                    <a:pt x="909" y="843"/>
                    <a:pt x="909" y="843"/>
                  </a:cubicBezTo>
                  <a:cubicBezTo>
                    <a:pt x="903" y="853"/>
                    <a:pt x="895" y="861"/>
                    <a:pt x="885" y="867"/>
                  </a:cubicBezTo>
                  <a:cubicBezTo>
                    <a:pt x="798" y="917"/>
                    <a:pt x="798" y="917"/>
                    <a:pt x="798" y="917"/>
                  </a:cubicBezTo>
                  <a:cubicBezTo>
                    <a:pt x="515" y="1080"/>
                    <a:pt x="515" y="1080"/>
                    <a:pt x="515" y="1080"/>
                  </a:cubicBezTo>
                  <a:cubicBezTo>
                    <a:pt x="515" y="1384"/>
                    <a:pt x="515" y="1384"/>
                    <a:pt x="515" y="1384"/>
                  </a:cubicBezTo>
                  <a:cubicBezTo>
                    <a:pt x="515" y="1397"/>
                    <a:pt x="517" y="1408"/>
                    <a:pt x="519" y="1420"/>
                  </a:cubicBezTo>
                  <a:cubicBezTo>
                    <a:pt x="529" y="1462"/>
                    <a:pt x="553" y="1563"/>
                    <a:pt x="556" y="1575"/>
                  </a:cubicBezTo>
                  <a:cubicBezTo>
                    <a:pt x="521" y="1575"/>
                    <a:pt x="487" y="1575"/>
                    <a:pt x="452" y="1575"/>
                  </a:cubicBezTo>
                  <a:cubicBezTo>
                    <a:pt x="464" y="1523"/>
                    <a:pt x="477" y="1472"/>
                    <a:pt x="489" y="1420"/>
                  </a:cubicBezTo>
                  <a:cubicBezTo>
                    <a:pt x="492" y="1408"/>
                    <a:pt x="493" y="1397"/>
                    <a:pt x="493" y="1384"/>
                  </a:cubicBezTo>
                  <a:cubicBezTo>
                    <a:pt x="493" y="1170"/>
                    <a:pt x="493" y="1170"/>
                    <a:pt x="493" y="1170"/>
                  </a:cubicBezTo>
                  <a:cubicBezTo>
                    <a:pt x="211" y="1007"/>
                    <a:pt x="211" y="1007"/>
                    <a:pt x="211" y="1007"/>
                  </a:cubicBezTo>
                  <a:cubicBezTo>
                    <a:pt x="211" y="1007"/>
                    <a:pt x="211" y="1007"/>
                    <a:pt x="211" y="1007"/>
                  </a:cubicBezTo>
                  <a:cubicBezTo>
                    <a:pt x="201" y="1001"/>
                    <a:pt x="193" y="993"/>
                    <a:pt x="188" y="984"/>
                  </a:cubicBezTo>
                  <a:cubicBezTo>
                    <a:pt x="182" y="974"/>
                    <a:pt x="179" y="963"/>
                    <a:pt x="179" y="952"/>
                  </a:cubicBezTo>
                  <a:cubicBezTo>
                    <a:pt x="179" y="939"/>
                    <a:pt x="179" y="939"/>
                    <a:pt x="179" y="939"/>
                  </a:cubicBezTo>
                  <a:cubicBezTo>
                    <a:pt x="106" y="897"/>
                    <a:pt x="106" y="897"/>
                    <a:pt x="106" y="897"/>
                  </a:cubicBezTo>
                  <a:cubicBezTo>
                    <a:pt x="97" y="892"/>
                    <a:pt x="90" y="885"/>
                    <a:pt x="86" y="877"/>
                  </a:cubicBezTo>
                  <a:cubicBezTo>
                    <a:pt x="86" y="877"/>
                    <a:pt x="86" y="877"/>
                    <a:pt x="86" y="877"/>
                  </a:cubicBezTo>
                  <a:cubicBezTo>
                    <a:pt x="82" y="871"/>
                    <a:pt x="80" y="865"/>
                    <a:pt x="79" y="858"/>
                  </a:cubicBezTo>
                  <a:cubicBezTo>
                    <a:pt x="36" y="857"/>
                    <a:pt x="0" y="822"/>
                    <a:pt x="0" y="778"/>
                  </a:cubicBezTo>
                  <a:cubicBezTo>
                    <a:pt x="0" y="734"/>
                    <a:pt x="36" y="698"/>
                    <a:pt x="80" y="698"/>
                  </a:cubicBezTo>
                  <a:close/>
                </a:path>
              </a:pathLst>
            </a:custGeom>
            <a:solidFill>
              <a:srgbClr val="59A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Oval 69"/>
            <p:cNvSpPr>
              <a:spLocks noChangeArrowheads="1"/>
            </p:cNvSpPr>
            <p:nvPr/>
          </p:nvSpPr>
          <p:spPr bwMode="auto">
            <a:xfrm>
              <a:off x="1924050" y="2041525"/>
              <a:ext cx="342900" cy="344488"/>
            </a:xfrm>
            <a:prstGeom prst="ellipse">
              <a:avLst/>
            </a:prstGeom>
            <a:solidFill>
              <a:srgbClr val="59A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Freeform 70"/>
            <p:cNvSpPr>
              <a:spLocks/>
            </p:cNvSpPr>
            <p:nvPr/>
          </p:nvSpPr>
          <p:spPr bwMode="auto">
            <a:xfrm>
              <a:off x="831850" y="558800"/>
              <a:ext cx="935037" cy="4775200"/>
            </a:xfrm>
            <a:custGeom>
              <a:avLst/>
              <a:gdLst>
                <a:gd name="T0" fmla="*/ 101 w 291"/>
                <a:gd name="T1" fmla="*/ 0 h 1485"/>
                <a:gd name="T2" fmla="*/ 203 w 291"/>
                <a:gd name="T3" fmla="*/ 101 h 1485"/>
                <a:gd name="T4" fmla="*/ 108 w 291"/>
                <a:gd name="T5" fmla="*/ 202 h 1485"/>
                <a:gd name="T6" fmla="*/ 108 w 291"/>
                <a:gd name="T7" fmla="*/ 342 h 1485"/>
                <a:gd name="T8" fmla="*/ 114 w 291"/>
                <a:gd name="T9" fmla="*/ 365 h 1485"/>
                <a:gd name="T10" fmla="*/ 114 w 291"/>
                <a:gd name="T11" fmla="*/ 365 h 1485"/>
                <a:gd name="T12" fmla="*/ 130 w 291"/>
                <a:gd name="T13" fmla="*/ 381 h 1485"/>
                <a:gd name="T14" fmla="*/ 130 w 291"/>
                <a:gd name="T15" fmla="*/ 381 h 1485"/>
                <a:gd name="T16" fmla="*/ 173 w 291"/>
                <a:gd name="T17" fmla="*/ 406 h 1485"/>
                <a:gd name="T18" fmla="*/ 261 w 291"/>
                <a:gd name="T19" fmla="*/ 456 h 1485"/>
                <a:gd name="T20" fmla="*/ 261 w 291"/>
                <a:gd name="T21" fmla="*/ 456 h 1485"/>
                <a:gd name="T22" fmla="*/ 283 w 291"/>
                <a:gd name="T23" fmla="*/ 478 h 1485"/>
                <a:gd name="T24" fmla="*/ 291 w 291"/>
                <a:gd name="T25" fmla="*/ 509 h 1485"/>
                <a:gd name="T26" fmla="*/ 291 w 291"/>
                <a:gd name="T27" fmla="*/ 509 h 1485"/>
                <a:gd name="T28" fmla="*/ 291 w 291"/>
                <a:gd name="T29" fmla="*/ 1274 h 1485"/>
                <a:gd name="T30" fmla="*/ 274 w 291"/>
                <a:gd name="T31" fmla="*/ 1346 h 1485"/>
                <a:gd name="T32" fmla="*/ 203 w 291"/>
                <a:gd name="T33" fmla="*/ 1485 h 1485"/>
                <a:gd name="T34" fmla="*/ 134 w 291"/>
                <a:gd name="T35" fmla="*/ 1485 h 1485"/>
                <a:gd name="T36" fmla="*/ 240 w 291"/>
                <a:gd name="T37" fmla="*/ 1356 h 1485"/>
                <a:gd name="T38" fmla="*/ 276 w 291"/>
                <a:gd name="T39" fmla="*/ 1256 h 1485"/>
                <a:gd name="T40" fmla="*/ 276 w 291"/>
                <a:gd name="T41" fmla="*/ 509 h 1485"/>
                <a:gd name="T42" fmla="*/ 276 w 291"/>
                <a:gd name="T43" fmla="*/ 509 h 1485"/>
                <a:gd name="T44" fmla="*/ 270 w 291"/>
                <a:gd name="T45" fmla="*/ 486 h 1485"/>
                <a:gd name="T46" fmla="*/ 253 w 291"/>
                <a:gd name="T47" fmla="*/ 469 h 1485"/>
                <a:gd name="T48" fmla="*/ 253 w 291"/>
                <a:gd name="T49" fmla="*/ 469 h 1485"/>
                <a:gd name="T50" fmla="*/ 123 w 291"/>
                <a:gd name="T51" fmla="*/ 394 h 1485"/>
                <a:gd name="T52" fmla="*/ 123 w 291"/>
                <a:gd name="T53" fmla="*/ 394 h 1485"/>
                <a:gd name="T54" fmla="*/ 101 w 291"/>
                <a:gd name="T55" fmla="*/ 372 h 1485"/>
                <a:gd name="T56" fmla="*/ 101 w 291"/>
                <a:gd name="T57" fmla="*/ 372 h 1485"/>
                <a:gd name="T58" fmla="*/ 93 w 291"/>
                <a:gd name="T59" fmla="*/ 342 h 1485"/>
                <a:gd name="T60" fmla="*/ 93 w 291"/>
                <a:gd name="T61" fmla="*/ 202 h 1485"/>
                <a:gd name="T62" fmla="*/ 93 w 291"/>
                <a:gd name="T63" fmla="*/ 202 h 1485"/>
                <a:gd name="T64" fmla="*/ 0 w 291"/>
                <a:gd name="T65" fmla="*/ 101 h 1485"/>
                <a:gd name="T66" fmla="*/ 101 w 291"/>
                <a:gd name="T67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1" h="1485">
                  <a:moveTo>
                    <a:pt x="101" y="0"/>
                  </a:moveTo>
                  <a:cubicBezTo>
                    <a:pt x="157" y="0"/>
                    <a:pt x="203" y="45"/>
                    <a:pt x="203" y="101"/>
                  </a:cubicBezTo>
                  <a:cubicBezTo>
                    <a:pt x="203" y="155"/>
                    <a:pt x="161" y="199"/>
                    <a:pt x="108" y="202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50"/>
                    <a:pt x="110" y="358"/>
                    <a:pt x="114" y="365"/>
                  </a:cubicBezTo>
                  <a:cubicBezTo>
                    <a:pt x="114" y="365"/>
                    <a:pt x="114" y="365"/>
                    <a:pt x="114" y="365"/>
                  </a:cubicBezTo>
                  <a:cubicBezTo>
                    <a:pt x="117" y="371"/>
                    <a:pt x="123" y="377"/>
                    <a:pt x="130" y="381"/>
                  </a:cubicBezTo>
                  <a:cubicBezTo>
                    <a:pt x="130" y="381"/>
                    <a:pt x="130" y="381"/>
                    <a:pt x="130" y="381"/>
                  </a:cubicBezTo>
                  <a:cubicBezTo>
                    <a:pt x="173" y="406"/>
                    <a:pt x="173" y="406"/>
                    <a:pt x="173" y="406"/>
                  </a:cubicBezTo>
                  <a:cubicBezTo>
                    <a:pt x="261" y="456"/>
                    <a:pt x="261" y="456"/>
                    <a:pt x="261" y="456"/>
                  </a:cubicBezTo>
                  <a:cubicBezTo>
                    <a:pt x="261" y="456"/>
                    <a:pt x="261" y="456"/>
                    <a:pt x="261" y="456"/>
                  </a:cubicBezTo>
                  <a:cubicBezTo>
                    <a:pt x="270" y="462"/>
                    <a:pt x="278" y="469"/>
                    <a:pt x="283" y="478"/>
                  </a:cubicBezTo>
                  <a:cubicBezTo>
                    <a:pt x="288" y="487"/>
                    <a:pt x="291" y="498"/>
                    <a:pt x="291" y="509"/>
                  </a:cubicBezTo>
                  <a:cubicBezTo>
                    <a:pt x="291" y="509"/>
                    <a:pt x="291" y="509"/>
                    <a:pt x="291" y="509"/>
                  </a:cubicBezTo>
                  <a:cubicBezTo>
                    <a:pt x="291" y="1274"/>
                    <a:pt x="291" y="1274"/>
                    <a:pt x="291" y="1274"/>
                  </a:cubicBezTo>
                  <a:cubicBezTo>
                    <a:pt x="291" y="1301"/>
                    <a:pt x="286" y="1323"/>
                    <a:pt x="274" y="1346"/>
                  </a:cubicBezTo>
                  <a:cubicBezTo>
                    <a:pt x="249" y="1396"/>
                    <a:pt x="204" y="1483"/>
                    <a:pt x="203" y="1485"/>
                  </a:cubicBezTo>
                  <a:cubicBezTo>
                    <a:pt x="180" y="1485"/>
                    <a:pt x="157" y="1485"/>
                    <a:pt x="134" y="1485"/>
                  </a:cubicBezTo>
                  <a:cubicBezTo>
                    <a:pt x="169" y="1442"/>
                    <a:pt x="205" y="1399"/>
                    <a:pt x="240" y="1356"/>
                  </a:cubicBezTo>
                  <a:cubicBezTo>
                    <a:pt x="264" y="1327"/>
                    <a:pt x="276" y="1294"/>
                    <a:pt x="276" y="1256"/>
                  </a:cubicBezTo>
                  <a:cubicBezTo>
                    <a:pt x="276" y="509"/>
                    <a:pt x="276" y="509"/>
                    <a:pt x="276" y="509"/>
                  </a:cubicBezTo>
                  <a:cubicBezTo>
                    <a:pt x="276" y="509"/>
                    <a:pt x="276" y="509"/>
                    <a:pt x="276" y="509"/>
                  </a:cubicBezTo>
                  <a:cubicBezTo>
                    <a:pt x="276" y="500"/>
                    <a:pt x="274" y="493"/>
                    <a:pt x="270" y="486"/>
                  </a:cubicBezTo>
                  <a:cubicBezTo>
                    <a:pt x="266" y="479"/>
                    <a:pt x="261" y="474"/>
                    <a:pt x="253" y="469"/>
                  </a:cubicBezTo>
                  <a:cubicBezTo>
                    <a:pt x="253" y="469"/>
                    <a:pt x="253" y="469"/>
                    <a:pt x="253" y="469"/>
                  </a:cubicBezTo>
                  <a:cubicBezTo>
                    <a:pt x="123" y="394"/>
                    <a:pt x="123" y="394"/>
                    <a:pt x="123" y="394"/>
                  </a:cubicBezTo>
                  <a:cubicBezTo>
                    <a:pt x="123" y="394"/>
                    <a:pt x="123" y="394"/>
                    <a:pt x="123" y="394"/>
                  </a:cubicBezTo>
                  <a:cubicBezTo>
                    <a:pt x="113" y="389"/>
                    <a:pt x="106" y="381"/>
                    <a:pt x="101" y="372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96" y="363"/>
                    <a:pt x="93" y="353"/>
                    <a:pt x="93" y="34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41" y="197"/>
                    <a:pt x="0" y="154"/>
                    <a:pt x="0" y="101"/>
                  </a:cubicBezTo>
                  <a:cubicBezTo>
                    <a:pt x="0" y="45"/>
                    <a:pt x="46" y="0"/>
                    <a:pt x="101" y="0"/>
                  </a:cubicBezTo>
                  <a:close/>
                </a:path>
              </a:pathLst>
            </a:custGeom>
            <a:solidFill>
              <a:srgbClr val="33C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38" name="Freeform 71"/>
          <p:cNvSpPr>
            <a:spLocks noEditPoints="1"/>
          </p:cNvSpPr>
          <p:nvPr/>
        </p:nvSpPr>
        <p:spPr bwMode="auto">
          <a:xfrm>
            <a:off x="10188575" y="1833562"/>
            <a:ext cx="481012" cy="520700"/>
          </a:xfrm>
          <a:custGeom>
            <a:avLst/>
            <a:gdLst>
              <a:gd name="T0" fmla="*/ 74 w 150"/>
              <a:gd name="T1" fmla="*/ 1 h 162"/>
              <a:gd name="T2" fmla="*/ 1 w 150"/>
              <a:gd name="T3" fmla="*/ 74 h 162"/>
              <a:gd name="T4" fmla="*/ 17 w 150"/>
              <a:gd name="T5" fmla="*/ 126 h 162"/>
              <a:gd name="T6" fmla="*/ 24 w 150"/>
              <a:gd name="T7" fmla="*/ 145 h 162"/>
              <a:gd name="T8" fmla="*/ 29 w 150"/>
              <a:gd name="T9" fmla="*/ 153 h 162"/>
              <a:gd name="T10" fmla="*/ 35 w 150"/>
              <a:gd name="T11" fmla="*/ 155 h 162"/>
              <a:gd name="T12" fmla="*/ 46 w 150"/>
              <a:gd name="T13" fmla="*/ 161 h 162"/>
              <a:gd name="T14" fmla="*/ 51 w 150"/>
              <a:gd name="T15" fmla="*/ 156 h 162"/>
              <a:gd name="T16" fmla="*/ 49 w 150"/>
              <a:gd name="T17" fmla="*/ 141 h 162"/>
              <a:gd name="T18" fmla="*/ 62 w 150"/>
              <a:gd name="T19" fmla="*/ 150 h 162"/>
              <a:gd name="T20" fmla="*/ 54 w 150"/>
              <a:gd name="T21" fmla="*/ 136 h 162"/>
              <a:gd name="T22" fmla="*/ 56 w 150"/>
              <a:gd name="T23" fmla="*/ 130 h 162"/>
              <a:gd name="T24" fmla="*/ 51 w 150"/>
              <a:gd name="T25" fmla="*/ 128 h 162"/>
              <a:gd name="T26" fmla="*/ 30 w 150"/>
              <a:gd name="T27" fmla="*/ 119 h 162"/>
              <a:gd name="T28" fmla="*/ 22 w 150"/>
              <a:gd name="T29" fmla="*/ 115 h 162"/>
              <a:gd name="T30" fmla="*/ 74 w 150"/>
              <a:gd name="T31" fmla="*/ 9 h 162"/>
              <a:gd name="T32" fmla="*/ 142 w 150"/>
              <a:gd name="T33" fmla="*/ 75 h 162"/>
              <a:gd name="T34" fmla="*/ 91 w 150"/>
              <a:gd name="T35" fmla="*/ 130 h 162"/>
              <a:gd name="T36" fmla="*/ 80 w 150"/>
              <a:gd name="T37" fmla="*/ 101 h 162"/>
              <a:gd name="T38" fmla="*/ 94 w 150"/>
              <a:gd name="T39" fmla="*/ 106 h 162"/>
              <a:gd name="T40" fmla="*/ 108 w 150"/>
              <a:gd name="T41" fmla="*/ 111 h 162"/>
              <a:gd name="T42" fmla="*/ 114 w 150"/>
              <a:gd name="T43" fmla="*/ 100 h 162"/>
              <a:gd name="T44" fmla="*/ 119 w 150"/>
              <a:gd name="T45" fmla="*/ 68 h 162"/>
              <a:gd name="T46" fmla="*/ 108 w 150"/>
              <a:gd name="T47" fmla="*/ 39 h 162"/>
              <a:gd name="T48" fmla="*/ 58 w 150"/>
              <a:gd name="T49" fmla="*/ 26 h 162"/>
              <a:gd name="T50" fmla="*/ 38 w 150"/>
              <a:gd name="T51" fmla="*/ 59 h 162"/>
              <a:gd name="T52" fmla="*/ 31 w 150"/>
              <a:gd name="T53" fmla="*/ 89 h 162"/>
              <a:gd name="T54" fmla="*/ 37 w 150"/>
              <a:gd name="T55" fmla="*/ 106 h 162"/>
              <a:gd name="T56" fmla="*/ 51 w 150"/>
              <a:gd name="T57" fmla="*/ 111 h 162"/>
              <a:gd name="T58" fmla="*/ 57 w 150"/>
              <a:gd name="T59" fmla="*/ 101 h 162"/>
              <a:gd name="T60" fmla="*/ 71 w 150"/>
              <a:gd name="T61" fmla="*/ 106 h 162"/>
              <a:gd name="T62" fmla="*/ 100 w 150"/>
              <a:gd name="T63" fmla="*/ 140 h 162"/>
              <a:gd name="T64" fmla="*/ 150 w 150"/>
              <a:gd name="T65" fmla="*/ 75 h 162"/>
              <a:gd name="T66" fmla="*/ 113 w 150"/>
              <a:gd name="T67" fmla="*/ 82 h 162"/>
              <a:gd name="T68" fmla="*/ 94 w 150"/>
              <a:gd name="T69" fmla="*/ 88 h 162"/>
              <a:gd name="T70" fmla="*/ 107 w 150"/>
              <a:gd name="T71" fmla="*/ 77 h 162"/>
              <a:gd name="T72" fmla="*/ 51 w 150"/>
              <a:gd name="T73" fmla="*/ 41 h 162"/>
              <a:gd name="T74" fmla="*/ 93 w 150"/>
              <a:gd name="T75" fmla="*/ 35 h 162"/>
              <a:gd name="T76" fmla="*/ 104 w 150"/>
              <a:gd name="T77" fmla="*/ 58 h 162"/>
              <a:gd name="T78" fmla="*/ 51 w 150"/>
              <a:gd name="T79" fmla="*/ 41 h 162"/>
              <a:gd name="T80" fmla="*/ 44 w 150"/>
              <a:gd name="T81" fmla="*/ 89 h 162"/>
              <a:gd name="T82" fmla="*/ 44 w 150"/>
              <a:gd name="T83" fmla="*/ 77 h 162"/>
              <a:gd name="T84" fmla="*/ 57 w 150"/>
              <a:gd name="T85" fmla="*/ 88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0" h="162">
                <a:moveTo>
                  <a:pt x="128" y="22"/>
                </a:moveTo>
                <a:cubicBezTo>
                  <a:pt x="113" y="8"/>
                  <a:pt x="94" y="0"/>
                  <a:pt x="74" y="1"/>
                </a:cubicBezTo>
                <a:cubicBezTo>
                  <a:pt x="54" y="1"/>
                  <a:pt x="36" y="9"/>
                  <a:pt x="23" y="23"/>
                </a:cubicBezTo>
                <a:cubicBezTo>
                  <a:pt x="9" y="36"/>
                  <a:pt x="1" y="55"/>
                  <a:pt x="1" y="74"/>
                </a:cubicBezTo>
                <a:cubicBezTo>
                  <a:pt x="0" y="91"/>
                  <a:pt x="6" y="107"/>
                  <a:pt x="16" y="121"/>
                </a:cubicBezTo>
                <a:cubicBezTo>
                  <a:pt x="15" y="123"/>
                  <a:pt x="16" y="125"/>
                  <a:pt x="17" y="126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9" y="135"/>
                  <a:pt x="20" y="141"/>
                  <a:pt x="24" y="145"/>
                </a:cubicBezTo>
                <a:cubicBezTo>
                  <a:pt x="29" y="150"/>
                  <a:pt x="29" y="150"/>
                  <a:pt x="29" y="150"/>
                </a:cubicBezTo>
                <a:cubicBezTo>
                  <a:pt x="28" y="151"/>
                  <a:pt x="29" y="152"/>
                  <a:pt x="29" y="153"/>
                </a:cubicBezTo>
                <a:cubicBezTo>
                  <a:pt x="31" y="155"/>
                  <a:pt x="31" y="155"/>
                  <a:pt x="31" y="155"/>
                </a:cubicBezTo>
                <a:cubicBezTo>
                  <a:pt x="32" y="156"/>
                  <a:pt x="34" y="156"/>
                  <a:pt x="35" y="155"/>
                </a:cubicBezTo>
                <a:cubicBezTo>
                  <a:pt x="38" y="153"/>
                  <a:pt x="38" y="153"/>
                  <a:pt x="38" y="153"/>
                </a:cubicBezTo>
                <a:cubicBezTo>
                  <a:pt x="46" y="161"/>
                  <a:pt x="46" y="161"/>
                  <a:pt x="46" y="161"/>
                </a:cubicBezTo>
                <a:cubicBezTo>
                  <a:pt x="47" y="162"/>
                  <a:pt x="49" y="162"/>
                  <a:pt x="51" y="161"/>
                </a:cubicBezTo>
                <a:cubicBezTo>
                  <a:pt x="52" y="159"/>
                  <a:pt x="52" y="157"/>
                  <a:pt x="51" y="156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49" y="141"/>
                  <a:pt x="49" y="141"/>
                  <a:pt x="49" y="141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58" y="151"/>
                  <a:pt x="60" y="151"/>
                  <a:pt x="62" y="150"/>
                </a:cubicBezTo>
                <a:cubicBezTo>
                  <a:pt x="63" y="148"/>
                  <a:pt x="63" y="146"/>
                  <a:pt x="62" y="145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56" y="134"/>
                  <a:pt x="56" y="134"/>
                  <a:pt x="56" y="134"/>
                </a:cubicBezTo>
                <a:cubicBezTo>
                  <a:pt x="57" y="133"/>
                  <a:pt x="57" y="131"/>
                  <a:pt x="56" y="130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53" y="127"/>
                  <a:pt x="52" y="127"/>
                  <a:pt x="51" y="128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2" y="119"/>
                  <a:pt x="36" y="117"/>
                  <a:pt x="30" y="119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6" y="114"/>
                  <a:pt x="24" y="114"/>
                  <a:pt x="22" y="115"/>
                </a:cubicBezTo>
                <a:cubicBezTo>
                  <a:pt x="13" y="103"/>
                  <a:pt x="9" y="89"/>
                  <a:pt x="9" y="74"/>
                </a:cubicBezTo>
                <a:cubicBezTo>
                  <a:pt x="10" y="38"/>
                  <a:pt x="38" y="10"/>
                  <a:pt x="74" y="9"/>
                </a:cubicBezTo>
                <a:cubicBezTo>
                  <a:pt x="92" y="9"/>
                  <a:pt x="109" y="15"/>
                  <a:pt x="122" y="28"/>
                </a:cubicBezTo>
                <a:cubicBezTo>
                  <a:pt x="135" y="41"/>
                  <a:pt x="142" y="57"/>
                  <a:pt x="142" y="75"/>
                </a:cubicBezTo>
                <a:cubicBezTo>
                  <a:pt x="142" y="95"/>
                  <a:pt x="132" y="115"/>
                  <a:pt x="118" y="125"/>
                </a:cubicBezTo>
                <a:cubicBezTo>
                  <a:pt x="108" y="132"/>
                  <a:pt x="99" y="134"/>
                  <a:pt x="91" y="130"/>
                </a:cubicBezTo>
                <a:cubicBezTo>
                  <a:pt x="84" y="126"/>
                  <a:pt x="80" y="117"/>
                  <a:pt x="80" y="106"/>
                </a:cubicBezTo>
                <a:cubicBezTo>
                  <a:pt x="80" y="101"/>
                  <a:pt x="80" y="101"/>
                  <a:pt x="80" y="101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4" y="109"/>
                  <a:pt x="96" y="111"/>
                  <a:pt x="99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11" y="111"/>
                  <a:pt x="114" y="109"/>
                  <a:pt x="114" y="106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18" y="98"/>
                  <a:pt x="120" y="94"/>
                  <a:pt x="120" y="89"/>
                </a:cubicBezTo>
                <a:cubicBezTo>
                  <a:pt x="119" y="68"/>
                  <a:pt x="119" y="68"/>
                  <a:pt x="119" y="68"/>
                </a:cubicBezTo>
                <a:cubicBezTo>
                  <a:pt x="119" y="64"/>
                  <a:pt x="116" y="61"/>
                  <a:pt x="113" y="59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6" y="31"/>
                  <a:pt x="100" y="26"/>
                  <a:pt x="93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1" y="26"/>
                  <a:pt x="44" y="31"/>
                  <a:pt x="43" y="39"/>
                </a:cubicBezTo>
                <a:cubicBezTo>
                  <a:pt x="38" y="59"/>
                  <a:pt x="38" y="59"/>
                  <a:pt x="38" y="59"/>
                </a:cubicBezTo>
                <a:cubicBezTo>
                  <a:pt x="34" y="61"/>
                  <a:pt x="32" y="64"/>
                  <a:pt x="32" y="68"/>
                </a:cubicBezTo>
                <a:cubicBezTo>
                  <a:pt x="31" y="89"/>
                  <a:pt x="31" y="89"/>
                  <a:pt x="31" y="89"/>
                </a:cubicBezTo>
                <a:cubicBezTo>
                  <a:pt x="30" y="94"/>
                  <a:pt x="33" y="98"/>
                  <a:pt x="37" y="100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37" y="109"/>
                  <a:pt x="40" y="111"/>
                  <a:pt x="43" y="111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5" y="111"/>
                  <a:pt x="57" y="109"/>
                  <a:pt x="57" y="106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120"/>
                  <a:pt x="77" y="132"/>
                  <a:pt x="87" y="137"/>
                </a:cubicBezTo>
                <a:cubicBezTo>
                  <a:pt x="91" y="139"/>
                  <a:pt x="95" y="140"/>
                  <a:pt x="100" y="140"/>
                </a:cubicBezTo>
                <a:cubicBezTo>
                  <a:pt x="107" y="140"/>
                  <a:pt x="115" y="137"/>
                  <a:pt x="123" y="132"/>
                </a:cubicBezTo>
                <a:cubicBezTo>
                  <a:pt x="139" y="120"/>
                  <a:pt x="150" y="98"/>
                  <a:pt x="150" y="75"/>
                </a:cubicBezTo>
                <a:cubicBezTo>
                  <a:pt x="150" y="55"/>
                  <a:pt x="142" y="36"/>
                  <a:pt x="128" y="22"/>
                </a:cubicBezTo>
                <a:close/>
                <a:moveTo>
                  <a:pt x="113" y="82"/>
                </a:moveTo>
                <a:cubicBezTo>
                  <a:pt x="113" y="86"/>
                  <a:pt x="111" y="88"/>
                  <a:pt x="107" y="89"/>
                </a:cubicBezTo>
                <a:cubicBezTo>
                  <a:pt x="102" y="89"/>
                  <a:pt x="97" y="89"/>
                  <a:pt x="94" y="88"/>
                </a:cubicBezTo>
                <a:cubicBezTo>
                  <a:pt x="92" y="88"/>
                  <a:pt x="92" y="86"/>
                  <a:pt x="93" y="85"/>
                </a:cubicBezTo>
                <a:cubicBezTo>
                  <a:pt x="95" y="81"/>
                  <a:pt x="102" y="78"/>
                  <a:pt x="107" y="77"/>
                </a:cubicBezTo>
                <a:cubicBezTo>
                  <a:pt x="111" y="77"/>
                  <a:pt x="113" y="79"/>
                  <a:pt x="113" y="82"/>
                </a:cubicBezTo>
                <a:close/>
                <a:moveTo>
                  <a:pt x="51" y="41"/>
                </a:moveTo>
                <a:cubicBezTo>
                  <a:pt x="52" y="37"/>
                  <a:pt x="55" y="35"/>
                  <a:pt x="58" y="35"/>
                </a:cubicBezTo>
                <a:cubicBezTo>
                  <a:pt x="93" y="35"/>
                  <a:pt x="93" y="35"/>
                  <a:pt x="93" y="35"/>
                </a:cubicBezTo>
                <a:cubicBezTo>
                  <a:pt x="96" y="35"/>
                  <a:pt x="99" y="37"/>
                  <a:pt x="100" y="41"/>
                </a:cubicBezTo>
                <a:cubicBezTo>
                  <a:pt x="104" y="58"/>
                  <a:pt x="104" y="58"/>
                  <a:pt x="104" y="58"/>
                </a:cubicBezTo>
                <a:cubicBezTo>
                  <a:pt x="47" y="58"/>
                  <a:pt x="47" y="58"/>
                  <a:pt x="47" y="58"/>
                </a:cubicBezTo>
                <a:lnTo>
                  <a:pt x="51" y="41"/>
                </a:lnTo>
                <a:close/>
                <a:moveTo>
                  <a:pt x="57" y="88"/>
                </a:moveTo>
                <a:cubicBezTo>
                  <a:pt x="54" y="89"/>
                  <a:pt x="49" y="89"/>
                  <a:pt x="44" y="89"/>
                </a:cubicBezTo>
                <a:cubicBezTo>
                  <a:pt x="40" y="88"/>
                  <a:pt x="38" y="86"/>
                  <a:pt x="38" y="82"/>
                </a:cubicBezTo>
                <a:cubicBezTo>
                  <a:pt x="38" y="79"/>
                  <a:pt x="40" y="77"/>
                  <a:pt x="44" y="77"/>
                </a:cubicBezTo>
                <a:cubicBezTo>
                  <a:pt x="49" y="78"/>
                  <a:pt x="55" y="81"/>
                  <a:pt x="58" y="85"/>
                </a:cubicBezTo>
                <a:cubicBezTo>
                  <a:pt x="59" y="86"/>
                  <a:pt x="59" y="88"/>
                  <a:pt x="57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39" name="Group 82"/>
          <p:cNvGrpSpPr/>
          <p:nvPr/>
        </p:nvGrpSpPr>
        <p:grpSpPr>
          <a:xfrm>
            <a:off x="11463338" y="3546474"/>
            <a:ext cx="614362" cy="525463"/>
            <a:chOff x="6230145" y="2098674"/>
            <a:chExt cx="614362" cy="525463"/>
          </a:xfrm>
        </p:grpSpPr>
        <p:sp>
          <p:nvSpPr>
            <p:cNvPr id="40" name="Freeform 72"/>
            <p:cNvSpPr>
              <a:spLocks/>
            </p:cNvSpPr>
            <p:nvPr/>
          </p:nvSpPr>
          <p:spPr bwMode="auto">
            <a:xfrm>
              <a:off x="6417470" y="2098674"/>
              <a:ext cx="288925" cy="328613"/>
            </a:xfrm>
            <a:custGeom>
              <a:avLst/>
              <a:gdLst>
                <a:gd name="T0" fmla="*/ 31 w 90"/>
                <a:gd name="T1" fmla="*/ 7 h 102"/>
                <a:gd name="T2" fmla="*/ 59 w 90"/>
                <a:gd name="T3" fmla="*/ 1 h 102"/>
                <a:gd name="T4" fmla="*/ 62 w 90"/>
                <a:gd name="T5" fmla="*/ 2 h 102"/>
                <a:gd name="T6" fmla="*/ 90 w 90"/>
                <a:gd name="T7" fmla="*/ 14 h 102"/>
                <a:gd name="T8" fmla="*/ 86 w 90"/>
                <a:gd name="T9" fmla="*/ 15 h 102"/>
                <a:gd name="T10" fmla="*/ 84 w 90"/>
                <a:gd name="T11" fmla="*/ 15 h 102"/>
                <a:gd name="T12" fmla="*/ 73 w 90"/>
                <a:gd name="T13" fmla="*/ 22 h 102"/>
                <a:gd name="T14" fmla="*/ 68 w 90"/>
                <a:gd name="T15" fmla="*/ 29 h 102"/>
                <a:gd name="T16" fmla="*/ 62 w 90"/>
                <a:gd name="T17" fmla="*/ 39 h 102"/>
                <a:gd name="T18" fmla="*/ 51 w 90"/>
                <a:gd name="T19" fmla="*/ 51 h 102"/>
                <a:gd name="T20" fmla="*/ 34 w 90"/>
                <a:gd name="T21" fmla="*/ 60 h 102"/>
                <a:gd name="T22" fmla="*/ 14 w 90"/>
                <a:gd name="T23" fmla="*/ 58 h 102"/>
                <a:gd name="T24" fmla="*/ 7 w 90"/>
                <a:gd name="T25" fmla="*/ 89 h 102"/>
                <a:gd name="T26" fmla="*/ 8 w 90"/>
                <a:gd name="T27" fmla="*/ 102 h 102"/>
                <a:gd name="T28" fmla="*/ 0 w 90"/>
                <a:gd name="T29" fmla="*/ 99 h 102"/>
                <a:gd name="T30" fmla="*/ 0 w 90"/>
                <a:gd name="T31" fmla="*/ 87 h 102"/>
                <a:gd name="T32" fmla="*/ 5 w 90"/>
                <a:gd name="T33" fmla="*/ 62 h 102"/>
                <a:gd name="T34" fmla="*/ 60 w 90"/>
                <a:gd name="T35" fmla="*/ 14 h 102"/>
                <a:gd name="T36" fmla="*/ 60 w 90"/>
                <a:gd name="T37" fmla="*/ 14 h 102"/>
                <a:gd name="T38" fmla="*/ 7 w 90"/>
                <a:gd name="T39" fmla="*/ 52 h 102"/>
                <a:gd name="T40" fmla="*/ 11 w 90"/>
                <a:gd name="T41" fmla="*/ 30 h 102"/>
                <a:gd name="T42" fmla="*/ 31 w 90"/>
                <a:gd name="T43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2">
                  <a:moveTo>
                    <a:pt x="31" y="7"/>
                  </a:moveTo>
                  <a:cubicBezTo>
                    <a:pt x="40" y="2"/>
                    <a:pt x="49" y="0"/>
                    <a:pt x="59" y="1"/>
                  </a:cubicBezTo>
                  <a:cubicBezTo>
                    <a:pt x="60" y="2"/>
                    <a:pt x="61" y="2"/>
                    <a:pt x="62" y="2"/>
                  </a:cubicBezTo>
                  <a:cubicBezTo>
                    <a:pt x="72" y="4"/>
                    <a:pt x="82" y="7"/>
                    <a:pt x="90" y="14"/>
                  </a:cubicBezTo>
                  <a:cubicBezTo>
                    <a:pt x="89" y="15"/>
                    <a:pt x="87" y="15"/>
                    <a:pt x="86" y="15"/>
                  </a:cubicBezTo>
                  <a:cubicBezTo>
                    <a:pt x="86" y="15"/>
                    <a:pt x="85" y="15"/>
                    <a:pt x="84" y="15"/>
                  </a:cubicBezTo>
                  <a:cubicBezTo>
                    <a:pt x="80" y="16"/>
                    <a:pt x="76" y="19"/>
                    <a:pt x="73" y="22"/>
                  </a:cubicBezTo>
                  <a:cubicBezTo>
                    <a:pt x="71" y="24"/>
                    <a:pt x="69" y="27"/>
                    <a:pt x="68" y="29"/>
                  </a:cubicBezTo>
                  <a:cubicBezTo>
                    <a:pt x="66" y="32"/>
                    <a:pt x="64" y="35"/>
                    <a:pt x="62" y="39"/>
                  </a:cubicBezTo>
                  <a:cubicBezTo>
                    <a:pt x="59" y="43"/>
                    <a:pt x="55" y="47"/>
                    <a:pt x="51" y="51"/>
                  </a:cubicBezTo>
                  <a:cubicBezTo>
                    <a:pt x="46" y="55"/>
                    <a:pt x="40" y="58"/>
                    <a:pt x="34" y="60"/>
                  </a:cubicBezTo>
                  <a:cubicBezTo>
                    <a:pt x="27" y="61"/>
                    <a:pt x="21" y="60"/>
                    <a:pt x="14" y="58"/>
                  </a:cubicBezTo>
                  <a:cubicBezTo>
                    <a:pt x="8" y="67"/>
                    <a:pt x="7" y="79"/>
                    <a:pt x="7" y="89"/>
                  </a:cubicBezTo>
                  <a:cubicBezTo>
                    <a:pt x="7" y="94"/>
                    <a:pt x="8" y="98"/>
                    <a:pt x="8" y="102"/>
                  </a:cubicBezTo>
                  <a:cubicBezTo>
                    <a:pt x="5" y="101"/>
                    <a:pt x="3" y="100"/>
                    <a:pt x="0" y="99"/>
                  </a:cubicBezTo>
                  <a:cubicBezTo>
                    <a:pt x="0" y="95"/>
                    <a:pt x="0" y="91"/>
                    <a:pt x="0" y="87"/>
                  </a:cubicBezTo>
                  <a:cubicBezTo>
                    <a:pt x="0" y="79"/>
                    <a:pt x="2" y="70"/>
                    <a:pt x="5" y="62"/>
                  </a:cubicBezTo>
                  <a:cubicBezTo>
                    <a:pt x="15" y="39"/>
                    <a:pt x="35" y="21"/>
                    <a:pt x="60" y="14"/>
                  </a:cubicBezTo>
                  <a:cubicBezTo>
                    <a:pt x="61" y="14"/>
                    <a:pt x="65" y="13"/>
                    <a:pt x="60" y="14"/>
                  </a:cubicBezTo>
                  <a:cubicBezTo>
                    <a:pt x="37" y="17"/>
                    <a:pt x="17" y="32"/>
                    <a:pt x="7" y="52"/>
                  </a:cubicBezTo>
                  <a:cubicBezTo>
                    <a:pt x="7" y="45"/>
                    <a:pt x="8" y="37"/>
                    <a:pt x="11" y="30"/>
                  </a:cubicBezTo>
                  <a:cubicBezTo>
                    <a:pt x="15" y="21"/>
                    <a:pt x="22" y="12"/>
                    <a:pt x="31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Freeform 73"/>
            <p:cNvSpPr>
              <a:spLocks/>
            </p:cNvSpPr>
            <p:nvPr/>
          </p:nvSpPr>
          <p:spPr bwMode="auto">
            <a:xfrm>
              <a:off x="6230145" y="2157412"/>
              <a:ext cx="200025" cy="157163"/>
            </a:xfrm>
            <a:custGeom>
              <a:avLst/>
              <a:gdLst>
                <a:gd name="T0" fmla="*/ 0 w 62"/>
                <a:gd name="T1" fmla="*/ 13 h 49"/>
                <a:gd name="T2" fmla="*/ 53 w 62"/>
                <a:gd name="T3" fmla="*/ 16 h 49"/>
                <a:gd name="T4" fmla="*/ 62 w 62"/>
                <a:gd name="T5" fmla="*/ 44 h 49"/>
                <a:gd name="T6" fmla="*/ 61 w 62"/>
                <a:gd name="T7" fmla="*/ 43 h 49"/>
                <a:gd name="T8" fmla="*/ 21 w 62"/>
                <a:gd name="T9" fmla="*/ 13 h 49"/>
                <a:gd name="T10" fmla="*/ 59 w 62"/>
                <a:gd name="T11" fmla="*/ 44 h 49"/>
                <a:gd name="T12" fmla="*/ 60 w 62"/>
                <a:gd name="T13" fmla="*/ 46 h 49"/>
                <a:gd name="T14" fmla="*/ 30 w 62"/>
                <a:gd name="T15" fmla="*/ 42 h 49"/>
                <a:gd name="T16" fmla="*/ 19 w 62"/>
                <a:gd name="T17" fmla="*/ 31 h 49"/>
                <a:gd name="T18" fmla="*/ 18 w 62"/>
                <a:gd name="T19" fmla="*/ 31 h 49"/>
                <a:gd name="T20" fmla="*/ 16 w 62"/>
                <a:gd name="T21" fmla="*/ 26 h 49"/>
                <a:gd name="T22" fmla="*/ 8 w 62"/>
                <a:gd name="T23" fmla="*/ 16 h 49"/>
                <a:gd name="T24" fmla="*/ 0 w 62"/>
                <a:gd name="T25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49">
                  <a:moveTo>
                    <a:pt x="0" y="13"/>
                  </a:moveTo>
                  <a:cubicBezTo>
                    <a:pt x="15" y="0"/>
                    <a:pt x="40" y="0"/>
                    <a:pt x="53" y="16"/>
                  </a:cubicBezTo>
                  <a:cubicBezTo>
                    <a:pt x="59" y="24"/>
                    <a:pt x="62" y="34"/>
                    <a:pt x="62" y="44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54" y="27"/>
                    <a:pt x="39" y="15"/>
                    <a:pt x="21" y="13"/>
                  </a:cubicBezTo>
                  <a:cubicBezTo>
                    <a:pt x="37" y="18"/>
                    <a:pt x="52" y="29"/>
                    <a:pt x="59" y="44"/>
                  </a:cubicBezTo>
                  <a:cubicBezTo>
                    <a:pt x="59" y="45"/>
                    <a:pt x="59" y="45"/>
                    <a:pt x="60" y="46"/>
                  </a:cubicBezTo>
                  <a:cubicBezTo>
                    <a:pt x="50" y="49"/>
                    <a:pt x="39" y="48"/>
                    <a:pt x="30" y="42"/>
                  </a:cubicBezTo>
                  <a:cubicBezTo>
                    <a:pt x="26" y="39"/>
                    <a:pt x="22" y="35"/>
                    <a:pt x="19" y="31"/>
                  </a:cubicBezTo>
                  <a:cubicBezTo>
                    <a:pt x="19" y="31"/>
                    <a:pt x="19" y="31"/>
                    <a:pt x="18" y="31"/>
                  </a:cubicBezTo>
                  <a:cubicBezTo>
                    <a:pt x="18" y="29"/>
                    <a:pt x="17" y="28"/>
                    <a:pt x="16" y="26"/>
                  </a:cubicBezTo>
                  <a:cubicBezTo>
                    <a:pt x="13" y="22"/>
                    <a:pt x="11" y="19"/>
                    <a:pt x="8" y="16"/>
                  </a:cubicBezTo>
                  <a:cubicBezTo>
                    <a:pt x="5" y="14"/>
                    <a:pt x="3" y="13"/>
                    <a:pt x="0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Freeform 74"/>
            <p:cNvSpPr>
              <a:spLocks/>
            </p:cNvSpPr>
            <p:nvPr/>
          </p:nvSpPr>
          <p:spPr bwMode="auto">
            <a:xfrm>
              <a:off x="6236495" y="2349499"/>
              <a:ext cx="608012" cy="274638"/>
            </a:xfrm>
            <a:custGeom>
              <a:avLst/>
              <a:gdLst>
                <a:gd name="T0" fmla="*/ 150 w 189"/>
                <a:gd name="T1" fmla="*/ 11 h 85"/>
                <a:gd name="T2" fmla="*/ 124 w 189"/>
                <a:gd name="T3" fmla="*/ 1 h 85"/>
                <a:gd name="T4" fmla="*/ 121 w 189"/>
                <a:gd name="T5" fmla="*/ 0 h 85"/>
                <a:gd name="T6" fmla="*/ 116 w 189"/>
                <a:gd name="T7" fmla="*/ 0 h 85"/>
                <a:gd name="T8" fmla="*/ 103 w 189"/>
                <a:gd name="T9" fmla="*/ 0 h 85"/>
                <a:gd name="T10" fmla="*/ 98 w 189"/>
                <a:gd name="T11" fmla="*/ 1 h 85"/>
                <a:gd name="T12" fmla="*/ 88 w 189"/>
                <a:gd name="T13" fmla="*/ 1 h 85"/>
                <a:gd name="T14" fmla="*/ 84 w 189"/>
                <a:gd name="T15" fmla="*/ 0 h 85"/>
                <a:gd name="T16" fmla="*/ 76 w 189"/>
                <a:gd name="T17" fmla="*/ 0 h 85"/>
                <a:gd name="T18" fmla="*/ 82 w 189"/>
                <a:gd name="T19" fmla="*/ 17 h 85"/>
                <a:gd name="T20" fmla="*/ 85 w 189"/>
                <a:gd name="T21" fmla="*/ 18 h 85"/>
                <a:gd name="T22" fmla="*/ 90 w 189"/>
                <a:gd name="T23" fmla="*/ 18 h 85"/>
                <a:gd name="T24" fmla="*/ 101 w 189"/>
                <a:gd name="T25" fmla="*/ 21 h 85"/>
                <a:gd name="T26" fmla="*/ 86 w 189"/>
                <a:gd name="T27" fmla="*/ 24 h 85"/>
                <a:gd name="T28" fmla="*/ 82 w 189"/>
                <a:gd name="T29" fmla="*/ 25 h 85"/>
                <a:gd name="T30" fmla="*/ 78 w 189"/>
                <a:gd name="T31" fmla="*/ 25 h 85"/>
                <a:gd name="T32" fmla="*/ 73 w 189"/>
                <a:gd name="T33" fmla="*/ 26 h 85"/>
                <a:gd name="T34" fmla="*/ 36 w 189"/>
                <a:gd name="T35" fmla="*/ 17 h 85"/>
                <a:gd name="T36" fmla="*/ 22 w 189"/>
                <a:gd name="T37" fmla="*/ 25 h 85"/>
                <a:gd name="T38" fmla="*/ 66 w 189"/>
                <a:gd name="T39" fmla="*/ 43 h 85"/>
                <a:gd name="T40" fmla="*/ 73 w 189"/>
                <a:gd name="T41" fmla="*/ 42 h 85"/>
                <a:gd name="T42" fmla="*/ 73 w 189"/>
                <a:gd name="T43" fmla="*/ 43 h 85"/>
                <a:gd name="T44" fmla="*/ 64 w 189"/>
                <a:gd name="T45" fmla="*/ 44 h 85"/>
                <a:gd name="T46" fmla="*/ 14 w 189"/>
                <a:gd name="T47" fmla="*/ 27 h 85"/>
                <a:gd name="T48" fmla="*/ 14 w 189"/>
                <a:gd name="T49" fmla="*/ 40 h 85"/>
                <a:gd name="T50" fmla="*/ 64 w 189"/>
                <a:gd name="T51" fmla="*/ 55 h 85"/>
                <a:gd name="T52" fmla="*/ 16 w 189"/>
                <a:gd name="T53" fmla="*/ 43 h 85"/>
                <a:gd name="T54" fmla="*/ 7 w 189"/>
                <a:gd name="T55" fmla="*/ 45 h 85"/>
                <a:gd name="T56" fmla="*/ 51 w 189"/>
                <a:gd name="T57" fmla="*/ 64 h 85"/>
                <a:gd name="T58" fmla="*/ 56 w 189"/>
                <a:gd name="T59" fmla="*/ 64 h 85"/>
                <a:gd name="T60" fmla="*/ 56 w 189"/>
                <a:gd name="T61" fmla="*/ 65 h 85"/>
                <a:gd name="T62" fmla="*/ 51 w 189"/>
                <a:gd name="T63" fmla="*/ 65 h 85"/>
                <a:gd name="T64" fmla="*/ 36 w 189"/>
                <a:gd name="T65" fmla="*/ 62 h 85"/>
                <a:gd name="T66" fmla="*/ 23 w 189"/>
                <a:gd name="T67" fmla="*/ 67 h 85"/>
                <a:gd name="T68" fmla="*/ 48 w 189"/>
                <a:gd name="T69" fmla="*/ 74 h 85"/>
                <a:gd name="T70" fmla="*/ 61 w 189"/>
                <a:gd name="T71" fmla="*/ 74 h 85"/>
                <a:gd name="T72" fmla="*/ 69 w 189"/>
                <a:gd name="T73" fmla="*/ 73 h 85"/>
                <a:gd name="T74" fmla="*/ 74 w 189"/>
                <a:gd name="T75" fmla="*/ 73 h 85"/>
                <a:gd name="T76" fmla="*/ 79 w 189"/>
                <a:gd name="T77" fmla="*/ 72 h 85"/>
                <a:gd name="T78" fmla="*/ 84 w 189"/>
                <a:gd name="T79" fmla="*/ 72 h 85"/>
                <a:gd name="T80" fmla="*/ 90 w 189"/>
                <a:gd name="T81" fmla="*/ 71 h 85"/>
                <a:gd name="T82" fmla="*/ 107 w 189"/>
                <a:gd name="T83" fmla="*/ 71 h 85"/>
                <a:gd name="T84" fmla="*/ 115 w 189"/>
                <a:gd name="T85" fmla="*/ 72 h 85"/>
                <a:gd name="T86" fmla="*/ 121 w 189"/>
                <a:gd name="T87" fmla="*/ 72 h 85"/>
                <a:gd name="T88" fmla="*/ 125 w 189"/>
                <a:gd name="T89" fmla="*/ 73 h 85"/>
                <a:gd name="T90" fmla="*/ 129 w 189"/>
                <a:gd name="T91" fmla="*/ 73 h 85"/>
                <a:gd name="T92" fmla="*/ 137 w 189"/>
                <a:gd name="T93" fmla="*/ 74 h 85"/>
                <a:gd name="T94" fmla="*/ 189 w 189"/>
                <a:gd name="T95" fmla="*/ 4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9" h="85">
                  <a:moveTo>
                    <a:pt x="165" y="31"/>
                  </a:moveTo>
                  <a:cubicBezTo>
                    <a:pt x="159" y="25"/>
                    <a:pt x="157" y="16"/>
                    <a:pt x="150" y="11"/>
                  </a:cubicBezTo>
                  <a:cubicBezTo>
                    <a:pt x="144" y="5"/>
                    <a:pt x="135" y="2"/>
                    <a:pt x="126" y="1"/>
                  </a:cubicBezTo>
                  <a:cubicBezTo>
                    <a:pt x="126" y="1"/>
                    <a:pt x="125" y="1"/>
                    <a:pt x="124" y="1"/>
                  </a:cubicBezTo>
                  <a:cubicBezTo>
                    <a:pt x="124" y="1"/>
                    <a:pt x="123" y="1"/>
                    <a:pt x="123" y="1"/>
                  </a:cubicBezTo>
                  <a:cubicBezTo>
                    <a:pt x="122" y="1"/>
                    <a:pt x="121" y="1"/>
                    <a:pt x="121" y="0"/>
                  </a:cubicBezTo>
                  <a:cubicBezTo>
                    <a:pt x="120" y="0"/>
                    <a:pt x="120" y="0"/>
                    <a:pt x="119" y="0"/>
                  </a:cubicBezTo>
                  <a:cubicBezTo>
                    <a:pt x="118" y="1"/>
                    <a:pt x="117" y="1"/>
                    <a:pt x="116" y="0"/>
                  </a:cubicBezTo>
                  <a:cubicBezTo>
                    <a:pt x="113" y="0"/>
                    <a:pt x="109" y="0"/>
                    <a:pt x="106" y="0"/>
                  </a:cubicBezTo>
                  <a:cubicBezTo>
                    <a:pt x="105" y="0"/>
                    <a:pt x="104" y="0"/>
                    <a:pt x="103" y="0"/>
                  </a:cubicBezTo>
                  <a:cubicBezTo>
                    <a:pt x="102" y="0"/>
                    <a:pt x="101" y="0"/>
                    <a:pt x="101" y="0"/>
                  </a:cubicBezTo>
                  <a:cubicBezTo>
                    <a:pt x="100" y="0"/>
                    <a:pt x="98" y="0"/>
                    <a:pt x="98" y="1"/>
                  </a:cubicBezTo>
                  <a:cubicBezTo>
                    <a:pt x="97" y="1"/>
                    <a:pt x="96" y="1"/>
                    <a:pt x="95" y="1"/>
                  </a:cubicBezTo>
                  <a:cubicBezTo>
                    <a:pt x="93" y="1"/>
                    <a:pt x="91" y="1"/>
                    <a:pt x="88" y="1"/>
                  </a:cubicBezTo>
                  <a:cubicBezTo>
                    <a:pt x="88" y="1"/>
                    <a:pt x="87" y="1"/>
                    <a:pt x="87" y="1"/>
                  </a:cubicBezTo>
                  <a:cubicBezTo>
                    <a:pt x="86" y="1"/>
                    <a:pt x="85" y="1"/>
                    <a:pt x="84" y="0"/>
                  </a:cubicBezTo>
                  <a:cubicBezTo>
                    <a:pt x="84" y="0"/>
                    <a:pt x="83" y="0"/>
                    <a:pt x="82" y="0"/>
                  </a:cubicBezTo>
                  <a:cubicBezTo>
                    <a:pt x="80" y="0"/>
                    <a:pt x="78" y="0"/>
                    <a:pt x="76" y="0"/>
                  </a:cubicBezTo>
                  <a:cubicBezTo>
                    <a:pt x="71" y="0"/>
                    <a:pt x="67" y="4"/>
                    <a:pt x="68" y="9"/>
                  </a:cubicBezTo>
                  <a:cubicBezTo>
                    <a:pt x="70" y="15"/>
                    <a:pt x="76" y="17"/>
                    <a:pt x="82" y="17"/>
                  </a:cubicBezTo>
                  <a:cubicBezTo>
                    <a:pt x="83" y="17"/>
                    <a:pt x="83" y="17"/>
                    <a:pt x="84" y="18"/>
                  </a:cubicBezTo>
                  <a:cubicBezTo>
                    <a:pt x="84" y="18"/>
                    <a:pt x="85" y="18"/>
                    <a:pt x="85" y="18"/>
                  </a:cubicBezTo>
                  <a:cubicBezTo>
                    <a:pt x="86" y="18"/>
                    <a:pt x="87" y="17"/>
                    <a:pt x="88" y="18"/>
                  </a:cubicBezTo>
                  <a:cubicBezTo>
                    <a:pt x="89" y="18"/>
                    <a:pt x="90" y="18"/>
                    <a:pt x="90" y="18"/>
                  </a:cubicBezTo>
                  <a:cubicBezTo>
                    <a:pt x="91" y="18"/>
                    <a:pt x="92" y="18"/>
                    <a:pt x="92" y="19"/>
                  </a:cubicBezTo>
                  <a:cubicBezTo>
                    <a:pt x="96" y="19"/>
                    <a:pt x="98" y="20"/>
                    <a:pt x="101" y="21"/>
                  </a:cubicBezTo>
                  <a:cubicBezTo>
                    <a:pt x="104" y="22"/>
                    <a:pt x="102" y="23"/>
                    <a:pt x="100" y="22"/>
                  </a:cubicBezTo>
                  <a:cubicBezTo>
                    <a:pt x="95" y="23"/>
                    <a:pt x="91" y="24"/>
                    <a:pt x="86" y="24"/>
                  </a:cubicBezTo>
                  <a:cubicBezTo>
                    <a:pt x="86" y="25"/>
                    <a:pt x="85" y="25"/>
                    <a:pt x="84" y="25"/>
                  </a:cubicBezTo>
                  <a:cubicBezTo>
                    <a:pt x="84" y="25"/>
                    <a:pt x="83" y="25"/>
                    <a:pt x="82" y="25"/>
                  </a:cubicBezTo>
                  <a:cubicBezTo>
                    <a:pt x="82" y="26"/>
                    <a:pt x="81" y="25"/>
                    <a:pt x="80" y="25"/>
                  </a:cubicBezTo>
                  <a:cubicBezTo>
                    <a:pt x="79" y="25"/>
                    <a:pt x="78" y="25"/>
                    <a:pt x="78" y="25"/>
                  </a:cubicBezTo>
                  <a:cubicBezTo>
                    <a:pt x="77" y="26"/>
                    <a:pt x="76" y="26"/>
                    <a:pt x="75" y="26"/>
                  </a:cubicBezTo>
                  <a:cubicBezTo>
                    <a:pt x="75" y="26"/>
                    <a:pt x="74" y="26"/>
                    <a:pt x="73" y="26"/>
                  </a:cubicBezTo>
                  <a:cubicBezTo>
                    <a:pt x="70" y="27"/>
                    <a:pt x="67" y="26"/>
                    <a:pt x="65" y="26"/>
                  </a:cubicBezTo>
                  <a:cubicBezTo>
                    <a:pt x="55" y="24"/>
                    <a:pt x="45" y="20"/>
                    <a:pt x="36" y="17"/>
                  </a:cubicBezTo>
                  <a:cubicBezTo>
                    <a:pt x="31" y="15"/>
                    <a:pt x="25" y="11"/>
                    <a:pt x="20" y="15"/>
                  </a:cubicBezTo>
                  <a:cubicBezTo>
                    <a:pt x="16" y="18"/>
                    <a:pt x="20" y="23"/>
                    <a:pt x="22" y="25"/>
                  </a:cubicBezTo>
                  <a:cubicBezTo>
                    <a:pt x="29" y="31"/>
                    <a:pt x="37" y="33"/>
                    <a:pt x="45" y="36"/>
                  </a:cubicBezTo>
                  <a:cubicBezTo>
                    <a:pt x="52" y="39"/>
                    <a:pt x="58" y="42"/>
                    <a:pt x="66" y="43"/>
                  </a:cubicBezTo>
                  <a:cubicBezTo>
                    <a:pt x="68" y="43"/>
                    <a:pt x="70" y="43"/>
                    <a:pt x="72" y="43"/>
                  </a:cubicBezTo>
                  <a:cubicBezTo>
                    <a:pt x="72" y="43"/>
                    <a:pt x="73" y="42"/>
                    <a:pt x="73" y="42"/>
                  </a:cubicBezTo>
                  <a:cubicBezTo>
                    <a:pt x="76" y="42"/>
                    <a:pt x="79" y="41"/>
                    <a:pt x="82" y="41"/>
                  </a:cubicBezTo>
                  <a:cubicBezTo>
                    <a:pt x="79" y="42"/>
                    <a:pt x="76" y="43"/>
                    <a:pt x="73" y="43"/>
                  </a:cubicBezTo>
                  <a:cubicBezTo>
                    <a:pt x="73" y="43"/>
                    <a:pt x="72" y="44"/>
                    <a:pt x="72" y="44"/>
                  </a:cubicBezTo>
                  <a:cubicBezTo>
                    <a:pt x="69" y="44"/>
                    <a:pt x="67" y="44"/>
                    <a:pt x="64" y="44"/>
                  </a:cubicBezTo>
                  <a:cubicBezTo>
                    <a:pt x="53" y="42"/>
                    <a:pt x="44" y="37"/>
                    <a:pt x="34" y="34"/>
                  </a:cubicBezTo>
                  <a:cubicBezTo>
                    <a:pt x="27" y="31"/>
                    <a:pt x="20" y="29"/>
                    <a:pt x="14" y="27"/>
                  </a:cubicBezTo>
                  <a:cubicBezTo>
                    <a:pt x="9" y="26"/>
                    <a:pt x="3" y="25"/>
                    <a:pt x="1" y="30"/>
                  </a:cubicBezTo>
                  <a:cubicBezTo>
                    <a:pt x="0" y="37"/>
                    <a:pt x="9" y="37"/>
                    <a:pt x="14" y="40"/>
                  </a:cubicBezTo>
                  <a:cubicBezTo>
                    <a:pt x="29" y="45"/>
                    <a:pt x="44" y="51"/>
                    <a:pt x="60" y="54"/>
                  </a:cubicBezTo>
                  <a:cubicBezTo>
                    <a:pt x="61" y="55"/>
                    <a:pt x="64" y="54"/>
                    <a:pt x="64" y="55"/>
                  </a:cubicBezTo>
                  <a:cubicBezTo>
                    <a:pt x="62" y="55"/>
                    <a:pt x="59" y="55"/>
                    <a:pt x="57" y="55"/>
                  </a:cubicBezTo>
                  <a:cubicBezTo>
                    <a:pt x="43" y="53"/>
                    <a:pt x="30" y="46"/>
                    <a:pt x="16" y="43"/>
                  </a:cubicBezTo>
                  <a:cubicBezTo>
                    <a:pt x="16" y="44"/>
                    <a:pt x="15" y="44"/>
                    <a:pt x="14" y="43"/>
                  </a:cubicBezTo>
                  <a:cubicBezTo>
                    <a:pt x="12" y="43"/>
                    <a:pt x="8" y="43"/>
                    <a:pt x="7" y="45"/>
                  </a:cubicBezTo>
                  <a:cubicBezTo>
                    <a:pt x="6" y="51"/>
                    <a:pt x="13" y="52"/>
                    <a:pt x="16" y="54"/>
                  </a:cubicBezTo>
                  <a:cubicBezTo>
                    <a:pt x="27" y="59"/>
                    <a:pt x="39" y="61"/>
                    <a:pt x="51" y="64"/>
                  </a:cubicBezTo>
                  <a:cubicBezTo>
                    <a:pt x="51" y="64"/>
                    <a:pt x="52" y="64"/>
                    <a:pt x="53" y="64"/>
                  </a:cubicBezTo>
                  <a:cubicBezTo>
                    <a:pt x="53" y="64"/>
                    <a:pt x="55" y="64"/>
                    <a:pt x="56" y="64"/>
                  </a:cubicBezTo>
                  <a:cubicBezTo>
                    <a:pt x="57" y="64"/>
                    <a:pt x="59" y="64"/>
                    <a:pt x="61" y="64"/>
                  </a:cubicBezTo>
                  <a:cubicBezTo>
                    <a:pt x="59" y="65"/>
                    <a:pt x="58" y="65"/>
                    <a:pt x="56" y="65"/>
                  </a:cubicBezTo>
                  <a:cubicBezTo>
                    <a:pt x="55" y="65"/>
                    <a:pt x="55" y="65"/>
                    <a:pt x="54" y="65"/>
                  </a:cubicBezTo>
                  <a:cubicBezTo>
                    <a:pt x="53" y="66"/>
                    <a:pt x="52" y="66"/>
                    <a:pt x="51" y="65"/>
                  </a:cubicBezTo>
                  <a:cubicBezTo>
                    <a:pt x="47" y="64"/>
                    <a:pt x="43" y="63"/>
                    <a:pt x="38" y="63"/>
                  </a:cubicBezTo>
                  <a:cubicBezTo>
                    <a:pt x="38" y="63"/>
                    <a:pt x="37" y="63"/>
                    <a:pt x="36" y="62"/>
                  </a:cubicBezTo>
                  <a:cubicBezTo>
                    <a:pt x="32" y="62"/>
                    <a:pt x="26" y="59"/>
                    <a:pt x="22" y="63"/>
                  </a:cubicBezTo>
                  <a:cubicBezTo>
                    <a:pt x="21" y="64"/>
                    <a:pt x="21" y="66"/>
                    <a:pt x="23" y="67"/>
                  </a:cubicBezTo>
                  <a:cubicBezTo>
                    <a:pt x="26" y="69"/>
                    <a:pt x="31" y="70"/>
                    <a:pt x="35" y="71"/>
                  </a:cubicBezTo>
                  <a:cubicBezTo>
                    <a:pt x="39" y="72"/>
                    <a:pt x="43" y="74"/>
                    <a:pt x="48" y="74"/>
                  </a:cubicBezTo>
                  <a:cubicBezTo>
                    <a:pt x="51" y="74"/>
                    <a:pt x="54" y="74"/>
                    <a:pt x="57" y="74"/>
                  </a:cubicBezTo>
                  <a:cubicBezTo>
                    <a:pt x="58" y="74"/>
                    <a:pt x="60" y="74"/>
                    <a:pt x="61" y="74"/>
                  </a:cubicBezTo>
                  <a:cubicBezTo>
                    <a:pt x="62" y="73"/>
                    <a:pt x="64" y="73"/>
                    <a:pt x="65" y="73"/>
                  </a:cubicBezTo>
                  <a:cubicBezTo>
                    <a:pt x="66" y="73"/>
                    <a:pt x="67" y="73"/>
                    <a:pt x="69" y="73"/>
                  </a:cubicBezTo>
                  <a:cubicBezTo>
                    <a:pt x="69" y="72"/>
                    <a:pt x="71" y="72"/>
                    <a:pt x="72" y="73"/>
                  </a:cubicBezTo>
                  <a:cubicBezTo>
                    <a:pt x="73" y="73"/>
                    <a:pt x="74" y="73"/>
                    <a:pt x="74" y="73"/>
                  </a:cubicBezTo>
                  <a:cubicBezTo>
                    <a:pt x="75" y="72"/>
                    <a:pt x="76" y="72"/>
                    <a:pt x="77" y="72"/>
                  </a:cubicBezTo>
                  <a:cubicBezTo>
                    <a:pt x="78" y="72"/>
                    <a:pt x="78" y="72"/>
                    <a:pt x="79" y="72"/>
                  </a:cubicBezTo>
                  <a:cubicBezTo>
                    <a:pt x="80" y="72"/>
                    <a:pt x="80" y="72"/>
                    <a:pt x="81" y="72"/>
                  </a:cubicBezTo>
                  <a:cubicBezTo>
                    <a:pt x="82" y="72"/>
                    <a:pt x="83" y="72"/>
                    <a:pt x="84" y="72"/>
                  </a:cubicBezTo>
                  <a:cubicBezTo>
                    <a:pt x="85" y="71"/>
                    <a:pt x="86" y="71"/>
                    <a:pt x="87" y="71"/>
                  </a:cubicBezTo>
                  <a:cubicBezTo>
                    <a:pt x="88" y="71"/>
                    <a:pt x="90" y="71"/>
                    <a:pt x="90" y="71"/>
                  </a:cubicBezTo>
                  <a:cubicBezTo>
                    <a:pt x="95" y="71"/>
                    <a:pt x="99" y="71"/>
                    <a:pt x="103" y="71"/>
                  </a:cubicBezTo>
                  <a:cubicBezTo>
                    <a:pt x="104" y="71"/>
                    <a:pt x="106" y="71"/>
                    <a:pt x="107" y="71"/>
                  </a:cubicBezTo>
                  <a:cubicBezTo>
                    <a:pt x="109" y="71"/>
                    <a:pt x="110" y="72"/>
                    <a:pt x="112" y="72"/>
                  </a:cubicBezTo>
                  <a:cubicBezTo>
                    <a:pt x="113" y="72"/>
                    <a:pt x="114" y="72"/>
                    <a:pt x="115" y="72"/>
                  </a:cubicBezTo>
                  <a:cubicBezTo>
                    <a:pt x="116" y="71"/>
                    <a:pt x="117" y="71"/>
                    <a:pt x="119" y="72"/>
                  </a:cubicBezTo>
                  <a:cubicBezTo>
                    <a:pt x="119" y="72"/>
                    <a:pt x="120" y="72"/>
                    <a:pt x="121" y="72"/>
                  </a:cubicBezTo>
                  <a:cubicBezTo>
                    <a:pt x="122" y="72"/>
                    <a:pt x="123" y="72"/>
                    <a:pt x="123" y="73"/>
                  </a:cubicBezTo>
                  <a:cubicBezTo>
                    <a:pt x="124" y="73"/>
                    <a:pt x="125" y="73"/>
                    <a:pt x="125" y="73"/>
                  </a:cubicBezTo>
                  <a:cubicBezTo>
                    <a:pt x="126" y="73"/>
                    <a:pt x="127" y="73"/>
                    <a:pt x="127" y="73"/>
                  </a:cubicBezTo>
                  <a:cubicBezTo>
                    <a:pt x="128" y="73"/>
                    <a:pt x="129" y="73"/>
                    <a:pt x="129" y="73"/>
                  </a:cubicBezTo>
                  <a:cubicBezTo>
                    <a:pt x="131" y="73"/>
                    <a:pt x="133" y="73"/>
                    <a:pt x="134" y="74"/>
                  </a:cubicBezTo>
                  <a:cubicBezTo>
                    <a:pt x="135" y="74"/>
                    <a:pt x="136" y="74"/>
                    <a:pt x="137" y="74"/>
                  </a:cubicBezTo>
                  <a:cubicBezTo>
                    <a:pt x="146" y="76"/>
                    <a:pt x="155" y="80"/>
                    <a:pt x="162" y="85"/>
                  </a:cubicBezTo>
                  <a:cubicBezTo>
                    <a:pt x="173" y="74"/>
                    <a:pt x="182" y="61"/>
                    <a:pt x="189" y="47"/>
                  </a:cubicBezTo>
                  <a:cubicBezTo>
                    <a:pt x="180" y="43"/>
                    <a:pt x="172" y="37"/>
                    <a:pt x="165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43" name="Freeform 75"/>
          <p:cNvSpPr>
            <a:spLocks noEditPoints="1"/>
          </p:cNvSpPr>
          <p:nvPr/>
        </p:nvSpPr>
        <p:spPr bwMode="auto">
          <a:xfrm>
            <a:off x="9561513" y="2162174"/>
            <a:ext cx="385762" cy="382588"/>
          </a:xfrm>
          <a:custGeom>
            <a:avLst/>
            <a:gdLst>
              <a:gd name="T0" fmla="*/ 88 w 120"/>
              <a:gd name="T1" fmla="*/ 119 h 119"/>
              <a:gd name="T2" fmla="*/ 8 w 120"/>
              <a:gd name="T3" fmla="*/ 74 h 119"/>
              <a:gd name="T4" fmla="*/ 55 w 120"/>
              <a:gd name="T5" fmla="*/ 100 h 119"/>
              <a:gd name="T6" fmla="*/ 45 w 120"/>
              <a:gd name="T7" fmla="*/ 95 h 119"/>
              <a:gd name="T8" fmla="*/ 48 w 120"/>
              <a:gd name="T9" fmla="*/ 109 h 119"/>
              <a:gd name="T10" fmla="*/ 49 w 120"/>
              <a:gd name="T11" fmla="*/ 109 h 119"/>
              <a:gd name="T12" fmla="*/ 59 w 120"/>
              <a:gd name="T13" fmla="*/ 103 h 119"/>
              <a:gd name="T14" fmla="*/ 49 w 120"/>
              <a:gd name="T15" fmla="*/ 109 h 119"/>
              <a:gd name="T16" fmla="*/ 62 w 120"/>
              <a:gd name="T17" fmla="*/ 83 h 119"/>
              <a:gd name="T18" fmla="*/ 60 w 120"/>
              <a:gd name="T19" fmla="*/ 91 h 119"/>
              <a:gd name="T20" fmla="*/ 69 w 120"/>
              <a:gd name="T21" fmla="*/ 85 h 119"/>
              <a:gd name="T22" fmla="*/ 56 w 120"/>
              <a:gd name="T23" fmla="*/ 93 h 119"/>
              <a:gd name="T24" fmla="*/ 55 w 120"/>
              <a:gd name="T25" fmla="*/ 80 h 119"/>
              <a:gd name="T26" fmla="*/ 76 w 120"/>
              <a:gd name="T27" fmla="*/ 100 h 119"/>
              <a:gd name="T28" fmla="*/ 66 w 120"/>
              <a:gd name="T29" fmla="*/ 95 h 119"/>
              <a:gd name="T30" fmla="*/ 76 w 120"/>
              <a:gd name="T31" fmla="*/ 100 h 119"/>
              <a:gd name="T32" fmla="*/ 62 w 120"/>
              <a:gd name="T33" fmla="*/ 107 h 119"/>
              <a:gd name="T34" fmla="*/ 70 w 120"/>
              <a:gd name="T35" fmla="*/ 111 h 119"/>
              <a:gd name="T36" fmla="*/ 73 w 120"/>
              <a:gd name="T37" fmla="*/ 103 h 119"/>
              <a:gd name="T38" fmla="*/ 4 w 120"/>
              <a:gd name="T39" fmla="*/ 61 h 119"/>
              <a:gd name="T40" fmla="*/ 120 w 120"/>
              <a:gd name="T41" fmla="*/ 67 h 119"/>
              <a:gd name="T42" fmla="*/ 0 w 120"/>
              <a:gd name="T43" fmla="*/ 67 h 119"/>
              <a:gd name="T44" fmla="*/ 7 w 120"/>
              <a:gd name="T45" fmla="*/ 2 h 119"/>
              <a:gd name="T46" fmla="*/ 17 w 120"/>
              <a:gd name="T47" fmla="*/ 4 h 119"/>
              <a:gd name="T48" fmla="*/ 7 w 120"/>
              <a:gd name="T49" fmla="*/ 7 h 119"/>
              <a:gd name="T50" fmla="*/ 30 w 120"/>
              <a:gd name="T51" fmla="*/ 21 h 119"/>
              <a:gd name="T52" fmla="*/ 31 w 120"/>
              <a:gd name="T53" fmla="*/ 24 h 119"/>
              <a:gd name="T54" fmla="*/ 32 w 120"/>
              <a:gd name="T55" fmla="*/ 31 h 119"/>
              <a:gd name="T56" fmla="*/ 34 w 120"/>
              <a:gd name="T57" fmla="*/ 36 h 119"/>
              <a:gd name="T58" fmla="*/ 37 w 120"/>
              <a:gd name="T59" fmla="*/ 42 h 119"/>
              <a:gd name="T60" fmla="*/ 38 w 120"/>
              <a:gd name="T61" fmla="*/ 46 h 119"/>
              <a:gd name="T62" fmla="*/ 39 w 120"/>
              <a:gd name="T63" fmla="*/ 53 h 119"/>
              <a:gd name="T64" fmla="*/ 41 w 120"/>
              <a:gd name="T65" fmla="*/ 57 h 119"/>
              <a:gd name="T66" fmla="*/ 13 w 120"/>
              <a:gd name="T67" fmla="*/ 52 h 119"/>
              <a:gd name="T68" fmla="*/ 11 w 120"/>
              <a:gd name="T69" fmla="*/ 46 h 119"/>
              <a:gd name="T70" fmla="*/ 10 w 120"/>
              <a:gd name="T71" fmla="*/ 43 h 119"/>
              <a:gd name="T72" fmla="*/ 8 w 120"/>
              <a:gd name="T73" fmla="*/ 36 h 119"/>
              <a:gd name="T74" fmla="*/ 7 w 120"/>
              <a:gd name="T75" fmla="*/ 31 h 119"/>
              <a:gd name="T76" fmla="*/ 10 w 120"/>
              <a:gd name="T77" fmla="*/ 14 h 119"/>
              <a:gd name="T78" fmla="*/ 16 w 120"/>
              <a:gd name="T79" fmla="*/ 8 h 119"/>
              <a:gd name="T80" fmla="*/ 47 w 120"/>
              <a:gd name="T81" fmla="*/ 57 h 119"/>
              <a:gd name="T82" fmla="*/ 48 w 120"/>
              <a:gd name="T83" fmla="*/ 30 h 119"/>
              <a:gd name="T84" fmla="*/ 49 w 120"/>
              <a:gd name="T85" fmla="*/ 22 h 119"/>
              <a:gd name="T86" fmla="*/ 57 w 120"/>
              <a:gd name="T87" fmla="*/ 25 h 119"/>
              <a:gd name="T88" fmla="*/ 68 w 120"/>
              <a:gd name="T89" fmla="*/ 42 h 119"/>
              <a:gd name="T90" fmla="*/ 107 w 120"/>
              <a:gd name="T91" fmla="*/ 2 h 119"/>
              <a:gd name="T92" fmla="*/ 117 w 120"/>
              <a:gd name="T93" fmla="*/ 6 h 119"/>
              <a:gd name="T94" fmla="*/ 107 w 120"/>
              <a:gd name="T95" fmla="*/ 5 h 119"/>
              <a:gd name="T96" fmla="*/ 99 w 120"/>
              <a:gd name="T97" fmla="*/ 24 h 119"/>
              <a:gd name="T98" fmla="*/ 108 w 120"/>
              <a:gd name="T99" fmla="*/ 27 h 119"/>
              <a:gd name="T100" fmla="*/ 76 w 120"/>
              <a:gd name="T101" fmla="*/ 5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0" h="119">
                <a:moveTo>
                  <a:pt x="112" y="74"/>
                </a:moveTo>
                <a:cubicBezTo>
                  <a:pt x="100" y="111"/>
                  <a:pt x="100" y="111"/>
                  <a:pt x="100" y="111"/>
                </a:cubicBezTo>
                <a:cubicBezTo>
                  <a:pt x="98" y="115"/>
                  <a:pt x="93" y="119"/>
                  <a:pt x="88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27" y="119"/>
                  <a:pt x="22" y="115"/>
                  <a:pt x="20" y="111"/>
                </a:cubicBezTo>
                <a:cubicBezTo>
                  <a:pt x="8" y="74"/>
                  <a:pt x="8" y="74"/>
                  <a:pt x="8" y="74"/>
                </a:cubicBezTo>
                <a:cubicBezTo>
                  <a:pt x="112" y="74"/>
                  <a:pt x="112" y="74"/>
                  <a:pt x="112" y="74"/>
                </a:cubicBezTo>
                <a:close/>
                <a:moveTo>
                  <a:pt x="52" y="99"/>
                </a:moveTo>
                <a:cubicBezTo>
                  <a:pt x="55" y="100"/>
                  <a:pt x="55" y="100"/>
                  <a:pt x="55" y="100"/>
                </a:cubicBezTo>
                <a:cubicBezTo>
                  <a:pt x="51" y="93"/>
                  <a:pt x="51" y="93"/>
                  <a:pt x="51" y="93"/>
                </a:cubicBezTo>
                <a:cubicBezTo>
                  <a:pt x="43" y="93"/>
                  <a:pt x="43" y="93"/>
                  <a:pt x="43" y="93"/>
                </a:cubicBezTo>
                <a:cubicBezTo>
                  <a:pt x="45" y="95"/>
                  <a:pt x="45" y="95"/>
                  <a:pt x="45" y="95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9"/>
                  <a:pt x="43" y="100"/>
                  <a:pt x="43" y="101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08"/>
                  <a:pt x="48" y="107"/>
                  <a:pt x="48" y="105"/>
                </a:cubicBezTo>
                <a:cubicBezTo>
                  <a:pt x="52" y="99"/>
                  <a:pt x="52" y="99"/>
                  <a:pt x="52" y="99"/>
                </a:cubicBezTo>
                <a:close/>
                <a:moveTo>
                  <a:pt x="49" y="109"/>
                </a:moveTo>
                <a:cubicBezTo>
                  <a:pt x="50" y="110"/>
                  <a:pt x="51" y="111"/>
                  <a:pt x="52" y="111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49" y="106"/>
                  <a:pt x="49" y="106"/>
                  <a:pt x="49" y="106"/>
                </a:cubicBezTo>
                <a:cubicBezTo>
                  <a:pt x="49" y="107"/>
                  <a:pt x="49" y="108"/>
                  <a:pt x="49" y="109"/>
                </a:cubicBezTo>
                <a:close/>
                <a:moveTo>
                  <a:pt x="68" y="83"/>
                </a:moveTo>
                <a:cubicBezTo>
                  <a:pt x="67" y="82"/>
                  <a:pt x="66" y="81"/>
                  <a:pt x="65" y="81"/>
                </a:cubicBezTo>
                <a:cubicBezTo>
                  <a:pt x="64" y="81"/>
                  <a:pt x="63" y="82"/>
                  <a:pt x="62" y="83"/>
                </a:cubicBezTo>
                <a:cubicBezTo>
                  <a:pt x="61" y="86"/>
                  <a:pt x="61" y="86"/>
                  <a:pt x="61" y="86"/>
                </a:cubicBezTo>
                <a:cubicBezTo>
                  <a:pt x="62" y="89"/>
                  <a:pt x="62" y="89"/>
                  <a:pt x="62" y="89"/>
                </a:cubicBezTo>
                <a:cubicBezTo>
                  <a:pt x="60" y="91"/>
                  <a:pt x="60" y="91"/>
                  <a:pt x="60" y="91"/>
                </a:cubicBezTo>
                <a:cubicBezTo>
                  <a:pt x="68" y="91"/>
                  <a:pt x="68" y="91"/>
                  <a:pt x="68" y="91"/>
                </a:cubicBezTo>
                <a:cubicBezTo>
                  <a:pt x="72" y="84"/>
                  <a:pt x="72" y="84"/>
                  <a:pt x="72" y="84"/>
                </a:cubicBezTo>
                <a:cubicBezTo>
                  <a:pt x="69" y="85"/>
                  <a:pt x="69" y="85"/>
                  <a:pt x="69" y="85"/>
                </a:cubicBezTo>
                <a:cubicBezTo>
                  <a:pt x="68" y="83"/>
                  <a:pt x="68" y="83"/>
                  <a:pt x="68" y="83"/>
                </a:cubicBezTo>
                <a:close/>
                <a:moveTo>
                  <a:pt x="49" y="89"/>
                </a:moveTo>
                <a:cubicBezTo>
                  <a:pt x="56" y="93"/>
                  <a:pt x="56" y="93"/>
                  <a:pt x="56" y="93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1"/>
                  <a:pt x="64" y="80"/>
                  <a:pt x="6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4" y="80"/>
                  <a:pt x="53" y="81"/>
                  <a:pt x="53" y="82"/>
                </a:cubicBezTo>
                <a:cubicBezTo>
                  <a:pt x="52" y="83"/>
                  <a:pt x="49" y="89"/>
                  <a:pt x="49" y="89"/>
                </a:cubicBezTo>
                <a:close/>
                <a:moveTo>
                  <a:pt x="76" y="100"/>
                </a:moveTo>
                <a:cubicBezTo>
                  <a:pt x="77" y="99"/>
                  <a:pt x="77" y="98"/>
                  <a:pt x="76" y="97"/>
                </a:cubicBezTo>
                <a:cubicBezTo>
                  <a:pt x="73" y="91"/>
                  <a:pt x="73" y="91"/>
                  <a:pt x="73" y="91"/>
                </a:cubicBezTo>
                <a:cubicBezTo>
                  <a:pt x="66" y="95"/>
                  <a:pt x="66" y="95"/>
                  <a:pt x="66" y="95"/>
                </a:cubicBezTo>
                <a:cubicBezTo>
                  <a:pt x="70" y="102"/>
                  <a:pt x="70" y="102"/>
                  <a:pt x="70" y="102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2"/>
                  <a:pt x="76" y="101"/>
                  <a:pt x="76" y="100"/>
                </a:cubicBezTo>
                <a:close/>
                <a:moveTo>
                  <a:pt x="66" y="103"/>
                </a:moveTo>
                <a:cubicBezTo>
                  <a:pt x="66" y="100"/>
                  <a:pt x="66" y="100"/>
                  <a:pt x="66" y="100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1" y="111"/>
                  <a:pt x="72" y="110"/>
                  <a:pt x="72" y="109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6" y="102"/>
                  <a:pt x="75" y="103"/>
                  <a:pt x="73" y="103"/>
                </a:cubicBezTo>
                <a:cubicBezTo>
                  <a:pt x="66" y="103"/>
                  <a:pt x="66" y="103"/>
                  <a:pt x="66" y="103"/>
                </a:cubicBezTo>
                <a:close/>
                <a:moveTo>
                  <a:pt x="0" y="65"/>
                </a:moveTo>
                <a:cubicBezTo>
                  <a:pt x="0" y="63"/>
                  <a:pt x="1" y="61"/>
                  <a:pt x="4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8" y="61"/>
                  <a:pt x="120" y="63"/>
                  <a:pt x="120" y="65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0" y="69"/>
                  <a:pt x="118" y="71"/>
                  <a:pt x="116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1" y="71"/>
                  <a:pt x="0" y="69"/>
                  <a:pt x="0" y="67"/>
                </a:cubicBezTo>
                <a:cubicBezTo>
                  <a:pt x="0" y="65"/>
                  <a:pt x="0" y="65"/>
                  <a:pt x="0" y="65"/>
                </a:cubicBezTo>
                <a:close/>
                <a:moveTo>
                  <a:pt x="6" y="4"/>
                </a:moveTo>
                <a:cubicBezTo>
                  <a:pt x="6" y="3"/>
                  <a:pt x="7" y="2"/>
                  <a:pt x="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6" y="0"/>
                  <a:pt x="16" y="1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6"/>
                  <a:pt x="16" y="6"/>
                </a:cubicBezTo>
                <a:cubicBezTo>
                  <a:pt x="9" y="8"/>
                  <a:pt x="9" y="8"/>
                  <a:pt x="9" y="8"/>
                </a:cubicBezTo>
                <a:cubicBezTo>
                  <a:pt x="8" y="9"/>
                  <a:pt x="8" y="8"/>
                  <a:pt x="7" y="7"/>
                </a:cubicBezTo>
                <a:cubicBezTo>
                  <a:pt x="6" y="4"/>
                  <a:pt x="6" y="4"/>
                  <a:pt x="6" y="4"/>
                </a:cubicBezTo>
                <a:close/>
                <a:moveTo>
                  <a:pt x="19" y="11"/>
                </a:moveTo>
                <a:cubicBezTo>
                  <a:pt x="24" y="12"/>
                  <a:pt x="29" y="16"/>
                  <a:pt x="30" y="21"/>
                </a:cubicBezTo>
                <a:cubicBezTo>
                  <a:pt x="30" y="21"/>
                  <a:pt x="30" y="22"/>
                  <a:pt x="30" y="22"/>
                </a:cubicBezTo>
                <a:cubicBezTo>
                  <a:pt x="30" y="24"/>
                  <a:pt x="30" y="24"/>
                  <a:pt x="30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8"/>
                  <a:pt x="32" y="28"/>
                  <a:pt x="32" y="28"/>
                </a:cubicBezTo>
                <a:cubicBezTo>
                  <a:pt x="33" y="28"/>
                  <a:pt x="32" y="29"/>
                  <a:pt x="32" y="29"/>
                </a:cubicBezTo>
                <a:cubicBezTo>
                  <a:pt x="32" y="31"/>
                  <a:pt x="32" y="31"/>
                  <a:pt x="32" y="31"/>
                </a:cubicBezTo>
                <a:cubicBezTo>
                  <a:pt x="33" y="31"/>
                  <a:pt x="33" y="31"/>
                  <a:pt x="34" y="31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5" y="36"/>
                  <a:pt x="34" y="36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6" y="38"/>
                  <a:pt x="36" y="39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3"/>
                  <a:pt x="37" y="43"/>
                  <a:pt x="36" y="43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5"/>
                  <a:pt x="38" y="45"/>
                  <a:pt x="38" y="46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39" y="51"/>
                </a:cubicBezTo>
                <a:cubicBezTo>
                  <a:pt x="39" y="53"/>
                  <a:pt x="39" y="53"/>
                  <a:pt x="39" y="53"/>
                </a:cubicBezTo>
                <a:cubicBezTo>
                  <a:pt x="40" y="52"/>
                  <a:pt x="40" y="53"/>
                  <a:pt x="40" y="53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3"/>
                  <a:pt x="13" y="53"/>
                  <a:pt x="13" y="52"/>
                </a:cubicBezTo>
                <a:cubicBezTo>
                  <a:pt x="13" y="51"/>
                  <a:pt x="13" y="51"/>
                  <a:pt x="13" y="51"/>
                </a:cubicBezTo>
                <a:cubicBezTo>
                  <a:pt x="12" y="51"/>
                  <a:pt x="12" y="51"/>
                  <a:pt x="12" y="50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5"/>
                  <a:pt x="11" y="45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4"/>
                  <a:pt x="10" y="43"/>
                  <a:pt x="10" y="43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9" y="38"/>
                  <a:pt x="9" y="38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7" y="36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1"/>
                  <a:pt x="7" y="31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5" y="29"/>
                  <a:pt x="5" y="28"/>
                </a:cubicBezTo>
                <a:cubicBezTo>
                  <a:pt x="4" y="23"/>
                  <a:pt x="5" y="18"/>
                  <a:pt x="10" y="14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1"/>
                  <a:pt x="9" y="10"/>
                  <a:pt x="10" y="10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8" y="8"/>
                  <a:pt x="18" y="9"/>
                </a:cubicBezTo>
                <a:cubicBezTo>
                  <a:pt x="19" y="11"/>
                  <a:pt x="19" y="11"/>
                  <a:pt x="19" y="11"/>
                </a:cubicBezTo>
                <a:close/>
                <a:moveTo>
                  <a:pt x="47" y="57"/>
                </a:moveTo>
                <a:cubicBezTo>
                  <a:pt x="45" y="47"/>
                  <a:pt x="45" y="47"/>
                  <a:pt x="45" y="47"/>
                </a:cubicBezTo>
                <a:cubicBezTo>
                  <a:pt x="45" y="43"/>
                  <a:pt x="45" y="39"/>
                  <a:pt x="46" y="36"/>
                </a:cubicBezTo>
                <a:cubicBezTo>
                  <a:pt x="47" y="34"/>
                  <a:pt x="47" y="32"/>
                  <a:pt x="48" y="30"/>
                </a:cubicBezTo>
                <a:cubicBezTo>
                  <a:pt x="48" y="29"/>
                  <a:pt x="49" y="28"/>
                  <a:pt x="49" y="26"/>
                </a:cubicBezTo>
                <a:cubicBezTo>
                  <a:pt x="48" y="26"/>
                  <a:pt x="47" y="25"/>
                  <a:pt x="47" y="24"/>
                </a:cubicBezTo>
                <a:cubicBezTo>
                  <a:pt x="47" y="23"/>
                  <a:pt x="48" y="22"/>
                  <a:pt x="49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0"/>
                  <a:pt x="57" y="21"/>
                  <a:pt x="58" y="22"/>
                </a:cubicBezTo>
                <a:cubicBezTo>
                  <a:pt x="58" y="23"/>
                  <a:pt x="58" y="24"/>
                  <a:pt x="57" y="25"/>
                </a:cubicBezTo>
                <a:cubicBezTo>
                  <a:pt x="58" y="26"/>
                  <a:pt x="58" y="27"/>
                  <a:pt x="59" y="28"/>
                </a:cubicBezTo>
                <a:cubicBezTo>
                  <a:pt x="61" y="30"/>
                  <a:pt x="62" y="31"/>
                  <a:pt x="63" y="33"/>
                </a:cubicBezTo>
                <a:cubicBezTo>
                  <a:pt x="65" y="36"/>
                  <a:pt x="67" y="39"/>
                  <a:pt x="68" y="42"/>
                </a:cubicBezTo>
                <a:cubicBezTo>
                  <a:pt x="71" y="57"/>
                  <a:pt x="71" y="57"/>
                  <a:pt x="71" y="57"/>
                </a:cubicBezTo>
                <a:cubicBezTo>
                  <a:pt x="47" y="57"/>
                  <a:pt x="47" y="57"/>
                  <a:pt x="47" y="57"/>
                </a:cubicBezTo>
                <a:close/>
                <a:moveTo>
                  <a:pt x="107" y="2"/>
                </a:moveTo>
                <a:cubicBezTo>
                  <a:pt x="108" y="1"/>
                  <a:pt x="108" y="0"/>
                  <a:pt x="109" y="1"/>
                </a:cubicBezTo>
                <a:cubicBezTo>
                  <a:pt x="116" y="4"/>
                  <a:pt x="116" y="4"/>
                  <a:pt x="116" y="4"/>
                </a:cubicBezTo>
                <a:cubicBezTo>
                  <a:pt x="117" y="4"/>
                  <a:pt x="118" y="5"/>
                  <a:pt x="117" y="6"/>
                </a:cubicBezTo>
                <a:cubicBezTo>
                  <a:pt x="117" y="7"/>
                  <a:pt x="117" y="7"/>
                  <a:pt x="117" y="7"/>
                </a:cubicBezTo>
                <a:cubicBezTo>
                  <a:pt x="116" y="8"/>
                  <a:pt x="115" y="8"/>
                  <a:pt x="115" y="8"/>
                </a:cubicBezTo>
                <a:cubicBezTo>
                  <a:pt x="107" y="5"/>
                  <a:pt x="107" y="5"/>
                  <a:pt x="107" y="5"/>
                </a:cubicBezTo>
                <a:cubicBezTo>
                  <a:pt x="107" y="5"/>
                  <a:pt x="106" y="4"/>
                  <a:pt x="107" y="3"/>
                </a:cubicBezTo>
                <a:cubicBezTo>
                  <a:pt x="107" y="2"/>
                  <a:pt x="107" y="2"/>
                  <a:pt x="107" y="2"/>
                </a:cubicBezTo>
                <a:close/>
                <a:moveTo>
                  <a:pt x="99" y="24"/>
                </a:moveTo>
                <a:cubicBezTo>
                  <a:pt x="106" y="6"/>
                  <a:pt x="106" y="6"/>
                  <a:pt x="106" y="6"/>
                </a:cubicBezTo>
                <a:cubicBezTo>
                  <a:pt x="115" y="10"/>
                  <a:pt x="115" y="10"/>
                  <a:pt x="115" y="10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12" y="30"/>
                  <a:pt x="114" y="36"/>
                  <a:pt x="112" y="41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87" y="31"/>
                  <a:pt x="87" y="31"/>
                  <a:pt x="87" y="31"/>
                </a:cubicBezTo>
                <a:cubicBezTo>
                  <a:pt x="89" y="26"/>
                  <a:pt x="94" y="23"/>
                  <a:pt x="99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" name="Freeform 76"/>
          <p:cNvSpPr>
            <a:spLocks noEditPoints="1"/>
          </p:cNvSpPr>
          <p:nvPr/>
        </p:nvSpPr>
        <p:spPr bwMode="auto">
          <a:xfrm>
            <a:off x="10985500" y="2093912"/>
            <a:ext cx="392112" cy="398463"/>
          </a:xfrm>
          <a:custGeom>
            <a:avLst/>
            <a:gdLst>
              <a:gd name="T0" fmla="*/ 48 w 122"/>
              <a:gd name="T1" fmla="*/ 42 h 124"/>
              <a:gd name="T2" fmla="*/ 35 w 122"/>
              <a:gd name="T3" fmla="*/ 43 h 124"/>
              <a:gd name="T4" fmla="*/ 41 w 122"/>
              <a:gd name="T5" fmla="*/ 36 h 124"/>
              <a:gd name="T6" fmla="*/ 55 w 122"/>
              <a:gd name="T7" fmla="*/ 19 h 124"/>
              <a:gd name="T8" fmla="*/ 51 w 122"/>
              <a:gd name="T9" fmla="*/ 8 h 124"/>
              <a:gd name="T10" fmla="*/ 82 w 122"/>
              <a:gd name="T11" fmla="*/ 15 h 124"/>
              <a:gd name="T12" fmla="*/ 57 w 122"/>
              <a:gd name="T13" fmla="*/ 0 h 124"/>
              <a:gd name="T14" fmla="*/ 57 w 122"/>
              <a:gd name="T15" fmla="*/ 114 h 124"/>
              <a:gd name="T16" fmla="*/ 66 w 122"/>
              <a:gd name="T17" fmla="*/ 106 h 124"/>
              <a:gd name="T18" fmla="*/ 7 w 122"/>
              <a:gd name="T19" fmla="*/ 57 h 124"/>
              <a:gd name="T20" fmla="*/ 29 w 122"/>
              <a:gd name="T21" fmla="*/ 49 h 124"/>
              <a:gd name="T22" fmla="*/ 29 w 122"/>
              <a:gd name="T23" fmla="*/ 64 h 124"/>
              <a:gd name="T24" fmla="*/ 43 w 122"/>
              <a:gd name="T25" fmla="*/ 91 h 124"/>
              <a:gd name="T26" fmla="*/ 47 w 122"/>
              <a:gd name="T27" fmla="*/ 94 h 124"/>
              <a:gd name="T28" fmla="*/ 69 w 122"/>
              <a:gd name="T29" fmla="*/ 57 h 124"/>
              <a:gd name="T30" fmla="*/ 67 w 122"/>
              <a:gd name="T31" fmla="*/ 52 h 124"/>
              <a:gd name="T32" fmla="*/ 25 w 122"/>
              <a:gd name="T33" fmla="*/ 33 h 124"/>
              <a:gd name="T34" fmla="*/ 43 w 122"/>
              <a:gd name="T35" fmla="*/ 9 h 124"/>
              <a:gd name="T36" fmla="*/ 38 w 122"/>
              <a:gd name="T37" fmla="*/ 30 h 124"/>
              <a:gd name="T38" fmla="*/ 48 w 122"/>
              <a:gd name="T39" fmla="*/ 80 h 124"/>
              <a:gd name="T40" fmla="*/ 42 w 122"/>
              <a:gd name="T41" fmla="*/ 64 h 124"/>
              <a:gd name="T42" fmla="*/ 37 w 122"/>
              <a:gd name="T43" fmla="*/ 50 h 124"/>
              <a:gd name="T44" fmla="*/ 61 w 122"/>
              <a:gd name="T45" fmla="*/ 57 h 124"/>
              <a:gd name="T46" fmla="*/ 101 w 122"/>
              <a:gd name="T47" fmla="*/ 103 h 124"/>
              <a:gd name="T48" fmla="*/ 86 w 122"/>
              <a:gd name="T49" fmla="*/ 100 h 124"/>
              <a:gd name="T50" fmla="*/ 90 w 122"/>
              <a:gd name="T51" fmla="*/ 41 h 124"/>
              <a:gd name="T52" fmla="*/ 97 w 122"/>
              <a:gd name="T53" fmla="*/ 41 h 124"/>
              <a:gd name="T54" fmla="*/ 101 w 122"/>
              <a:gd name="T55" fmla="*/ 103 h 124"/>
              <a:gd name="T56" fmla="*/ 122 w 122"/>
              <a:gd name="T57" fmla="*/ 60 h 124"/>
              <a:gd name="T58" fmla="*/ 111 w 122"/>
              <a:gd name="T59" fmla="*/ 56 h 124"/>
              <a:gd name="T60" fmla="*/ 118 w 122"/>
              <a:gd name="T61" fmla="*/ 47 h 124"/>
              <a:gd name="T62" fmla="*/ 118 w 122"/>
              <a:gd name="T63" fmla="*/ 40 h 124"/>
              <a:gd name="T64" fmla="*/ 111 w 122"/>
              <a:gd name="T65" fmla="*/ 35 h 124"/>
              <a:gd name="T66" fmla="*/ 93 w 122"/>
              <a:gd name="T67" fmla="*/ 18 h 124"/>
              <a:gd name="T68" fmla="*/ 76 w 122"/>
              <a:gd name="T69" fmla="*/ 89 h 124"/>
              <a:gd name="T70" fmla="*/ 94 w 122"/>
              <a:gd name="T71" fmla="*/ 124 h 124"/>
              <a:gd name="T72" fmla="*/ 111 w 122"/>
              <a:gd name="T73" fmla="*/ 89 h 124"/>
              <a:gd name="T74" fmla="*/ 118 w 122"/>
              <a:gd name="T75" fmla="*/ 80 h 124"/>
              <a:gd name="T76" fmla="*/ 118 w 122"/>
              <a:gd name="T77" fmla="*/ 72 h 124"/>
              <a:gd name="T78" fmla="*/ 111 w 122"/>
              <a:gd name="T79" fmla="*/ 63 h 124"/>
              <a:gd name="T80" fmla="*/ 94 w 122"/>
              <a:gd name="T81" fmla="*/ 117 h 124"/>
              <a:gd name="T82" fmla="*/ 82 w 122"/>
              <a:gd name="T83" fmla="*/ 92 h 124"/>
              <a:gd name="T84" fmla="*/ 83 w 122"/>
              <a:gd name="T85" fmla="*/ 35 h 124"/>
              <a:gd name="T86" fmla="*/ 94 w 122"/>
              <a:gd name="T87" fmla="*/ 25 h 124"/>
              <a:gd name="T88" fmla="*/ 104 w 122"/>
              <a:gd name="T89" fmla="*/ 90 h 124"/>
              <a:gd name="T90" fmla="*/ 108 w 122"/>
              <a:gd name="T91" fmla="*/ 10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2" h="124">
                <a:moveTo>
                  <a:pt x="67" y="52"/>
                </a:moveTo>
                <a:cubicBezTo>
                  <a:pt x="48" y="42"/>
                  <a:pt x="48" y="42"/>
                  <a:pt x="48" y="42"/>
                </a:cubicBezTo>
                <a:cubicBezTo>
                  <a:pt x="47" y="42"/>
                  <a:pt x="46" y="42"/>
                  <a:pt x="46" y="42"/>
                </a:cubicBezTo>
                <a:cubicBezTo>
                  <a:pt x="35" y="43"/>
                  <a:pt x="35" y="43"/>
                  <a:pt x="35" y="43"/>
                </a:cubicBezTo>
                <a:cubicBezTo>
                  <a:pt x="33" y="38"/>
                  <a:pt x="33" y="38"/>
                  <a:pt x="33" y="38"/>
                </a:cubicBezTo>
                <a:cubicBezTo>
                  <a:pt x="41" y="36"/>
                  <a:pt x="41" y="36"/>
                  <a:pt x="41" y="36"/>
                </a:cubicBezTo>
                <a:cubicBezTo>
                  <a:pt x="42" y="36"/>
                  <a:pt x="43" y="36"/>
                  <a:pt x="43" y="35"/>
                </a:cubicBezTo>
                <a:cubicBezTo>
                  <a:pt x="55" y="19"/>
                  <a:pt x="55" y="19"/>
                  <a:pt x="55" y="19"/>
                </a:cubicBezTo>
                <a:cubicBezTo>
                  <a:pt x="56" y="18"/>
                  <a:pt x="56" y="16"/>
                  <a:pt x="55" y="15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8"/>
                  <a:pt x="55" y="7"/>
                  <a:pt x="57" y="7"/>
                </a:cubicBezTo>
                <a:cubicBezTo>
                  <a:pt x="66" y="7"/>
                  <a:pt x="75" y="10"/>
                  <a:pt x="82" y="15"/>
                </a:cubicBezTo>
                <a:cubicBezTo>
                  <a:pt x="85" y="13"/>
                  <a:pt x="88" y="12"/>
                  <a:pt x="91" y="12"/>
                </a:cubicBezTo>
                <a:cubicBezTo>
                  <a:pt x="82" y="5"/>
                  <a:pt x="70" y="0"/>
                  <a:pt x="57" y="0"/>
                </a:cubicBezTo>
                <a:cubicBezTo>
                  <a:pt x="25" y="0"/>
                  <a:pt x="0" y="26"/>
                  <a:pt x="0" y="57"/>
                </a:cubicBezTo>
                <a:cubicBezTo>
                  <a:pt x="0" y="89"/>
                  <a:pt x="25" y="114"/>
                  <a:pt x="57" y="114"/>
                </a:cubicBezTo>
                <a:cubicBezTo>
                  <a:pt x="60" y="114"/>
                  <a:pt x="64" y="114"/>
                  <a:pt x="68" y="113"/>
                </a:cubicBezTo>
                <a:cubicBezTo>
                  <a:pt x="67" y="111"/>
                  <a:pt x="66" y="108"/>
                  <a:pt x="66" y="106"/>
                </a:cubicBezTo>
                <a:cubicBezTo>
                  <a:pt x="63" y="106"/>
                  <a:pt x="60" y="107"/>
                  <a:pt x="57" y="107"/>
                </a:cubicBezTo>
                <a:cubicBezTo>
                  <a:pt x="29" y="107"/>
                  <a:pt x="7" y="84"/>
                  <a:pt x="7" y="57"/>
                </a:cubicBezTo>
                <a:cubicBezTo>
                  <a:pt x="7" y="48"/>
                  <a:pt x="10" y="39"/>
                  <a:pt x="14" y="31"/>
                </a:cubicBezTo>
                <a:cubicBezTo>
                  <a:pt x="29" y="49"/>
                  <a:pt x="29" y="49"/>
                  <a:pt x="29" y="49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2"/>
                  <a:pt x="28" y="64"/>
                  <a:pt x="29" y="64"/>
                </a:cubicBezTo>
                <a:cubicBezTo>
                  <a:pt x="37" y="69"/>
                  <a:pt x="37" y="69"/>
                  <a:pt x="37" y="69"/>
                </a:cubicBezTo>
                <a:cubicBezTo>
                  <a:pt x="43" y="91"/>
                  <a:pt x="43" y="91"/>
                  <a:pt x="43" y="91"/>
                </a:cubicBezTo>
                <a:cubicBezTo>
                  <a:pt x="44" y="92"/>
                  <a:pt x="45" y="93"/>
                  <a:pt x="46" y="94"/>
                </a:cubicBezTo>
                <a:cubicBezTo>
                  <a:pt x="46" y="94"/>
                  <a:pt x="47" y="94"/>
                  <a:pt x="47" y="94"/>
                </a:cubicBezTo>
                <a:cubicBezTo>
                  <a:pt x="48" y="94"/>
                  <a:pt x="49" y="93"/>
                  <a:pt x="50" y="92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7"/>
                  <a:pt x="69" y="56"/>
                  <a:pt x="69" y="55"/>
                </a:cubicBezTo>
                <a:cubicBezTo>
                  <a:pt x="69" y="54"/>
                  <a:pt x="68" y="53"/>
                  <a:pt x="67" y="52"/>
                </a:cubicBezTo>
                <a:close/>
                <a:moveTo>
                  <a:pt x="27" y="33"/>
                </a:moveTo>
                <a:cubicBezTo>
                  <a:pt x="26" y="33"/>
                  <a:pt x="26" y="33"/>
                  <a:pt x="25" y="33"/>
                </a:cubicBezTo>
                <a:cubicBezTo>
                  <a:pt x="18" y="25"/>
                  <a:pt x="18" y="25"/>
                  <a:pt x="18" y="25"/>
                </a:cubicBezTo>
                <a:cubicBezTo>
                  <a:pt x="25" y="18"/>
                  <a:pt x="33" y="12"/>
                  <a:pt x="43" y="9"/>
                </a:cubicBezTo>
                <a:cubicBezTo>
                  <a:pt x="48" y="17"/>
                  <a:pt x="48" y="17"/>
                  <a:pt x="48" y="17"/>
                </a:cubicBezTo>
                <a:cubicBezTo>
                  <a:pt x="38" y="30"/>
                  <a:pt x="38" y="30"/>
                  <a:pt x="38" y="30"/>
                </a:cubicBezTo>
                <a:lnTo>
                  <a:pt x="27" y="33"/>
                </a:lnTo>
                <a:close/>
                <a:moveTo>
                  <a:pt x="48" y="80"/>
                </a:moveTo>
                <a:cubicBezTo>
                  <a:pt x="44" y="66"/>
                  <a:pt x="44" y="66"/>
                  <a:pt x="44" y="66"/>
                </a:cubicBezTo>
                <a:cubicBezTo>
                  <a:pt x="43" y="65"/>
                  <a:pt x="43" y="64"/>
                  <a:pt x="42" y="64"/>
                </a:cubicBezTo>
                <a:cubicBezTo>
                  <a:pt x="35" y="59"/>
                  <a:pt x="35" y="59"/>
                  <a:pt x="35" y="59"/>
                </a:cubicBezTo>
                <a:cubicBezTo>
                  <a:pt x="37" y="50"/>
                  <a:pt x="37" y="50"/>
                  <a:pt x="37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61" y="57"/>
                  <a:pt x="61" y="57"/>
                  <a:pt x="61" y="57"/>
                </a:cubicBezTo>
                <a:lnTo>
                  <a:pt x="48" y="80"/>
                </a:lnTo>
                <a:close/>
                <a:moveTo>
                  <a:pt x="101" y="103"/>
                </a:moveTo>
                <a:cubicBezTo>
                  <a:pt x="100" y="107"/>
                  <a:pt x="96" y="110"/>
                  <a:pt x="92" y="109"/>
                </a:cubicBezTo>
                <a:cubicBezTo>
                  <a:pt x="88" y="108"/>
                  <a:pt x="86" y="104"/>
                  <a:pt x="86" y="100"/>
                </a:cubicBezTo>
                <a:cubicBezTo>
                  <a:pt x="87" y="98"/>
                  <a:pt x="88" y="96"/>
                  <a:pt x="90" y="95"/>
                </a:cubicBezTo>
                <a:cubicBezTo>
                  <a:pt x="90" y="41"/>
                  <a:pt x="90" y="41"/>
                  <a:pt x="90" y="41"/>
                </a:cubicBezTo>
                <a:cubicBezTo>
                  <a:pt x="90" y="39"/>
                  <a:pt x="92" y="38"/>
                  <a:pt x="94" y="38"/>
                </a:cubicBezTo>
                <a:cubicBezTo>
                  <a:pt x="96" y="38"/>
                  <a:pt x="97" y="39"/>
                  <a:pt x="97" y="41"/>
                </a:cubicBezTo>
                <a:cubicBezTo>
                  <a:pt x="97" y="95"/>
                  <a:pt x="97" y="95"/>
                  <a:pt x="97" y="95"/>
                </a:cubicBezTo>
                <a:cubicBezTo>
                  <a:pt x="100" y="97"/>
                  <a:pt x="101" y="100"/>
                  <a:pt x="101" y="103"/>
                </a:cubicBezTo>
                <a:close/>
                <a:moveTo>
                  <a:pt x="118" y="63"/>
                </a:moveTo>
                <a:cubicBezTo>
                  <a:pt x="120" y="63"/>
                  <a:pt x="122" y="62"/>
                  <a:pt x="122" y="60"/>
                </a:cubicBezTo>
                <a:cubicBezTo>
                  <a:pt x="122" y="58"/>
                  <a:pt x="120" y="56"/>
                  <a:pt x="118" y="56"/>
                </a:cubicBezTo>
                <a:cubicBezTo>
                  <a:pt x="111" y="56"/>
                  <a:pt x="111" y="56"/>
                  <a:pt x="111" y="56"/>
                </a:cubicBezTo>
                <a:cubicBezTo>
                  <a:pt x="111" y="47"/>
                  <a:pt x="111" y="47"/>
                  <a:pt x="111" y="47"/>
                </a:cubicBezTo>
                <a:cubicBezTo>
                  <a:pt x="118" y="47"/>
                  <a:pt x="118" y="47"/>
                  <a:pt x="118" y="47"/>
                </a:cubicBezTo>
                <a:cubicBezTo>
                  <a:pt x="120" y="47"/>
                  <a:pt x="122" y="45"/>
                  <a:pt x="122" y="43"/>
                </a:cubicBezTo>
                <a:cubicBezTo>
                  <a:pt x="122" y="41"/>
                  <a:pt x="120" y="40"/>
                  <a:pt x="118" y="40"/>
                </a:cubicBezTo>
                <a:cubicBezTo>
                  <a:pt x="111" y="40"/>
                  <a:pt x="111" y="40"/>
                  <a:pt x="111" y="40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1" y="25"/>
                  <a:pt x="104" y="18"/>
                  <a:pt x="94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84" y="18"/>
                  <a:pt x="76" y="25"/>
                  <a:pt x="76" y="35"/>
                </a:cubicBezTo>
                <a:cubicBezTo>
                  <a:pt x="76" y="89"/>
                  <a:pt x="76" y="89"/>
                  <a:pt x="76" y="89"/>
                </a:cubicBezTo>
                <a:cubicBezTo>
                  <a:pt x="73" y="92"/>
                  <a:pt x="72" y="97"/>
                  <a:pt x="72" y="102"/>
                </a:cubicBezTo>
                <a:cubicBezTo>
                  <a:pt x="72" y="114"/>
                  <a:pt x="81" y="124"/>
                  <a:pt x="94" y="124"/>
                </a:cubicBezTo>
                <a:cubicBezTo>
                  <a:pt x="106" y="124"/>
                  <a:pt x="116" y="114"/>
                  <a:pt x="116" y="102"/>
                </a:cubicBezTo>
                <a:cubicBezTo>
                  <a:pt x="116" y="97"/>
                  <a:pt x="114" y="92"/>
                  <a:pt x="111" y="89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20" y="80"/>
                  <a:pt x="122" y="78"/>
                  <a:pt x="122" y="76"/>
                </a:cubicBezTo>
                <a:cubicBezTo>
                  <a:pt x="122" y="74"/>
                  <a:pt x="120" y="72"/>
                  <a:pt x="118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63"/>
                  <a:pt x="111" y="63"/>
                  <a:pt x="111" y="63"/>
                </a:cubicBezTo>
                <a:lnTo>
                  <a:pt x="118" y="63"/>
                </a:lnTo>
                <a:close/>
                <a:moveTo>
                  <a:pt x="94" y="117"/>
                </a:moveTo>
                <a:cubicBezTo>
                  <a:pt x="85" y="117"/>
                  <a:pt x="79" y="110"/>
                  <a:pt x="79" y="102"/>
                </a:cubicBezTo>
                <a:cubicBezTo>
                  <a:pt x="79" y="98"/>
                  <a:pt x="80" y="95"/>
                  <a:pt x="82" y="92"/>
                </a:cubicBezTo>
                <a:cubicBezTo>
                  <a:pt x="83" y="92"/>
                  <a:pt x="83" y="91"/>
                  <a:pt x="83" y="90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29"/>
                  <a:pt x="88" y="25"/>
                  <a:pt x="93" y="25"/>
                </a:cubicBezTo>
                <a:cubicBezTo>
                  <a:pt x="94" y="25"/>
                  <a:pt x="94" y="25"/>
                  <a:pt x="94" y="25"/>
                </a:cubicBezTo>
                <a:cubicBezTo>
                  <a:pt x="100" y="25"/>
                  <a:pt x="104" y="29"/>
                  <a:pt x="104" y="35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4" y="91"/>
                  <a:pt x="104" y="92"/>
                  <a:pt x="105" y="92"/>
                </a:cubicBezTo>
                <a:cubicBezTo>
                  <a:pt x="107" y="95"/>
                  <a:pt x="108" y="98"/>
                  <a:pt x="108" y="102"/>
                </a:cubicBezTo>
                <a:cubicBezTo>
                  <a:pt x="108" y="110"/>
                  <a:pt x="102" y="117"/>
                  <a:pt x="94" y="1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" name="Freeform 77"/>
          <p:cNvSpPr>
            <a:spLocks noEditPoints="1"/>
          </p:cNvSpPr>
          <p:nvPr/>
        </p:nvSpPr>
        <p:spPr bwMode="auto">
          <a:xfrm>
            <a:off x="10577513" y="3543299"/>
            <a:ext cx="217487" cy="254000"/>
          </a:xfrm>
          <a:custGeom>
            <a:avLst/>
            <a:gdLst>
              <a:gd name="T0" fmla="*/ 60 w 68"/>
              <a:gd name="T1" fmla="*/ 7 h 79"/>
              <a:gd name="T2" fmla="*/ 56 w 68"/>
              <a:gd name="T3" fmla="*/ 2 h 79"/>
              <a:gd name="T4" fmla="*/ 50 w 68"/>
              <a:gd name="T5" fmla="*/ 0 h 79"/>
              <a:gd name="T6" fmla="*/ 44 w 68"/>
              <a:gd name="T7" fmla="*/ 2 h 79"/>
              <a:gd name="T8" fmla="*/ 40 w 68"/>
              <a:gd name="T9" fmla="*/ 7 h 79"/>
              <a:gd name="T10" fmla="*/ 40 w 68"/>
              <a:gd name="T11" fmla="*/ 14 h 79"/>
              <a:gd name="T12" fmla="*/ 44 w 68"/>
              <a:gd name="T13" fmla="*/ 19 h 79"/>
              <a:gd name="T14" fmla="*/ 50 w 68"/>
              <a:gd name="T15" fmla="*/ 21 h 79"/>
              <a:gd name="T16" fmla="*/ 56 w 68"/>
              <a:gd name="T17" fmla="*/ 19 h 79"/>
              <a:gd name="T18" fmla="*/ 60 w 68"/>
              <a:gd name="T19" fmla="*/ 14 h 79"/>
              <a:gd name="T20" fmla="*/ 50 w 68"/>
              <a:gd name="T21" fmla="*/ 15 h 79"/>
              <a:gd name="T22" fmla="*/ 50 w 68"/>
              <a:gd name="T23" fmla="*/ 6 h 79"/>
              <a:gd name="T24" fmla="*/ 50 w 68"/>
              <a:gd name="T25" fmla="*/ 15 h 79"/>
              <a:gd name="T26" fmla="*/ 54 w 68"/>
              <a:gd name="T27" fmla="*/ 63 h 79"/>
              <a:gd name="T28" fmla="*/ 60 w 68"/>
              <a:gd name="T29" fmla="*/ 36 h 79"/>
              <a:gd name="T30" fmla="*/ 38 w 68"/>
              <a:gd name="T31" fmla="*/ 28 h 79"/>
              <a:gd name="T32" fmla="*/ 46 w 68"/>
              <a:gd name="T33" fmla="*/ 29 h 79"/>
              <a:gd name="T34" fmla="*/ 57 w 68"/>
              <a:gd name="T35" fmla="*/ 39 h 79"/>
              <a:gd name="T36" fmla="*/ 64 w 68"/>
              <a:gd name="T37" fmla="*/ 49 h 79"/>
              <a:gd name="T38" fmla="*/ 48 w 68"/>
              <a:gd name="T39" fmla="*/ 57 h 79"/>
              <a:gd name="T40" fmla="*/ 53 w 68"/>
              <a:gd name="T41" fmla="*/ 48 h 79"/>
              <a:gd name="T42" fmla="*/ 52 w 68"/>
              <a:gd name="T43" fmla="*/ 45 h 79"/>
              <a:gd name="T44" fmla="*/ 48 w 68"/>
              <a:gd name="T45" fmla="*/ 41 h 79"/>
              <a:gd name="T46" fmla="*/ 44 w 68"/>
              <a:gd name="T47" fmla="*/ 41 h 79"/>
              <a:gd name="T48" fmla="*/ 41 w 68"/>
              <a:gd name="T49" fmla="*/ 49 h 79"/>
              <a:gd name="T50" fmla="*/ 44 w 68"/>
              <a:gd name="T51" fmla="*/ 55 h 79"/>
              <a:gd name="T52" fmla="*/ 39 w 68"/>
              <a:gd name="T53" fmla="*/ 59 h 79"/>
              <a:gd name="T54" fmla="*/ 32 w 68"/>
              <a:gd name="T55" fmla="*/ 62 h 79"/>
              <a:gd name="T56" fmla="*/ 44 w 68"/>
              <a:gd name="T57" fmla="*/ 62 h 79"/>
              <a:gd name="T58" fmla="*/ 34 w 68"/>
              <a:gd name="T59" fmla="*/ 70 h 79"/>
              <a:gd name="T60" fmla="*/ 21 w 68"/>
              <a:gd name="T61" fmla="*/ 62 h 79"/>
              <a:gd name="T62" fmla="*/ 38 w 68"/>
              <a:gd name="T63" fmla="*/ 39 h 79"/>
              <a:gd name="T64" fmla="*/ 1 w 68"/>
              <a:gd name="T65" fmla="*/ 39 h 79"/>
              <a:gd name="T66" fmla="*/ 17 w 68"/>
              <a:gd name="T67" fmla="*/ 62 h 79"/>
              <a:gd name="T68" fmla="*/ 3 w 68"/>
              <a:gd name="T69" fmla="*/ 79 h 79"/>
              <a:gd name="T70" fmla="*/ 34 w 68"/>
              <a:gd name="T71" fmla="*/ 74 h 79"/>
              <a:gd name="T72" fmla="*/ 65 w 68"/>
              <a:gd name="T73" fmla="*/ 79 h 79"/>
              <a:gd name="T74" fmla="*/ 48 w 68"/>
              <a:gd name="T75" fmla="*/ 62 h 79"/>
              <a:gd name="T76" fmla="*/ 31 w 68"/>
              <a:gd name="T77" fmla="*/ 43 h 79"/>
              <a:gd name="T78" fmla="*/ 29 w 68"/>
              <a:gd name="T79" fmla="*/ 41 h 79"/>
              <a:gd name="T80" fmla="*/ 21 w 68"/>
              <a:gd name="T81" fmla="*/ 39 h 79"/>
              <a:gd name="T82" fmla="*/ 27 w 68"/>
              <a:gd name="T83" fmla="*/ 32 h 79"/>
              <a:gd name="T84" fmla="*/ 21 w 68"/>
              <a:gd name="T85" fmla="*/ 35 h 79"/>
              <a:gd name="T86" fmla="*/ 19 w 68"/>
              <a:gd name="T87" fmla="*/ 24 h 79"/>
              <a:gd name="T88" fmla="*/ 17 w 68"/>
              <a:gd name="T89" fmla="*/ 26 h 79"/>
              <a:gd name="T90" fmla="*/ 14 w 68"/>
              <a:gd name="T91" fmla="*/ 32 h 79"/>
              <a:gd name="T92" fmla="*/ 12 w 68"/>
              <a:gd name="T93" fmla="*/ 35 h 79"/>
              <a:gd name="T94" fmla="*/ 17 w 68"/>
              <a:gd name="T95" fmla="*/ 47 h 79"/>
              <a:gd name="T96" fmla="*/ 8 w 68"/>
              <a:gd name="T97" fmla="*/ 41 h 79"/>
              <a:gd name="T98" fmla="*/ 17 w 68"/>
              <a:gd name="T99" fmla="*/ 51 h 79"/>
              <a:gd name="T100" fmla="*/ 8 w 68"/>
              <a:gd name="T101" fmla="*/ 52 h 79"/>
              <a:gd name="T102" fmla="*/ 19 w 68"/>
              <a:gd name="T103" fmla="*/ 13 h 79"/>
              <a:gd name="T104" fmla="*/ 31 w 68"/>
              <a:gd name="T105" fmla="*/ 53 h 79"/>
              <a:gd name="T106" fmla="*/ 21 w 68"/>
              <a:gd name="T107" fmla="*/ 51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" h="79">
                <a:moveTo>
                  <a:pt x="58" y="10"/>
                </a:moveTo>
                <a:cubicBezTo>
                  <a:pt x="60" y="7"/>
                  <a:pt x="60" y="7"/>
                  <a:pt x="60" y="7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2"/>
                  <a:pt x="56" y="2"/>
                  <a:pt x="56" y="2"/>
                </a:cubicBezTo>
                <a:cubicBezTo>
                  <a:pt x="53" y="3"/>
                  <a:pt x="53" y="3"/>
                  <a:pt x="53" y="3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3"/>
                  <a:pt x="48" y="3"/>
                  <a:pt x="48" y="3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6"/>
                  <a:pt x="44" y="6"/>
                  <a:pt x="44" y="6"/>
                </a:cubicBezTo>
                <a:cubicBezTo>
                  <a:pt x="40" y="7"/>
                  <a:pt x="40" y="7"/>
                  <a:pt x="40" y="7"/>
                </a:cubicBezTo>
                <a:cubicBezTo>
                  <a:pt x="43" y="10"/>
                  <a:pt x="43" y="10"/>
                  <a:pt x="43" y="10"/>
                </a:cubicBezTo>
                <a:cubicBezTo>
                  <a:pt x="40" y="14"/>
                  <a:pt x="40" y="14"/>
                  <a:pt x="40" y="14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9"/>
                  <a:pt x="44" y="19"/>
                  <a:pt x="44" y="19"/>
                </a:cubicBezTo>
                <a:cubicBezTo>
                  <a:pt x="48" y="18"/>
                  <a:pt x="48" y="18"/>
                  <a:pt x="48" y="18"/>
                </a:cubicBezTo>
                <a:cubicBezTo>
                  <a:pt x="50" y="21"/>
                  <a:pt x="50" y="21"/>
                  <a:pt x="50" y="21"/>
                </a:cubicBezTo>
                <a:cubicBezTo>
                  <a:pt x="53" y="18"/>
                  <a:pt x="53" y="18"/>
                  <a:pt x="53" y="18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15"/>
                  <a:pt x="56" y="15"/>
                  <a:pt x="56" y="15"/>
                </a:cubicBezTo>
                <a:cubicBezTo>
                  <a:pt x="60" y="14"/>
                  <a:pt x="60" y="14"/>
                  <a:pt x="60" y="14"/>
                </a:cubicBezTo>
                <a:lnTo>
                  <a:pt x="58" y="10"/>
                </a:lnTo>
                <a:close/>
                <a:moveTo>
                  <a:pt x="50" y="15"/>
                </a:moveTo>
                <a:cubicBezTo>
                  <a:pt x="48" y="15"/>
                  <a:pt x="46" y="13"/>
                  <a:pt x="46" y="10"/>
                </a:cubicBezTo>
                <a:cubicBezTo>
                  <a:pt x="46" y="8"/>
                  <a:pt x="48" y="6"/>
                  <a:pt x="50" y="6"/>
                </a:cubicBezTo>
                <a:cubicBezTo>
                  <a:pt x="53" y="6"/>
                  <a:pt x="54" y="8"/>
                  <a:pt x="54" y="10"/>
                </a:cubicBezTo>
                <a:cubicBezTo>
                  <a:pt x="54" y="13"/>
                  <a:pt x="53" y="15"/>
                  <a:pt x="50" y="15"/>
                </a:cubicBezTo>
                <a:close/>
                <a:moveTo>
                  <a:pt x="48" y="62"/>
                </a:moveTo>
                <a:cubicBezTo>
                  <a:pt x="50" y="63"/>
                  <a:pt x="52" y="63"/>
                  <a:pt x="54" y="63"/>
                </a:cubicBezTo>
                <a:cubicBezTo>
                  <a:pt x="62" y="63"/>
                  <a:pt x="68" y="57"/>
                  <a:pt x="68" y="49"/>
                </a:cubicBezTo>
                <a:cubicBezTo>
                  <a:pt x="68" y="44"/>
                  <a:pt x="65" y="39"/>
                  <a:pt x="60" y="36"/>
                </a:cubicBezTo>
                <a:cubicBezTo>
                  <a:pt x="58" y="30"/>
                  <a:pt x="53" y="25"/>
                  <a:pt x="46" y="25"/>
                </a:cubicBezTo>
                <a:cubicBezTo>
                  <a:pt x="43" y="25"/>
                  <a:pt x="41" y="26"/>
                  <a:pt x="38" y="28"/>
                </a:cubicBezTo>
                <a:cubicBezTo>
                  <a:pt x="39" y="29"/>
                  <a:pt x="39" y="30"/>
                  <a:pt x="40" y="32"/>
                </a:cubicBezTo>
                <a:cubicBezTo>
                  <a:pt x="41" y="30"/>
                  <a:pt x="44" y="29"/>
                  <a:pt x="46" y="29"/>
                </a:cubicBezTo>
                <a:cubicBezTo>
                  <a:pt x="51" y="29"/>
                  <a:pt x="55" y="33"/>
                  <a:pt x="57" y="38"/>
                </a:cubicBezTo>
                <a:cubicBezTo>
                  <a:pt x="57" y="39"/>
                  <a:pt x="57" y="39"/>
                  <a:pt x="57" y="39"/>
                </a:cubicBezTo>
                <a:cubicBezTo>
                  <a:pt x="58" y="40"/>
                  <a:pt x="58" y="40"/>
                  <a:pt x="58" y="40"/>
                </a:cubicBezTo>
                <a:cubicBezTo>
                  <a:pt x="62" y="41"/>
                  <a:pt x="64" y="45"/>
                  <a:pt x="64" y="49"/>
                </a:cubicBezTo>
                <a:cubicBezTo>
                  <a:pt x="64" y="55"/>
                  <a:pt x="60" y="59"/>
                  <a:pt x="54" y="59"/>
                </a:cubicBezTo>
                <a:cubicBezTo>
                  <a:pt x="52" y="59"/>
                  <a:pt x="50" y="59"/>
                  <a:pt x="48" y="57"/>
                </a:cubicBezTo>
                <a:cubicBezTo>
                  <a:pt x="48" y="50"/>
                  <a:pt x="48" y="50"/>
                  <a:pt x="48" y="50"/>
                </a:cubicBezTo>
                <a:cubicBezTo>
                  <a:pt x="53" y="48"/>
                  <a:pt x="53" y="48"/>
                  <a:pt x="53" y="48"/>
                </a:cubicBezTo>
                <a:cubicBezTo>
                  <a:pt x="54" y="48"/>
                  <a:pt x="55" y="47"/>
                  <a:pt x="54" y="46"/>
                </a:cubicBezTo>
                <a:cubicBezTo>
                  <a:pt x="54" y="45"/>
                  <a:pt x="53" y="45"/>
                  <a:pt x="52" y="45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0"/>
                  <a:pt x="47" y="39"/>
                  <a:pt x="46" y="39"/>
                </a:cubicBezTo>
                <a:cubicBezTo>
                  <a:pt x="45" y="39"/>
                  <a:pt x="44" y="40"/>
                  <a:pt x="44" y="41"/>
                </a:cubicBezTo>
                <a:cubicBezTo>
                  <a:pt x="44" y="51"/>
                  <a:pt x="44" y="51"/>
                  <a:pt x="44" y="51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50"/>
                  <a:pt x="41" y="51"/>
                  <a:pt x="40" y="52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3" y="58"/>
                  <a:pt x="41" y="59"/>
                  <a:pt x="39" y="59"/>
                </a:cubicBezTo>
                <a:cubicBezTo>
                  <a:pt x="38" y="59"/>
                  <a:pt x="37" y="59"/>
                  <a:pt x="36" y="59"/>
                </a:cubicBezTo>
                <a:cubicBezTo>
                  <a:pt x="35" y="60"/>
                  <a:pt x="33" y="61"/>
                  <a:pt x="32" y="62"/>
                </a:cubicBezTo>
                <a:cubicBezTo>
                  <a:pt x="34" y="62"/>
                  <a:pt x="36" y="63"/>
                  <a:pt x="39" y="63"/>
                </a:cubicBezTo>
                <a:cubicBezTo>
                  <a:pt x="41" y="63"/>
                  <a:pt x="43" y="63"/>
                  <a:pt x="44" y="62"/>
                </a:cubicBezTo>
                <a:cubicBezTo>
                  <a:pt x="44" y="71"/>
                  <a:pt x="44" y="71"/>
                  <a:pt x="44" y="71"/>
                </a:cubicBezTo>
                <a:cubicBezTo>
                  <a:pt x="41" y="70"/>
                  <a:pt x="38" y="70"/>
                  <a:pt x="34" y="70"/>
                </a:cubicBezTo>
                <a:cubicBezTo>
                  <a:pt x="30" y="70"/>
                  <a:pt x="25" y="70"/>
                  <a:pt x="21" y="71"/>
                </a:cubicBezTo>
                <a:cubicBezTo>
                  <a:pt x="21" y="62"/>
                  <a:pt x="21" y="62"/>
                  <a:pt x="21" y="62"/>
                </a:cubicBezTo>
                <a:cubicBezTo>
                  <a:pt x="27" y="61"/>
                  <a:pt x="31" y="59"/>
                  <a:pt x="34" y="55"/>
                </a:cubicBezTo>
                <a:cubicBezTo>
                  <a:pt x="37" y="53"/>
                  <a:pt x="39" y="47"/>
                  <a:pt x="38" y="39"/>
                </a:cubicBezTo>
                <a:cubicBezTo>
                  <a:pt x="37" y="36"/>
                  <a:pt x="32" y="9"/>
                  <a:pt x="19" y="9"/>
                </a:cubicBezTo>
                <a:cubicBezTo>
                  <a:pt x="8" y="9"/>
                  <a:pt x="2" y="31"/>
                  <a:pt x="1" y="39"/>
                </a:cubicBezTo>
                <a:cubicBezTo>
                  <a:pt x="0" y="47"/>
                  <a:pt x="2" y="52"/>
                  <a:pt x="5" y="55"/>
                </a:cubicBezTo>
                <a:cubicBezTo>
                  <a:pt x="8" y="59"/>
                  <a:pt x="12" y="61"/>
                  <a:pt x="17" y="62"/>
                </a:cubicBezTo>
                <a:cubicBezTo>
                  <a:pt x="17" y="72"/>
                  <a:pt x="17" y="72"/>
                  <a:pt x="17" y="72"/>
                </a:cubicBezTo>
                <a:cubicBezTo>
                  <a:pt x="11" y="73"/>
                  <a:pt x="6" y="76"/>
                  <a:pt x="3" y="79"/>
                </a:cubicBezTo>
                <a:cubicBezTo>
                  <a:pt x="10" y="79"/>
                  <a:pt x="10" y="79"/>
                  <a:pt x="10" y="79"/>
                </a:cubicBezTo>
                <a:cubicBezTo>
                  <a:pt x="15" y="76"/>
                  <a:pt x="24" y="74"/>
                  <a:pt x="34" y="74"/>
                </a:cubicBezTo>
                <a:cubicBezTo>
                  <a:pt x="45" y="74"/>
                  <a:pt x="53" y="76"/>
                  <a:pt x="58" y="79"/>
                </a:cubicBezTo>
                <a:cubicBezTo>
                  <a:pt x="65" y="79"/>
                  <a:pt x="65" y="79"/>
                  <a:pt x="65" y="79"/>
                </a:cubicBezTo>
                <a:cubicBezTo>
                  <a:pt x="61" y="76"/>
                  <a:pt x="55" y="73"/>
                  <a:pt x="48" y="71"/>
                </a:cubicBezTo>
                <a:lnTo>
                  <a:pt x="48" y="62"/>
                </a:lnTo>
                <a:close/>
                <a:moveTo>
                  <a:pt x="21" y="51"/>
                </a:move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2" y="42"/>
                  <a:pt x="31" y="41"/>
                </a:cubicBezTo>
                <a:cubicBezTo>
                  <a:pt x="30" y="40"/>
                  <a:pt x="29" y="40"/>
                  <a:pt x="29" y="41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39"/>
                  <a:pt x="21" y="39"/>
                  <a:pt x="21" y="39"/>
                </a:cubicBezTo>
                <a:cubicBezTo>
                  <a:pt x="27" y="35"/>
                  <a:pt x="27" y="35"/>
                  <a:pt x="27" y="35"/>
                </a:cubicBezTo>
                <a:cubicBezTo>
                  <a:pt x="28" y="34"/>
                  <a:pt x="28" y="33"/>
                  <a:pt x="27" y="32"/>
                </a:cubicBezTo>
                <a:cubicBezTo>
                  <a:pt x="27" y="32"/>
                  <a:pt x="26" y="32"/>
                  <a:pt x="25" y="32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5"/>
                  <a:pt x="20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8" y="24"/>
                  <a:pt x="17" y="25"/>
                  <a:pt x="17" y="26"/>
                </a:cubicBezTo>
                <a:cubicBezTo>
                  <a:pt x="17" y="35"/>
                  <a:pt x="17" y="35"/>
                  <a:pt x="17" y="35"/>
                </a:cubicBezTo>
                <a:cubicBezTo>
                  <a:pt x="14" y="32"/>
                  <a:pt x="14" y="32"/>
                  <a:pt x="14" y="32"/>
                </a:cubicBezTo>
                <a:cubicBezTo>
                  <a:pt x="13" y="32"/>
                  <a:pt x="12" y="32"/>
                  <a:pt x="12" y="33"/>
                </a:cubicBezTo>
                <a:cubicBezTo>
                  <a:pt x="11" y="33"/>
                  <a:pt x="11" y="34"/>
                  <a:pt x="12" y="35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7"/>
                  <a:pt x="17" y="47"/>
                  <a:pt x="17" y="47"/>
                </a:cubicBezTo>
                <a:cubicBezTo>
                  <a:pt x="10" y="41"/>
                  <a:pt x="10" y="41"/>
                  <a:pt x="10" y="41"/>
                </a:cubicBezTo>
                <a:cubicBezTo>
                  <a:pt x="9" y="40"/>
                  <a:pt x="8" y="40"/>
                  <a:pt x="8" y="41"/>
                </a:cubicBezTo>
                <a:cubicBezTo>
                  <a:pt x="7" y="42"/>
                  <a:pt x="7" y="43"/>
                  <a:pt x="8" y="43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8"/>
                  <a:pt x="17" y="58"/>
                  <a:pt x="17" y="58"/>
                </a:cubicBezTo>
                <a:cubicBezTo>
                  <a:pt x="14" y="57"/>
                  <a:pt x="10" y="55"/>
                  <a:pt x="8" y="52"/>
                </a:cubicBezTo>
                <a:cubicBezTo>
                  <a:pt x="5" y="49"/>
                  <a:pt x="4" y="45"/>
                  <a:pt x="5" y="40"/>
                </a:cubicBezTo>
                <a:cubicBezTo>
                  <a:pt x="7" y="28"/>
                  <a:pt x="13" y="13"/>
                  <a:pt x="19" y="13"/>
                </a:cubicBezTo>
                <a:cubicBezTo>
                  <a:pt x="26" y="13"/>
                  <a:pt x="32" y="27"/>
                  <a:pt x="34" y="40"/>
                </a:cubicBezTo>
                <a:cubicBezTo>
                  <a:pt x="35" y="45"/>
                  <a:pt x="34" y="50"/>
                  <a:pt x="31" y="53"/>
                </a:cubicBezTo>
                <a:cubicBezTo>
                  <a:pt x="29" y="56"/>
                  <a:pt x="25" y="57"/>
                  <a:pt x="21" y="58"/>
                </a:cubicBezTo>
                <a:lnTo>
                  <a:pt x="21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" name="Freeform 78"/>
          <p:cNvSpPr>
            <a:spLocks noEditPoints="1"/>
          </p:cNvSpPr>
          <p:nvPr/>
        </p:nvSpPr>
        <p:spPr bwMode="auto">
          <a:xfrm>
            <a:off x="9763125" y="3913187"/>
            <a:ext cx="444500" cy="457200"/>
          </a:xfrm>
          <a:custGeom>
            <a:avLst/>
            <a:gdLst>
              <a:gd name="T0" fmla="*/ 18 w 138"/>
              <a:gd name="T1" fmla="*/ 89 h 142"/>
              <a:gd name="T2" fmla="*/ 36 w 138"/>
              <a:gd name="T3" fmla="*/ 124 h 142"/>
              <a:gd name="T4" fmla="*/ 18 w 138"/>
              <a:gd name="T5" fmla="*/ 142 h 142"/>
              <a:gd name="T6" fmla="*/ 0 w 138"/>
              <a:gd name="T7" fmla="*/ 124 h 142"/>
              <a:gd name="T8" fmla="*/ 18 w 138"/>
              <a:gd name="T9" fmla="*/ 89 h 142"/>
              <a:gd name="T10" fmla="*/ 18 w 138"/>
              <a:gd name="T11" fmla="*/ 100 h 142"/>
              <a:gd name="T12" fmla="*/ 31 w 138"/>
              <a:gd name="T13" fmla="*/ 125 h 142"/>
              <a:gd name="T14" fmla="*/ 17 w 138"/>
              <a:gd name="T15" fmla="*/ 140 h 142"/>
              <a:gd name="T16" fmla="*/ 33 w 138"/>
              <a:gd name="T17" fmla="*/ 124 h 142"/>
              <a:gd name="T18" fmla="*/ 18 w 138"/>
              <a:gd name="T19" fmla="*/ 94 h 142"/>
              <a:gd name="T20" fmla="*/ 18 w 138"/>
              <a:gd name="T21" fmla="*/ 100 h 142"/>
              <a:gd name="T22" fmla="*/ 108 w 138"/>
              <a:gd name="T23" fmla="*/ 7 h 142"/>
              <a:gd name="T24" fmla="*/ 94 w 138"/>
              <a:gd name="T25" fmla="*/ 28 h 142"/>
              <a:gd name="T26" fmla="*/ 70 w 138"/>
              <a:gd name="T27" fmla="*/ 26 h 142"/>
              <a:gd name="T28" fmla="*/ 104 w 138"/>
              <a:gd name="T29" fmla="*/ 9 h 142"/>
              <a:gd name="T30" fmla="*/ 69 w 138"/>
              <a:gd name="T31" fmla="*/ 23 h 142"/>
              <a:gd name="T32" fmla="*/ 83 w 138"/>
              <a:gd name="T33" fmla="*/ 4 h 142"/>
              <a:gd name="T34" fmla="*/ 108 w 138"/>
              <a:gd name="T35" fmla="*/ 7 h 142"/>
              <a:gd name="T36" fmla="*/ 29 w 138"/>
              <a:gd name="T37" fmla="*/ 7 h 142"/>
              <a:gd name="T38" fmla="*/ 55 w 138"/>
              <a:gd name="T39" fmla="*/ 4 h 142"/>
              <a:gd name="T40" fmla="*/ 69 w 138"/>
              <a:gd name="T41" fmla="*/ 23 h 142"/>
              <a:gd name="T42" fmla="*/ 34 w 138"/>
              <a:gd name="T43" fmla="*/ 9 h 142"/>
              <a:gd name="T44" fmla="*/ 67 w 138"/>
              <a:gd name="T45" fmla="*/ 26 h 142"/>
              <a:gd name="T46" fmla="*/ 43 w 138"/>
              <a:gd name="T47" fmla="*/ 28 h 142"/>
              <a:gd name="T48" fmla="*/ 29 w 138"/>
              <a:gd name="T49" fmla="*/ 7 h 142"/>
              <a:gd name="T50" fmla="*/ 136 w 138"/>
              <a:gd name="T51" fmla="*/ 42 h 142"/>
              <a:gd name="T52" fmla="*/ 88 w 138"/>
              <a:gd name="T53" fmla="*/ 42 h 142"/>
              <a:gd name="T54" fmla="*/ 82 w 138"/>
              <a:gd name="T55" fmla="*/ 37 h 142"/>
              <a:gd name="T56" fmla="*/ 73 w 138"/>
              <a:gd name="T57" fmla="*/ 37 h 142"/>
              <a:gd name="T58" fmla="*/ 73 w 138"/>
              <a:gd name="T59" fmla="*/ 32 h 142"/>
              <a:gd name="T60" fmla="*/ 68 w 138"/>
              <a:gd name="T61" fmla="*/ 28 h 142"/>
              <a:gd name="T62" fmla="*/ 68 w 138"/>
              <a:gd name="T63" fmla="*/ 28 h 142"/>
              <a:gd name="T64" fmla="*/ 64 w 138"/>
              <a:gd name="T65" fmla="*/ 32 h 142"/>
              <a:gd name="T66" fmla="*/ 64 w 138"/>
              <a:gd name="T67" fmla="*/ 37 h 142"/>
              <a:gd name="T68" fmla="*/ 55 w 138"/>
              <a:gd name="T69" fmla="*/ 37 h 142"/>
              <a:gd name="T70" fmla="*/ 49 w 138"/>
              <a:gd name="T71" fmla="*/ 42 h 142"/>
              <a:gd name="T72" fmla="*/ 31 w 138"/>
              <a:gd name="T73" fmla="*/ 42 h 142"/>
              <a:gd name="T74" fmla="*/ 15 w 138"/>
              <a:gd name="T75" fmla="*/ 49 h 142"/>
              <a:gd name="T76" fmla="*/ 8 w 138"/>
              <a:gd name="T77" fmla="*/ 65 h 142"/>
              <a:gd name="T78" fmla="*/ 8 w 138"/>
              <a:gd name="T79" fmla="*/ 75 h 142"/>
              <a:gd name="T80" fmla="*/ 27 w 138"/>
              <a:gd name="T81" fmla="*/ 75 h 142"/>
              <a:gd name="T82" fmla="*/ 27 w 138"/>
              <a:gd name="T83" fmla="*/ 65 h 142"/>
              <a:gd name="T84" fmla="*/ 28 w 138"/>
              <a:gd name="T85" fmla="*/ 62 h 142"/>
              <a:gd name="T86" fmla="*/ 31 w 138"/>
              <a:gd name="T87" fmla="*/ 61 h 142"/>
              <a:gd name="T88" fmla="*/ 49 w 138"/>
              <a:gd name="T89" fmla="*/ 61 h 142"/>
              <a:gd name="T90" fmla="*/ 55 w 138"/>
              <a:gd name="T91" fmla="*/ 66 h 142"/>
              <a:gd name="T92" fmla="*/ 64 w 138"/>
              <a:gd name="T93" fmla="*/ 66 h 142"/>
              <a:gd name="T94" fmla="*/ 68 w 138"/>
              <a:gd name="T95" fmla="*/ 70 h 142"/>
              <a:gd name="T96" fmla="*/ 68 w 138"/>
              <a:gd name="T97" fmla="*/ 70 h 142"/>
              <a:gd name="T98" fmla="*/ 73 w 138"/>
              <a:gd name="T99" fmla="*/ 66 h 142"/>
              <a:gd name="T100" fmla="*/ 82 w 138"/>
              <a:gd name="T101" fmla="*/ 66 h 142"/>
              <a:gd name="T102" fmla="*/ 88 w 138"/>
              <a:gd name="T103" fmla="*/ 61 h 142"/>
              <a:gd name="T104" fmla="*/ 138 w 138"/>
              <a:gd name="T105" fmla="*/ 61 h 142"/>
              <a:gd name="T106" fmla="*/ 136 w 138"/>
              <a:gd name="T107" fmla="*/ 42 h 142"/>
              <a:gd name="T108" fmla="*/ 27 w 138"/>
              <a:gd name="T109" fmla="*/ 76 h 142"/>
              <a:gd name="T110" fmla="*/ 8 w 138"/>
              <a:gd name="T111" fmla="*/ 76 h 142"/>
              <a:gd name="T112" fmla="*/ 8 w 138"/>
              <a:gd name="T113" fmla="*/ 83 h 142"/>
              <a:gd name="T114" fmla="*/ 27 w 138"/>
              <a:gd name="T115" fmla="*/ 83 h 142"/>
              <a:gd name="T116" fmla="*/ 27 w 138"/>
              <a:gd name="T117" fmla="*/ 7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8" h="142">
                <a:moveTo>
                  <a:pt x="18" y="89"/>
                </a:moveTo>
                <a:cubicBezTo>
                  <a:pt x="21" y="99"/>
                  <a:pt x="36" y="112"/>
                  <a:pt x="36" y="124"/>
                </a:cubicBezTo>
                <a:cubicBezTo>
                  <a:pt x="36" y="134"/>
                  <a:pt x="28" y="142"/>
                  <a:pt x="18" y="142"/>
                </a:cubicBezTo>
                <a:cubicBezTo>
                  <a:pt x="8" y="142"/>
                  <a:pt x="0" y="134"/>
                  <a:pt x="0" y="124"/>
                </a:cubicBezTo>
                <a:cubicBezTo>
                  <a:pt x="0" y="112"/>
                  <a:pt x="16" y="99"/>
                  <a:pt x="18" y="89"/>
                </a:cubicBezTo>
                <a:close/>
                <a:moveTo>
                  <a:pt x="18" y="100"/>
                </a:moveTo>
                <a:cubicBezTo>
                  <a:pt x="22" y="107"/>
                  <a:pt x="31" y="116"/>
                  <a:pt x="31" y="125"/>
                </a:cubicBezTo>
                <a:cubicBezTo>
                  <a:pt x="31" y="133"/>
                  <a:pt x="25" y="139"/>
                  <a:pt x="17" y="140"/>
                </a:cubicBezTo>
                <a:cubicBezTo>
                  <a:pt x="26" y="140"/>
                  <a:pt x="33" y="133"/>
                  <a:pt x="33" y="124"/>
                </a:cubicBezTo>
                <a:cubicBezTo>
                  <a:pt x="33" y="114"/>
                  <a:pt x="21" y="102"/>
                  <a:pt x="18" y="94"/>
                </a:cubicBezTo>
                <a:lnTo>
                  <a:pt x="18" y="100"/>
                </a:lnTo>
                <a:close/>
                <a:moveTo>
                  <a:pt x="108" y="7"/>
                </a:moveTo>
                <a:cubicBezTo>
                  <a:pt x="108" y="16"/>
                  <a:pt x="103" y="24"/>
                  <a:pt x="94" y="28"/>
                </a:cubicBezTo>
                <a:cubicBezTo>
                  <a:pt x="86" y="32"/>
                  <a:pt x="77" y="31"/>
                  <a:pt x="70" y="26"/>
                </a:cubicBezTo>
                <a:cubicBezTo>
                  <a:pt x="104" y="9"/>
                  <a:pt x="104" y="9"/>
                  <a:pt x="104" y="9"/>
                </a:cubicBezTo>
                <a:cubicBezTo>
                  <a:pt x="69" y="23"/>
                  <a:pt x="69" y="23"/>
                  <a:pt x="69" y="23"/>
                </a:cubicBezTo>
                <a:cubicBezTo>
                  <a:pt x="70" y="15"/>
                  <a:pt x="75" y="7"/>
                  <a:pt x="83" y="4"/>
                </a:cubicBezTo>
                <a:cubicBezTo>
                  <a:pt x="91" y="0"/>
                  <a:pt x="101" y="1"/>
                  <a:pt x="108" y="7"/>
                </a:cubicBezTo>
                <a:close/>
                <a:moveTo>
                  <a:pt x="29" y="7"/>
                </a:moveTo>
                <a:cubicBezTo>
                  <a:pt x="36" y="1"/>
                  <a:pt x="46" y="0"/>
                  <a:pt x="55" y="4"/>
                </a:cubicBezTo>
                <a:cubicBezTo>
                  <a:pt x="63" y="7"/>
                  <a:pt x="68" y="15"/>
                  <a:pt x="69" y="23"/>
                </a:cubicBezTo>
                <a:cubicBezTo>
                  <a:pt x="34" y="9"/>
                  <a:pt x="34" y="9"/>
                  <a:pt x="34" y="9"/>
                </a:cubicBezTo>
                <a:cubicBezTo>
                  <a:pt x="67" y="26"/>
                  <a:pt x="67" y="26"/>
                  <a:pt x="67" y="26"/>
                </a:cubicBezTo>
                <a:cubicBezTo>
                  <a:pt x="60" y="31"/>
                  <a:pt x="51" y="32"/>
                  <a:pt x="43" y="28"/>
                </a:cubicBezTo>
                <a:cubicBezTo>
                  <a:pt x="35" y="24"/>
                  <a:pt x="29" y="16"/>
                  <a:pt x="29" y="7"/>
                </a:cubicBezTo>
                <a:close/>
                <a:moveTo>
                  <a:pt x="136" y="42"/>
                </a:moveTo>
                <a:cubicBezTo>
                  <a:pt x="88" y="42"/>
                  <a:pt x="88" y="42"/>
                  <a:pt x="88" y="42"/>
                </a:cubicBezTo>
                <a:cubicBezTo>
                  <a:pt x="87" y="39"/>
                  <a:pt x="85" y="37"/>
                  <a:pt x="82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0"/>
                  <a:pt x="71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6" y="28"/>
                  <a:pt x="64" y="30"/>
                  <a:pt x="64" y="32"/>
                </a:cubicBezTo>
                <a:cubicBezTo>
                  <a:pt x="64" y="37"/>
                  <a:pt x="64" y="37"/>
                  <a:pt x="64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2" y="37"/>
                  <a:pt x="50" y="39"/>
                  <a:pt x="49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25" y="42"/>
                  <a:pt x="19" y="45"/>
                  <a:pt x="15" y="49"/>
                </a:cubicBezTo>
                <a:cubicBezTo>
                  <a:pt x="11" y="53"/>
                  <a:pt x="8" y="58"/>
                  <a:pt x="8" y="65"/>
                </a:cubicBezTo>
                <a:cubicBezTo>
                  <a:pt x="8" y="75"/>
                  <a:pt x="8" y="75"/>
                  <a:pt x="8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64"/>
                  <a:pt x="28" y="63"/>
                  <a:pt x="28" y="62"/>
                </a:cubicBezTo>
                <a:cubicBezTo>
                  <a:pt x="29" y="61"/>
                  <a:pt x="30" y="61"/>
                  <a:pt x="31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50" y="64"/>
                  <a:pt x="52" y="66"/>
                  <a:pt x="55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4" y="68"/>
                  <a:pt x="66" y="70"/>
                  <a:pt x="68" y="70"/>
                </a:cubicBezTo>
                <a:cubicBezTo>
                  <a:pt x="68" y="70"/>
                  <a:pt x="68" y="70"/>
                  <a:pt x="68" y="70"/>
                </a:cubicBezTo>
                <a:cubicBezTo>
                  <a:pt x="71" y="70"/>
                  <a:pt x="73" y="68"/>
                  <a:pt x="73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5" y="66"/>
                  <a:pt x="87" y="64"/>
                  <a:pt x="88" y="61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54"/>
                  <a:pt x="137" y="48"/>
                  <a:pt x="136" y="42"/>
                </a:cubicBezTo>
                <a:close/>
                <a:moveTo>
                  <a:pt x="27" y="76"/>
                </a:moveTo>
                <a:cubicBezTo>
                  <a:pt x="8" y="76"/>
                  <a:pt x="8" y="76"/>
                  <a:pt x="8" y="76"/>
                </a:cubicBezTo>
                <a:cubicBezTo>
                  <a:pt x="8" y="83"/>
                  <a:pt x="8" y="83"/>
                  <a:pt x="8" y="83"/>
                </a:cubicBezTo>
                <a:cubicBezTo>
                  <a:pt x="27" y="83"/>
                  <a:pt x="27" y="83"/>
                  <a:pt x="27" y="83"/>
                </a:cubicBezTo>
                <a:lnTo>
                  <a:pt x="27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" name="Freeform 80"/>
          <p:cNvSpPr>
            <a:spLocks noEditPoints="1"/>
          </p:cNvSpPr>
          <p:nvPr/>
        </p:nvSpPr>
        <p:spPr bwMode="auto">
          <a:xfrm>
            <a:off x="9005888" y="2630487"/>
            <a:ext cx="379412" cy="344488"/>
          </a:xfrm>
          <a:custGeom>
            <a:avLst/>
            <a:gdLst>
              <a:gd name="T0" fmla="*/ 24 w 118"/>
              <a:gd name="T1" fmla="*/ 33 h 107"/>
              <a:gd name="T2" fmla="*/ 30 w 118"/>
              <a:gd name="T3" fmla="*/ 35 h 107"/>
              <a:gd name="T4" fmla="*/ 35 w 118"/>
              <a:gd name="T5" fmla="*/ 61 h 107"/>
              <a:gd name="T6" fmla="*/ 57 w 118"/>
              <a:gd name="T7" fmla="*/ 62 h 107"/>
              <a:gd name="T8" fmla="*/ 82 w 118"/>
              <a:gd name="T9" fmla="*/ 62 h 107"/>
              <a:gd name="T10" fmla="*/ 106 w 118"/>
              <a:gd name="T11" fmla="*/ 99 h 107"/>
              <a:gd name="T12" fmla="*/ 118 w 118"/>
              <a:gd name="T13" fmla="*/ 107 h 107"/>
              <a:gd name="T14" fmla="*/ 35 w 118"/>
              <a:gd name="T15" fmla="*/ 107 h 107"/>
              <a:gd name="T16" fmla="*/ 40 w 118"/>
              <a:gd name="T17" fmla="*/ 96 h 107"/>
              <a:gd name="T18" fmla="*/ 40 w 118"/>
              <a:gd name="T19" fmla="*/ 81 h 107"/>
              <a:gd name="T20" fmla="*/ 26 w 118"/>
              <a:gd name="T21" fmla="*/ 81 h 107"/>
              <a:gd name="T22" fmla="*/ 26 w 118"/>
              <a:gd name="T23" fmla="*/ 96 h 107"/>
              <a:gd name="T24" fmla="*/ 32 w 118"/>
              <a:gd name="T25" fmla="*/ 107 h 107"/>
              <a:gd name="T26" fmla="*/ 2 w 118"/>
              <a:gd name="T27" fmla="*/ 99 h 107"/>
              <a:gd name="T28" fmla="*/ 16 w 118"/>
              <a:gd name="T29" fmla="*/ 34 h 107"/>
              <a:gd name="T30" fmla="*/ 65 w 118"/>
              <a:gd name="T31" fmla="*/ 74 h 107"/>
              <a:gd name="T32" fmla="*/ 57 w 118"/>
              <a:gd name="T33" fmla="*/ 99 h 107"/>
              <a:gd name="T34" fmla="*/ 65 w 118"/>
              <a:gd name="T35" fmla="*/ 74 h 107"/>
              <a:gd name="T36" fmla="*/ 82 w 118"/>
              <a:gd name="T37" fmla="*/ 78 h 107"/>
              <a:gd name="T38" fmla="*/ 90 w 118"/>
              <a:gd name="T39" fmla="*/ 99 h 107"/>
              <a:gd name="T40" fmla="*/ 42 w 118"/>
              <a:gd name="T41" fmla="*/ 35 h 107"/>
              <a:gd name="T42" fmla="*/ 38 w 118"/>
              <a:gd name="T43" fmla="*/ 51 h 107"/>
              <a:gd name="T44" fmla="*/ 53 w 118"/>
              <a:gd name="T45" fmla="*/ 46 h 107"/>
              <a:gd name="T46" fmla="*/ 58 w 118"/>
              <a:gd name="T47" fmla="*/ 30 h 107"/>
              <a:gd name="T48" fmla="*/ 42 w 118"/>
              <a:gd name="T49" fmla="*/ 35 h 107"/>
              <a:gd name="T50" fmla="*/ 34 w 118"/>
              <a:gd name="T51" fmla="*/ 7 h 107"/>
              <a:gd name="T52" fmla="*/ 40 w 118"/>
              <a:gd name="T53" fmla="*/ 13 h 107"/>
              <a:gd name="T54" fmla="*/ 35 w 118"/>
              <a:gd name="T55" fmla="*/ 20 h 107"/>
              <a:gd name="T56" fmla="*/ 35 w 118"/>
              <a:gd name="T57" fmla="*/ 29 h 107"/>
              <a:gd name="T58" fmla="*/ 30 w 118"/>
              <a:gd name="T59" fmla="*/ 31 h 107"/>
              <a:gd name="T60" fmla="*/ 24 w 118"/>
              <a:gd name="T61" fmla="*/ 28 h 107"/>
              <a:gd name="T62" fmla="*/ 19 w 118"/>
              <a:gd name="T63" fmla="*/ 31 h 107"/>
              <a:gd name="T64" fmla="*/ 14 w 118"/>
              <a:gd name="T65" fmla="*/ 29 h 107"/>
              <a:gd name="T66" fmla="*/ 14 w 118"/>
              <a:gd name="T67" fmla="*/ 20 h 107"/>
              <a:gd name="T68" fmla="*/ 9 w 118"/>
              <a:gd name="T69" fmla="*/ 13 h 107"/>
              <a:gd name="T70" fmla="*/ 15 w 118"/>
              <a:gd name="T71" fmla="*/ 7 h 107"/>
              <a:gd name="T72" fmla="*/ 18 w 118"/>
              <a:gd name="T73" fmla="*/ 7 h 107"/>
              <a:gd name="T74" fmla="*/ 24 w 118"/>
              <a:gd name="T75" fmla="*/ 0 h 107"/>
              <a:gd name="T76" fmla="*/ 31 w 118"/>
              <a:gd name="T77" fmla="*/ 7 h 107"/>
              <a:gd name="T78" fmla="*/ 24 w 118"/>
              <a:gd name="T79" fmla="*/ 10 h 107"/>
              <a:gd name="T80" fmla="*/ 18 w 118"/>
              <a:gd name="T81" fmla="*/ 16 h 107"/>
              <a:gd name="T82" fmla="*/ 24 w 118"/>
              <a:gd name="T83" fmla="*/ 23 h 107"/>
              <a:gd name="T84" fmla="*/ 31 w 118"/>
              <a:gd name="T85" fmla="*/ 16 h 107"/>
              <a:gd name="T86" fmla="*/ 24 w 118"/>
              <a:gd name="T87" fmla="*/ 1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" h="107">
                <a:moveTo>
                  <a:pt x="19" y="35"/>
                </a:moveTo>
                <a:cubicBezTo>
                  <a:pt x="21" y="34"/>
                  <a:pt x="23" y="34"/>
                  <a:pt x="24" y="33"/>
                </a:cubicBezTo>
                <a:cubicBezTo>
                  <a:pt x="26" y="34"/>
                  <a:pt x="28" y="34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2" y="34"/>
                  <a:pt x="33" y="34"/>
                </a:cubicBezTo>
                <a:cubicBezTo>
                  <a:pt x="35" y="61"/>
                  <a:pt x="35" y="61"/>
                  <a:pt x="35" y="61"/>
                </a:cubicBezTo>
                <a:cubicBezTo>
                  <a:pt x="42" y="57"/>
                  <a:pt x="50" y="53"/>
                  <a:pt x="57" y="49"/>
                </a:cubicBezTo>
                <a:cubicBezTo>
                  <a:pt x="57" y="62"/>
                  <a:pt x="57" y="62"/>
                  <a:pt x="57" y="62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62"/>
                  <a:pt x="82" y="62"/>
                  <a:pt x="82" y="62"/>
                </a:cubicBezTo>
                <a:cubicBezTo>
                  <a:pt x="90" y="58"/>
                  <a:pt x="98" y="53"/>
                  <a:pt x="106" y="49"/>
                </a:cubicBezTo>
                <a:cubicBezTo>
                  <a:pt x="106" y="99"/>
                  <a:pt x="106" y="99"/>
                  <a:pt x="10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5" y="98"/>
                  <a:pt x="35" y="98"/>
                  <a:pt x="35" y="98"/>
                </a:cubicBezTo>
                <a:cubicBezTo>
                  <a:pt x="37" y="98"/>
                  <a:pt x="39" y="97"/>
                  <a:pt x="40" y="96"/>
                </a:cubicBezTo>
                <a:cubicBezTo>
                  <a:pt x="42" y="94"/>
                  <a:pt x="43" y="91"/>
                  <a:pt x="43" y="89"/>
                </a:cubicBezTo>
                <a:cubicBezTo>
                  <a:pt x="43" y="86"/>
                  <a:pt x="42" y="83"/>
                  <a:pt x="40" y="81"/>
                </a:cubicBezTo>
                <a:cubicBezTo>
                  <a:pt x="38" y="80"/>
                  <a:pt x="36" y="79"/>
                  <a:pt x="33" y="79"/>
                </a:cubicBezTo>
                <a:cubicBezTo>
                  <a:pt x="30" y="79"/>
                  <a:pt x="28" y="80"/>
                  <a:pt x="26" y="81"/>
                </a:cubicBezTo>
                <a:cubicBezTo>
                  <a:pt x="24" y="83"/>
                  <a:pt x="23" y="86"/>
                  <a:pt x="23" y="89"/>
                </a:cubicBezTo>
                <a:cubicBezTo>
                  <a:pt x="23" y="91"/>
                  <a:pt x="24" y="94"/>
                  <a:pt x="26" y="96"/>
                </a:cubicBezTo>
                <a:cubicBezTo>
                  <a:pt x="28" y="97"/>
                  <a:pt x="30" y="98"/>
                  <a:pt x="32" y="99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2" y="99"/>
                  <a:pt x="2" y="99"/>
                  <a:pt x="2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16" y="34"/>
                  <a:pt x="16" y="34"/>
                  <a:pt x="16" y="34"/>
                </a:cubicBezTo>
                <a:cubicBezTo>
                  <a:pt x="17" y="34"/>
                  <a:pt x="18" y="34"/>
                  <a:pt x="19" y="35"/>
                </a:cubicBezTo>
                <a:close/>
                <a:moveTo>
                  <a:pt x="65" y="74"/>
                </a:moveTo>
                <a:cubicBezTo>
                  <a:pt x="57" y="78"/>
                  <a:pt x="57" y="78"/>
                  <a:pt x="57" y="78"/>
                </a:cubicBezTo>
                <a:cubicBezTo>
                  <a:pt x="57" y="99"/>
                  <a:pt x="57" y="99"/>
                  <a:pt x="57" y="99"/>
                </a:cubicBezTo>
                <a:cubicBezTo>
                  <a:pt x="65" y="99"/>
                  <a:pt x="65" y="99"/>
                  <a:pt x="65" y="99"/>
                </a:cubicBezTo>
                <a:lnTo>
                  <a:pt x="65" y="74"/>
                </a:lnTo>
                <a:close/>
                <a:moveTo>
                  <a:pt x="90" y="74"/>
                </a:moveTo>
                <a:cubicBezTo>
                  <a:pt x="82" y="78"/>
                  <a:pt x="82" y="78"/>
                  <a:pt x="82" y="78"/>
                </a:cubicBezTo>
                <a:cubicBezTo>
                  <a:pt x="82" y="99"/>
                  <a:pt x="82" y="99"/>
                  <a:pt x="82" y="99"/>
                </a:cubicBezTo>
                <a:cubicBezTo>
                  <a:pt x="90" y="99"/>
                  <a:pt x="90" y="99"/>
                  <a:pt x="90" y="99"/>
                </a:cubicBezTo>
                <a:lnTo>
                  <a:pt x="90" y="74"/>
                </a:lnTo>
                <a:close/>
                <a:moveTo>
                  <a:pt x="42" y="35"/>
                </a:moveTo>
                <a:cubicBezTo>
                  <a:pt x="39" y="39"/>
                  <a:pt x="37" y="43"/>
                  <a:pt x="37" y="47"/>
                </a:cubicBezTo>
                <a:cubicBezTo>
                  <a:pt x="37" y="49"/>
                  <a:pt x="37" y="50"/>
                  <a:pt x="38" y="51"/>
                </a:cubicBezTo>
                <a:cubicBezTo>
                  <a:pt x="39" y="51"/>
                  <a:pt x="40" y="51"/>
                  <a:pt x="41" y="51"/>
                </a:cubicBezTo>
                <a:cubicBezTo>
                  <a:pt x="46" y="51"/>
                  <a:pt x="50" y="50"/>
                  <a:pt x="53" y="46"/>
                </a:cubicBezTo>
                <a:cubicBezTo>
                  <a:pt x="57" y="43"/>
                  <a:pt x="58" y="39"/>
                  <a:pt x="58" y="34"/>
                </a:cubicBezTo>
                <a:cubicBezTo>
                  <a:pt x="58" y="33"/>
                  <a:pt x="58" y="32"/>
                  <a:pt x="58" y="30"/>
                </a:cubicBezTo>
                <a:cubicBezTo>
                  <a:pt x="57" y="30"/>
                  <a:pt x="56" y="30"/>
                  <a:pt x="55" y="30"/>
                </a:cubicBezTo>
                <a:cubicBezTo>
                  <a:pt x="50" y="30"/>
                  <a:pt x="46" y="32"/>
                  <a:pt x="42" y="35"/>
                </a:cubicBezTo>
                <a:close/>
                <a:moveTo>
                  <a:pt x="31" y="7"/>
                </a:moveTo>
                <a:cubicBezTo>
                  <a:pt x="32" y="7"/>
                  <a:pt x="33" y="7"/>
                  <a:pt x="34" y="7"/>
                </a:cubicBezTo>
                <a:cubicBezTo>
                  <a:pt x="35" y="7"/>
                  <a:pt x="37" y="7"/>
                  <a:pt x="38" y="9"/>
                </a:cubicBezTo>
                <a:cubicBezTo>
                  <a:pt x="40" y="10"/>
                  <a:pt x="40" y="12"/>
                  <a:pt x="40" y="13"/>
                </a:cubicBezTo>
                <a:cubicBezTo>
                  <a:pt x="40" y="15"/>
                  <a:pt x="40" y="17"/>
                  <a:pt x="38" y="18"/>
                </a:cubicBezTo>
                <a:cubicBezTo>
                  <a:pt x="37" y="19"/>
                  <a:pt x="36" y="20"/>
                  <a:pt x="35" y="20"/>
                </a:cubicBezTo>
                <a:cubicBezTo>
                  <a:pt x="36" y="21"/>
                  <a:pt x="37" y="23"/>
                  <a:pt x="37" y="24"/>
                </a:cubicBezTo>
                <a:cubicBezTo>
                  <a:pt x="37" y="26"/>
                  <a:pt x="36" y="28"/>
                  <a:pt x="35" y="29"/>
                </a:cubicBezTo>
                <a:cubicBezTo>
                  <a:pt x="34" y="30"/>
                  <a:pt x="33" y="30"/>
                  <a:pt x="33" y="30"/>
                </a:cubicBezTo>
                <a:cubicBezTo>
                  <a:pt x="32" y="31"/>
                  <a:pt x="31" y="31"/>
                  <a:pt x="30" y="31"/>
                </a:cubicBezTo>
                <a:cubicBezTo>
                  <a:pt x="28" y="31"/>
                  <a:pt x="27" y="30"/>
                  <a:pt x="25" y="29"/>
                </a:cubicBezTo>
                <a:cubicBezTo>
                  <a:pt x="25" y="29"/>
                  <a:pt x="25" y="28"/>
                  <a:pt x="24" y="28"/>
                </a:cubicBezTo>
                <a:cubicBezTo>
                  <a:pt x="24" y="28"/>
                  <a:pt x="24" y="29"/>
                  <a:pt x="23" y="29"/>
                </a:cubicBezTo>
                <a:cubicBezTo>
                  <a:pt x="22" y="30"/>
                  <a:pt x="21" y="31"/>
                  <a:pt x="19" y="31"/>
                </a:cubicBezTo>
                <a:cubicBezTo>
                  <a:pt x="18" y="31"/>
                  <a:pt x="17" y="31"/>
                  <a:pt x="16" y="30"/>
                </a:cubicBezTo>
                <a:cubicBezTo>
                  <a:pt x="15" y="30"/>
                  <a:pt x="15" y="30"/>
                  <a:pt x="14" y="29"/>
                </a:cubicBezTo>
                <a:cubicBezTo>
                  <a:pt x="13" y="28"/>
                  <a:pt x="12" y="26"/>
                  <a:pt x="12" y="24"/>
                </a:cubicBezTo>
                <a:cubicBezTo>
                  <a:pt x="12" y="23"/>
                  <a:pt x="13" y="21"/>
                  <a:pt x="14" y="20"/>
                </a:cubicBezTo>
                <a:cubicBezTo>
                  <a:pt x="12" y="20"/>
                  <a:pt x="11" y="19"/>
                  <a:pt x="10" y="18"/>
                </a:cubicBezTo>
                <a:cubicBezTo>
                  <a:pt x="9" y="17"/>
                  <a:pt x="9" y="15"/>
                  <a:pt x="9" y="13"/>
                </a:cubicBezTo>
                <a:cubicBezTo>
                  <a:pt x="9" y="12"/>
                  <a:pt x="9" y="10"/>
                  <a:pt x="10" y="9"/>
                </a:cubicBezTo>
                <a:cubicBezTo>
                  <a:pt x="12" y="7"/>
                  <a:pt x="13" y="7"/>
                  <a:pt x="15" y="7"/>
                </a:cubicBezTo>
                <a:cubicBezTo>
                  <a:pt x="16" y="7"/>
                  <a:pt x="17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5"/>
                  <a:pt x="18" y="3"/>
                  <a:pt x="20" y="2"/>
                </a:cubicBezTo>
                <a:cubicBezTo>
                  <a:pt x="21" y="1"/>
                  <a:pt x="23" y="0"/>
                  <a:pt x="24" y="0"/>
                </a:cubicBezTo>
                <a:cubicBezTo>
                  <a:pt x="26" y="0"/>
                  <a:pt x="28" y="1"/>
                  <a:pt x="29" y="2"/>
                </a:cubicBezTo>
                <a:cubicBezTo>
                  <a:pt x="30" y="3"/>
                  <a:pt x="31" y="5"/>
                  <a:pt x="31" y="7"/>
                </a:cubicBezTo>
                <a:cubicBezTo>
                  <a:pt x="31" y="7"/>
                  <a:pt x="31" y="7"/>
                  <a:pt x="31" y="7"/>
                </a:cubicBezTo>
                <a:close/>
                <a:moveTo>
                  <a:pt x="24" y="10"/>
                </a:moveTo>
                <a:cubicBezTo>
                  <a:pt x="23" y="10"/>
                  <a:pt x="21" y="11"/>
                  <a:pt x="20" y="12"/>
                </a:cubicBezTo>
                <a:cubicBezTo>
                  <a:pt x="19" y="13"/>
                  <a:pt x="18" y="15"/>
                  <a:pt x="18" y="16"/>
                </a:cubicBezTo>
                <a:cubicBezTo>
                  <a:pt x="18" y="18"/>
                  <a:pt x="19" y="20"/>
                  <a:pt x="20" y="21"/>
                </a:cubicBezTo>
                <a:cubicBezTo>
                  <a:pt x="21" y="22"/>
                  <a:pt x="23" y="23"/>
                  <a:pt x="24" y="23"/>
                </a:cubicBezTo>
                <a:cubicBezTo>
                  <a:pt x="26" y="23"/>
                  <a:pt x="28" y="22"/>
                  <a:pt x="29" y="21"/>
                </a:cubicBezTo>
                <a:cubicBezTo>
                  <a:pt x="30" y="20"/>
                  <a:pt x="31" y="18"/>
                  <a:pt x="31" y="16"/>
                </a:cubicBezTo>
                <a:cubicBezTo>
                  <a:pt x="31" y="15"/>
                  <a:pt x="30" y="13"/>
                  <a:pt x="29" y="12"/>
                </a:cubicBezTo>
                <a:cubicBezTo>
                  <a:pt x="28" y="11"/>
                  <a:pt x="26" y="10"/>
                  <a:pt x="24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" name="Freeform 81"/>
          <p:cNvSpPr>
            <a:spLocks noEditPoints="1"/>
          </p:cNvSpPr>
          <p:nvPr/>
        </p:nvSpPr>
        <p:spPr bwMode="auto">
          <a:xfrm>
            <a:off x="11371263" y="2686049"/>
            <a:ext cx="430212" cy="382588"/>
          </a:xfrm>
          <a:custGeom>
            <a:avLst/>
            <a:gdLst>
              <a:gd name="T0" fmla="*/ 69 w 134"/>
              <a:gd name="T1" fmla="*/ 18 h 119"/>
              <a:gd name="T2" fmla="*/ 51 w 134"/>
              <a:gd name="T3" fmla="*/ 11 h 119"/>
              <a:gd name="T4" fmla="*/ 69 w 134"/>
              <a:gd name="T5" fmla="*/ 3 h 119"/>
              <a:gd name="T6" fmla="*/ 87 w 134"/>
              <a:gd name="T7" fmla="*/ 39 h 119"/>
              <a:gd name="T8" fmla="*/ 66 w 134"/>
              <a:gd name="T9" fmla="*/ 33 h 119"/>
              <a:gd name="T10" fmla="*/ 32 w 134"/>
              <a:gd name="T11" fmla="*/ 48 h 119"/>
              <a:gd name="T12" fmla="*/ 56 w 134"/>
              <a:gd name="T13" fmla="*/ 92 h 119"/>
              <a:gd name="T14" fmla="*/ 62 w 134"/>
              <a:gd name="T15" fmla="*/ 98 h 119"/>
              <a:gd name="T16" fmla="*/ 67 w 134"/>
              <a:gd name="T17" fmla="*/ 65 h 119"/>
              <a:gd name="T18" fmla="*/ 57 w 134"/>
              <a:gd name="T19" fmla="*/ 39 h 119"/>
              <a:gd name="T20" fmla="*/ 82 w 134"/>
              <a:gd name="T21" fmla="*/ 46 h 119"/>
              <a:gd name="T22" fmla="*/ 89 w 134"/>
              <a:gd name="T23" fmla="*/ 44 h 119"/>
              <a:gd name="T24" fmla="*/ 66 w 134"/>
              <a:gd name="T25" fmla="*/ 53 h 119"/>
              <a:gd name="T26" fmla="*/ 66 w 134"/>
              <a:gd name="T27" fmla="*/ 57 h 119"/>
              <a:gd name="T28" fmla="*/ 72 w 134"/>
              <a:gd name="T29" fmla="*/ 79 h 119"/>
              <a:gd name="T30" fmla="*/ 74 w 134"/>
              <a:gd name="T31" fmla="*/ 83 h 119"/>
              <a:gd name="T32" fmla="*/ 97 w 134"/>
              <a:gd name="T33" fmla="*/ 69 h 119"/>
              <a:gd name="T34" fmla="*/ 82 w 134"/>
              <a:gd name="T35" fmla="*/ 93 h 119"/>
              <a:gd name="T36" fmla="*/ 127 w 134"/>
              <a:gd name="T37" fmla="*/ 111 h 119"/>
              <a:gd name="T38" fmla="*/ 127 w 134"/>
              <a:gd name="T39" fmla="*/ 74 h 119"/>
              <a:gd name="T40" fmla="*/ 94 w 134"/>
              <a:gd name="T41" fmla="*/ 41 h 119"/>
              <a:gd name="T42" fmla="*/ 107 w 134"/>
              <a:gd name="T43" fmla="*/ 96 h 119"/>
              <a:gd name="T44" fmla="*/ 109 w 134"/>
              <a:gd name="T45" fmla="*/ 96 h 119"/>
              <a:gd name="T46" fmla="*/ 104 w 134"/>
              <a:gd name="T47" fmla="*/ 73 h 119"/>
              <a:gd name="T48" fmla="*/ 128 w 134"/>
              <a:gd name="T49" fmla="*/ 90 h 119"/>
              <a:gd name="T50" fmla="*/ 108 w 134"/>
              <a:gd name="T51" fmla="*/ 113 h 119"/>
              <a:gd name="T52" fmla="*/ 88 w 134"/>
              <a:gd name="T53" fmla="*/ 92 h 119"/>
              <a:gd name="T54" fmla="*/ 106 w 134"/>
              <a:gd name="T55" fmla="*/ 94 h 119"/>
              <a:gd name="T56" fmla="*/ 70 w 134"/>
              <a:gd name="T57" fmla="*/ 107 h 119"/>
              <a:gd name="T58" fmla="*/ 71 w 134"/>
              <a:gd name="T59" fmla="*/ 102 h 119"/>
              <a:gd name="T60" fmla="*/ 59 w 134"/>
              <a:gd name="T61" fmla="*/ 102 h 119"/>
              <a:gd name="T62" fmla="*/ 8 w 134"/>
              <a:gd name="T63" fmla="*/ 74 h 119"/>
              <a:gd name="T64" fmla="*/ 8 w 134"/>
              <a:gd name="T65" fmla="*/ 111 h 119"/>
              <a:gd name="T66" fmla="*/ 52 w 134"/>
              <a:gd name="T67" fmla="*/ 94 h 119"/>
              <a:gd name="T68" fmla="*/ 26 w 134"/>
              <a:gd name="T69" fmla="*/ 67 h 119"/>
              <a:gd name="T70" fmla="*/ 20 w 134"/>
              <a:gd name="T71" fmla="*/ 93 h 119"/>
              <a:gd name="T72" fmla="*/ 26 w 134"/>
              <a:gd name="T73" fmla="*/ 99 h 119"/>
              <a:gd name="T74" fmla="*/ 46 w 134"/>
              <a:gd name="T75" fmla="*/ 95 h 119"/>
              <a:gd name="T76" fmla="*/ 12 w 134"/>
              <a:gd name="T77" fmla="*/ 107 h 119"/>
              <a:gd name="T78" fmla="*/ 12 w 134"/>
              <a:gd name="T79" fmla="*/ 79 h 119"/>
              <a:gd name="T80" fmla="*/ 28 w 134"/>
              <a:gd name="T81" fmla="*/ 87 h 119"/>
              <a:gd name="T82" fmla="*/ 42 w 134"/>
              <a:gd name="T83" fmla="*/ 81 h 119"/>
              <a:gd name="T84" fmla="*/ 42 w 134"/>
              <a:gd name="T85" fmla="*/ 8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4" h="119">
                <a:moveTo>
                  <a:pt x="69" y="3"/>
                </a:moveTo>
                <a:cubicBezTo>
                  <a:pt x="71" y="5"/>
                  <a:pt x="72" y="8"/>
                  <a:pt x="72" y="11"/>
                </a:cubicBezTo>
                <a:cubicBezTo>
                  <a:pt x="72" y="14"/>
                  <a:pt x="71" y="16"/>
                  <a:pt x="69" y="18"/>
                </a:cubicBezTo>
                <a:cubicBezTo>
                  <a:pt x="67" y="20"/>
                  <a:pt x="65" y="21"/>
                  <a:pt x="62" y="21"/>
                </a:cubicBezTo>
                <a:cubicBezTo>
                  <a:pt x="59" y="21"/>
                  <a:pt x="56" y="20"/>
                  <a:pt x="54" y="18"/>
                </a:cubicBezTo>
                <a:cubicBezTo>
                  <a:pt x="52" y="16"/>
                  <a:pt x="51" y="14"/>
                  <a:pt x="51" y="11"/>
                </a:cubicBezTo>
                <a:cubicBezTo>
                  <a:pt x="51" y="8"/>
                  <a:pt x="52" y="5"/>
                  <a:pt x="54" y="3"/>
                </a:cubicBezTo>
                <a:cubicBezTo>
                  <a:pt x="56" y="1"/>
                  <a:pt x="59" y="0"/>
                  <a:pt x="62" y="0"/>
                </a:cubicBezTo>
                <a:cubicBezTo>
                  <a:pt x="65" y="0"/>
                  <a:pt x="67" y="1"/>
                  <a:pt x="69" y="3"/>
                </a:cubicBezTo>
                <a:close/>
                <a:moveTo>
                  <a:pt x="93" y="40"/>
                </a:moveTo>
                <a:cubicBezTo>
                  <a:pt x="92" y="39"/>
                  <a:pt x="92" y="39"/>
                  <a:pt x="91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39"/>
                  <a:pt x="87" y="38"/>
                  <a:pt x="86" y="38"/>
                </a:cubicBezTo>
                <a:cubicBezTo>
                  <a:pt x="85" y="37"/>
                  <a:pt x="84" y="36"/>
                  <a:pt x="83" y="36"/>
                </a:cubicBezTo>
                <a:cubicBezTo>
                  <a:pt x="66" y="33"/>
                  <a:pt x="66" y="33"/>
                  <a:pt x="66" y="33"/>
                </a:cubicBezTo>
                <a:cubicBezTo>
                  <a:pt x="57" y="25"/>
                  <a:pt x="57" y="25"/>
                  <a:pt x="57" y="25"/>
                </a:cubicBezTo>
                <a:cubicBezTo>
                  <a:pt x="52" y="21"/>
                  <a:pt x="47" y="22"/>
                  <a:pt x="44" y="28"/>
                </a:cubicBezTo>
                <a:cubicBezTo>
                  <a:pt x="32" y="48"/>
                  <a:pt x="32" y="48"/>
                  <a:pt x="32" y="48"/>
                </a:cubicBezTo>
                <a:cubicBezTo>
                  <a:pt x="30" y="53"/>
                  <a:pt x="31" y="57"/>
                  <a:pt x="36" y="59"/>
                </a:cubicBezTo>
                <a:cubicBezTo>
                  <a:pt x="54" y="69"/>
                  <a:pt x="54" y="69"/>
                  <a:pt x="54" y="69"/>
                </a:cubicBezTo>
                <a:cubicBezTo>
                  <a:pt x="56" y="92"/>
                  <a:pt x="56" y="92"/>
                  <a:pt x="56" y="92"/>
                </a:cubicBezTo>
                <a:cubicBezTo>
                  <a:pt x="56" y="94"/>
                  <a:pt x="56" y="95"/>
                  <a:pt x="58" y="97"/>
                </a:cubicBezTo>
                <a:cubicBezTo>
                  <a:pt x="59" y="98"/>
                  <a:pt x="61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4" y="98"/>
                  <a:pt x="66" y="97"/>
                  <a:pt x="67" y="96"/>
                </a:cubicBezTo>
                <a:cubicBezTo>
                  <a:pt x="68" y="95"/>
                  <a:pt x="69" y="93"/>
                  <a:pt x="68" y="91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3"/>
                  <a:pt x="65" y="60"/>
                  <a:pt x="63" y="59"/>
                </a:cubicBezTo>
                <a:cubicBezTo>
                  <a:pt x="50" y="52"/>
                  <a:pt x="50" y="52"/>
                  <a:pt x="50" y="52"/>
                </a:cubicBezTo>
                <a:cubicBezTo>
                  <a:pt x="57" y="39"/>
                  <a:pt x="57" y="39"/>
                  <a:pt x="57" y="39"/>
                </a:cubicBezTo>
                <a:cubicBezTo>
                  <a:pt x="60" y="41"/>
                  <a:pt x="60" y="41"/>
                  <a:pt x="60" y="41"/>
                </a:cubicBezTo>
                <a:cubicBezTo>
                  <a:pt x="61" y="42"/>
                  <a:pt x="62" y="43"/>
                  <a:pt x="64" y="43"/>
                </a:cubicBezTo>
                <a:cubicBezTo>
                  <a:pt x="82" y="46"/>
                  <a:pt x="82" y="46"/>
                  <a:pt x="82" y="46"/>
                </a:cubicBezTo>
                <a:cubicBezTo>
                  <a:pt x="83" y="46"/>
                  <a:pt x="84" y="46"/>
                  <a:pt x="85" y="45"/>
                </a:cubicBezTo>
                <a:cubicBezTo>
                  <a:pt x="85" y="45"/>
                  <a:pt x="86" y="45"/>
                  <a:pt x="86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92" y="52"/>
                  <a:pt x="92" y="52"/>
                  <a:pt x="92" y="52"/>
                </a:cubicBezTo>
                <a:cubicBezTo>
                  <a:pt x="67" y="52"/>
                  <a:pt x="67" y="52"/>
                  <a:pt x="67" y="52"/>
                </a:cubicBezTo>
                <a:cubicBezTo>
                  <a:pt x="67" y="52"/>
                  <a:pt x="66" y="53"/>
                  <a:pt x="66" y="53"/>
                </a:cubicBezTo>
                <a:cubicBezTo>
                  <a:pt x="65" y="54"/>
                  <a:pt x="65" y="54"/>
                  <a:pt x="65" y="55"/>
                </a:cubicBezTo>
                <a:cubicBezTo>
                  <a:pt x="65" y="56"/>
                  <a:pt x="65" y="56"/>
                  <a:pt x="66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7"/>
                  <a:pt x="67" y="58"/>
                  <a:pt x="67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72" y="79"/>
                  <a:pt x="72" y="79"/>
                  <a:pt x="72" y="79"/>
                </a:cubicBezTo>
                <a:cubicBezTo>
                  <a:pt x="72" y="79"/>
                  <a:pt x="71" y="80"/>
                  <a:pt x="71" y="81"/>
                </a:cubicBezTo>
                <a:cubicBezTo>
                  <a:pt x="71" y="81"/>
                  <a:pt x="72" y="82"/>
                  <a:pt x="72" y="83"/>
                </a:cubicBezTo>
                <a:cubicBezTo>
                  <a:pt x="73" y="83"/>
                  <a:pt x="73" y="83"/>
                  <a:pt x="74" y="83"/>
                </a:cubicBezTo>
                <a:cubicBezTo>
                  <a:pt x="75" y="83"/>
                  <a:pt x="75" y="83"/>
                  <a:pt x="76" y="83"/>
                </a:cubicBezTo>
                <a:cubicBezTo>
                  <a:pt x="96" y="63"/>
                  <a:pt x="96" y="63"/>
                  <a:pt x="96" y="63"/>
                </a:cubicBezTo>
                <a:cubicBezTo>
                  <a:pt x="97" y="69"/>
                  <a:pt x="97" y="69"/>
                  <a:pt x="97" y="69"/>
                </a:cubicBezTo>
                <a:cubicBezTo>
                  <a:pt x="95" y="70"/>
                  <a:pt x="92" y="72"/>
                  <a:pt x="90" y="74"/>
                </a:cubicBezTo>
                <a:cubicBezTo>
                  <a:pt x="85" y="79"/>
                  <a:pt x="82" y="85"/>
                  <a:pt x="82" y="92"/>
                </a:cubicBezTo>
                <a:cubicBezTo>
                  <a:pt x="82" y="92"/>
                  <a:pt x="82" y="93"/>
                  <a:pt x="82" y="93"/>
                </a:cubicBezTo>
                <a:cubicBezTo>
                  <a:pt x="82" y="100"/>
                  <a:pt x="85" y="106"/>
                  <a:pt x="90" y="111"/>
                </a:cubicBezTo>
                <a:cubicBezTo>
                  <a:pt x="95" y="116"/>
                  <a:pt x="101" y="119"/>
                  <a:pt x="108" y="119"/>
                </a:cubicBezTo>
                <a:cubicBezTo>
                  <a:pt x="116" y="119"/>
                  <a:pt x="122" y="116"/>
                  <a:pt x="127" y="111"/>
                </a:cubicBezTo>
                <a:cubicBezTo>
                  <a:pt x="132" y="106"/>
                  <a:pt x="134" y="100"/>
                  <a:pt x="134" y="93"/>
                </a:cubicBezTo>
                <a:cubicBezTo>
                  <a:pt x="134" y="92"/>
                  <a:pt x="134" y="91"/>
                  <a:pt x="134" y="90"/>
                </a:cubicBezTo>
                <a:cubicBezTo>
                  <a:pt x="134" y="84"/>
                  <a:pt x="131" y="79"/>
                  <a:pt x="127" y="74"/>
                </a:cubicBezTo>
                <a:cubicBezTo>
                  <a:pt x="122" y="69"/>
                  <a:pt x="116" y="67"/>
                  <a:pt x="108" y="67"/>
                </a:cubicBezTo>
                <a:cubicBezTo>
                  <a:pt x="106" y="67"/>
                  <a:pt x="104" y="67"/>
                  <a:pt x="102" y="67"/>
                </a:cubicBezTo>
                <a:cubicBezTo>
                  <a:pt x="94" y="41"/>
                  <a:pt x="94" y="41"/>
                  <a:pt x="94" y="41"/>
                </a:cubicBezTo>
                <a:cubicBezTo>
                  <a:pt x="93" y="40"/>
                  <a:pt x="93" y="40"/>
                  <a:pt x="93" y="40"/>
                </a:cubicBezTo>
                <a:close/>
                <a:moveTo>
                  <a:pt x="106" y="94"/>
                </a:moveTo>
                <a:cubicBezTo>
                  <a:pt x="106" y="95"/>
                  <a:pt x="106" y="95"/>
                  <a:pt x="107" y="96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8" y="96"/>
                  <a:pt x="108" y="96"/>
                  <a:pt x="109" y="96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10" y="95"/>
                  <a:pt x="110" y="95"/>
                  <a:pt x="111" y="94"/>
                </a:cubicBezTo>
                <a:cubicBezTo>
                  <a:pt x="111" y="94"/>
                  <a:pt x="111" y="93"/>
                  <a:pt x="111" y="92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6" y="73"/>
                  <a:pt x="107" y="73"/>
                  <a:pt x="108" y="73"/>
                </a:cubicBezTo>
                <a:cubicBezTo>
                  <a:pt x="114" y="73"/>
                  <a:pt x="118" y="75"/>
                  <a:pt x="122" y="79"/>
                </a:cubicBezTo>
                <a:cubicBezTo>
                  <a:pt x="126" y="82"/>
                  <a:pt x="127" y="86"/>
                  <a:pt x="128" y="90"/>
                </a:cubicBezTo>
                <a:cubicBezTo>
                  <a:pt x="128" y="91"/>
                  <a:pt x="128" y="92"/>
                  <a:pt x="128" y="93"/>
                </a:cubicBezTo>
                <a:cubicBezTo>
                  <a:pt x="128" y="98"/>
                  <a:pt x="126" y="103"/>
                  <a:pt x="122" y="107"/>
                </a:cubicBezTo>
                <a:cubicBezTo>
                  <a:pt x="118" y="111"/>
                  <a:pt x="114" y="113"/>
                  <a:pt x="108" y="113"/>
                </a:cubicBezTo>
                <a:cubicBezTo>
                  <a:pt x="103" y="113"/>
                  <a:pt x="98" y="111"/>
                  <a:pt x="94" y="107"/>
                </a:cubicBezTo>
                <a:cubicBezTo>
                  <a:pt x="90" y="103"/>
                  <a:pt x="88" y="98"/>
                  <a:pt x="88" y="93"/>
                </a:cubicBezTo>
                <a:cubicBezTo>
                  <a:pt x="88" y="92"/>
                  <a:pt x="88" y="92"/>
                  <a:pt x="88" y="92"/>
                </a:cubicBezTo>
                <a:cubicBezTo>
                  <a:pt x="89" y="87"/>
                  <a:pt x="91" y="82"/>
                  <a:pt x="94" y="79"/>
                </a:cubicBezTo>
                <a:cubicBezTo>
                  <a:pt x="96" y="77"/>
                  <a:pt x="98" y="76"/>
                  <a:pt x="99" y="75"/>
                </a:cubicBezTo>
                <a:lnTo>
                  <a:pt x="106" y="94"/>
                </a:lnTo>
                <a:close/>
                <a:moveTo>
                  <a:pt x="59" y="106"/>
                </a:moveTo>
                <a:cubicBezTo>
                  <a:pt x="60" y="107"/>
                  <a:pt x="60" y="107"/>
                  <a:pt x="61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107"/>
                  <a:pt x="71" y="107"/>
                  <a:pt x="71" y="106"/>
                </a:cubicBezTo>
                <a:cubicBezTo>
                  <a:pt x="72" y="106"/>
                  <a:pt x="72" y="105"/>
                  <a:pt x="72" y="104"/>
                </a:cubicBezTo>
                <a:cubicBezTo>
                  <a:pt x="72" y="104"/>
                  <a:pt x="72" y="103"/>
                  <a:pt x="71" y="102"/>
                </a:cubicBezTo>
                <a:cubicBezTo>
                  <a:pt x="71" y="102"/>
                  <a:pt x="70" y="102"/>
                  <a:pt x="70" y="102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0" y="102"/>
                  <a:pt x="60" y="102"/>
                  <a:pt x="59" y="102"/>
                </a:cubicBezTo>
                <a:cubicBezTo>
                  <a:pt x="59" y="103"/>
                  <a:pt x="58" y="104"/>
                  <a:pt x="58" y="104"/>
                </a:cubicBezTo>
                <a:cubicBezTo>
                  <a:pt x="58" y="105"/>
                  <a:pt x="59" y="106"/>
                  <a:pt x="59" y="106"/>
                </a:cubicBezTo>
                <a:close/>
                <a:moveTo>
                  <a:pt x="8" y="74"/>
                </a:moveTo>
                <a:cubicBezTo>
                  <a:pt x="3" y="79"/>
                  <a:pt x="0" y="86"/>
                  <a:pt x="0" y="93"/>
                </a:cubicBezTo>
                <a:cubicBezTo>
                  <a:pt x="0" y="94"/>
                  <a:pt x="0" y="95"/>
                  <a:pt x="0" y="96"/>
                </a:cubicBezTo>
                <a:cubicBezTo>
                  <a:pt x="1" y="102"/>
                  <a:pt x="3" y="107"/>
                  <a:pt x="8" y="111"/>
                </a:cubicBezTo>
                <a:cubicBezTo>
                  <a:pt x="13" y="116"/>
                  <a:pt x="19" y="119"/>
                  <a:pt x="26" y="119"/>
                </a:cubicBezTo>
                <a:cubicBezTo>
                  <a:pt x="33" y="119"/>
                  <a:pt x="40" y="116"/>
                  <a:pt x="45" y="111"/>
                </a:cubicBezTo>
                <a:cubicBezTo>
                  <a:pt x="50" y="106"/>
                  <a:pt x="52" y="100"/>
                  <a:pt x="52" y="94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86"/>
                  <a:pt x="50" y="79"/>
                  <a:pt x="45" y="74"/>
                </a:cubicBezTo>
                <a:cubicBezTo>
                  <a:pt x="40" y="69"/>
                  <a:pt x="33" y="67"/>
                  <a:pt x="26" y="67"/>
                </a:cubicBezTo>
                <a:cubicBezTo>
                  <a:pt x="19" y="67"/>
                  <a:pt x="13" y="69"/>
                  <a:pt x="8" y="74"/>
                </a:cubicBezTo>
                <a:close/>
                <a:moveTo>
                  <a:pt x="22" y="89"/>
                </a:moveTo>
                <a:cubicBezTo>
                  <a:pt x="21" y="90"/>
                  <a:pt x="20" y="91"/>
                  <a:pt x="20" y="93"/>
                </a:cubicBezTo>
                <a:cubicBezTo>
                  <a:pt x="20" y="94"/>
                  <a:pt x="20" y="94"/>
                  <a:pt x="21" y="95"/>
                </a:cubicBezTo>
                <a:cubicBezTo>
                  <a:pt x="21" y="96"/>
                  <a:pt x="21" y="96"/>
                  <a:pt x="22" y="97"/>
                </a:cubicBezTo>
                <a:cubicBezTo>
                  <a:pt x="23" y="98"/>
                  <a:pt x="25" y="99"/>
                  <a:pt x="26" y="99"/>
                </a:cubicBezTo>
                <a:cubicBezTo>
                  <a:pt x="28" y="99"/>
                  <a:pt x="29" y="98"/>
                  <a:pt x="30" y="97"/>
                </a:cubicBezTo>
                <a:cubicBezTo>
                  <a:pt x="31" y="97"/>
                  <a:pt x="31" y="96"/>
                  <a:pt x="32" y="95"/>
                </a:cubicBezTo>
                <a:cubicBezTo>
                  <a:pt x="46" y="95"/>
                  <a:pt x="46" y="95"/>
                  <a:pt x="46" y="95"/>
                </a:cubicBezTo>
                <a:cubicBezTo>
                  <a:pt x="45" y="100"/>
                  <a:pt x="44" y="104"/>
                  <a:pt x="40" y="107"/>
                </a:cubicBezTo>
                <a:cubicBezTo>
                  <a:pt x="36" y="111"/>
                  <a:pt x="32" y="113"/>
                  <a:pt x="26" y="113"/>
                </a:cubicBezTo>
                <a:cubicBezTo>
                  <a:pt x="21" y="113"/>
                  <a:pt x="16" y="111"/>
                  <a:pt x="12" y="107"/>
                </a:cubicBezTo>
                <a:cubicBezTo>
                  <a:pt x="9" y="104"/>
                  <a:pt x="7" y="100"/>
                  <a:pt x="7" y="96"/>
                </a:cubicBezTo>
                <a:cubicBezTo>
                  <a:pt x="6" y="95"/>
                  <a:pt x="6" y="94"/>
                  <a:pt x="6" y="93"/>
                </a:cubicBezTo>
                <a:cubicBezTo>
                  <a:pt x="6" y="87"/>
                  <a:pt x="8" y="83"/>
                  <a:pt x="12" y="79"/>
                </a:cubicBezTo>
                <a:cubicBezTo>
                  <a:pt x="16" y="75"/>
                  <a:pt x="21" y="73"/>
                  <a:pt x="26" y="73"/>
                </a:cubicBezTo>
                <a:cubicBezTo>
                  <a:pt x="31" y="73"/>
                  <a:pt x="35" y="74"/>
                  <a:pt x="38" y="77"/>
                </a:cubicBezTo>
                <a:cubicBezTo>
                  <a:pt x="28" y="87"/>
                  <a:pt x="28" y="87"/>
                  <a:pt x="28" y="87"/>
                </a:cubicBezTo>
                <a:cubicBezTo>
                  <a:pt x="27" y="87"/>
                  <a:pt x="27" y="87"/>
                  <a:pt x="26" y="87"/>
                </a:cubicBezTo>
                <a:cubicBezTo>
                  <a:pt x="25" y="87"/>
                  <a:pt x="23" y="87"/>
                  <a:pt x="22" y="89"/>
                </a:cubicBezTo>
                <a:close/>
                <a:moveTo>
                  <a:pt x="42" y="81"/>
                </a:moveTo>
                <a:cubicBezTo>
                  <a:pt x="44" y="84"/>
                  <a:pt x="46" y="87"/>
                  <a:pt x="46" y="90"/>
                </a:cubicBezTo>
                <a:cubicBezTo>
                  <a:pt x="33" y="90"/>
                  <a:pt x="33" y="90"/>
                  <a:pt x="33" y="90"/>
                </a:cubicBezTo>
                <a:lnTo>
                  <a:pt x="42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" name="Freeform 82"/>
          <p:cNvSpPr>
            <a:spLocks noEditPoints="1"/>
          </p:cNvSpPr>
          <p:nvPr/>
        </p:nvSpPr>
        <p:spPr bwMode="auto">
          <a:xfrm>
            <a:off x="9169400" y="3316287"/>
            <a:ext cx="520700" cy="427038"/>
          </a:xfrm>
          <a:custGeom>
            <a:avLst/>
            <a:gdLst>
              <a:gd name="T0" fmla="*/ 116 w 162"/>
              <a:gd name="T1" fmla="*/ 41 h 133"/>
              <a:gd name="T2" fmla="*/ 148 w 162"/>
              <a:gd name="T3" fmla="*/ 95 h 133"/>
              <a:gd name="T4" fmla="*/ 134 w 162"/>
              <a:gd name="T5" fmla="*/ 95 h 133"/>
              <a:gd name="T6" fmla="*/ 159 w 162"/>
              <a:gd name="T7" fmla="*/ 123 h 133"/>
              <a:gd name="T8" fmla="*/ 162 w 162"/>
              <a:gd name="T9" fmla="*/ 133 h 133"/>
              <a:gd name="T10" fmla="*/ 2 w 162"/>
              <a:gd name="T11" fmla="*/ 123 h 133"/>
              <a:gd name="T12" fmla="*/ 26 w 162"/>
              <a:gd name="T13" fmla="*/ 95 h 133"/>
              <a:gd name="T14" fmla="*/ 116 w 162"/>
              <a:gd name="T15" fmla="*/ 41 h 133"/>
              <a:gd name="T16" fmla="*/ 119 w 162"/>
              <a:gd name="T17" fmla="*/ 95 h 133"/>
              <a:gd name="T18" fmla="*/ 102 w 162"/>
              <a:gd name="T19" fmla="*/ 123 h 133"/>
              <a:gd name="T20" fmla="*/ 99 w 162"/>
              <a:gd name="T21" fmla="*/ 19 h 133"/>
              <a:gd name="T22" fmla="*/ 95 w 162"/>
              <a:gd name="T23" fmla="*/ 34 h 133"/>
              <a:gd name="T24" fmla="*/ 141 w 162"/>
              <a:gd name="T25" fmla="*/ 73 h 133"/>
              <a:gd name="T26" fmla="*/ 155 w 162"/>
              <a:gd name="T27" fmla="*/ 68 h 133"/>
              <a:gd name="T28" fmla="*/ 155 w 162"/>
              <a:gd name="T29" fmla="*/ 43 h 133"/>
              <a:gd name="T30" fmla="*/ 149 w 162"/>
              <a:gd name="T31" fmla="*/ 39 h 133"/>
              <a:gd name="T32" fmla="*/ 149 w 162"/>
              <a:gd name="T33" fmla="*/ 19 h 133"/>
              <a:gd name="T34" fmla="*/ 138 w 162"/>
              <a:gd name="T35" fmla="*/ 15 h 133"/>
              <a:gd name="T36" fmla="*/ 134 w 162"/>
              <a:gd name="T37" fmla="*/ 4 h 133"/>
              <a:gd name="T38" fmla="*/ 114 w 162"/>
              <a:gd name="T39" fmla="*/ 4 h 133"/>
              <a:gd name="T40" fmla="*/ 110 w 162"/>
              <a:gd name="T41" fmla="*/ 15 h 133"/>
              <a:gd name="T42" fmla="*/ 99 w 162"/>
              <a:gd name="T43" fmla="*/ 19 h 133"/>
              <a:gd name="T44" fmla="*/ 37 w 162"/>
              <a:gd name="T45" fmla="*/ 8 h 133"/>
              <a:gd name="T46" fmla="*/ 22 w 162"/>
              <a:gd name="T47" fmla="*/ 13 h 133"/>
              <a:gd name="T48" fmla="*/ 12 w 162"/>
              <a:gd name="T49" fmla="*/ 26 h 133"/>
              <a:gd name="T50" fmla="*/ 12 w 162"/>
              <a:gd name="T51" fmla="*/ 42 h 133"/>
              <a:gd name="T52" fmla="*/ 22 w 162"/>
              <a:gd name="T53" fmla="*/ 55 h 133"/>
              <a:gd name="T54" fmla="*/ 25 w 162"/>
              <a:gd name="T55" fmla="*/ 66 h 133"/>
              <a:gd name="T56" fmla="*/ 35 w 162"/>
              <a:gd name="T57" fmla="*/ 48 h 133"/>
              <a:gd name="T58" fmla="*/ 23 w 162"/>
              <a:gd name="T59" fmla="*/ 34 h 133"/>
              <a:gd name="T60" fmla="*/ 30 w 162"/>
              <a:gd name="T61" fmla="*/ 22 h 133"/>
              <a:gd name="T62" fmla="*/ 48 w 162"/>
              <a:gd name="T63" fmla="*/ 24 h 133"/>
              <a:gd name="T64" fmla="*/ 52 w 162"/>
              <a:gd name="T65" fmla="*/ 34 h 133"/>
              <a:gd name="T66" fmla="*/ 62 w 162"/>
              <a:gd name="T67" fmla="*/ 26 h 133"/>
              <a:gd name="T68" fmla="*/ 53 w 162"/>
              <a:gd name="T69" fmla="*/ 13 h 133"/>
              <a:gd name="T70" fmla="*/ 25 w 162"/>
              <a:gd name="T71" fmla="*/ 76 h 133"/>
              <a:gd name="T72" fmla="*/ 34 w 162"/>
              <a:gd name="T73" fmla="*/ 90 h 133"/>
              <a:gd name="T74" fmla="*/ 25 w 162"/>
              <a:gd name="T75" fmla="*/ 76 h 133"/>
              <a:gd name="T76" fmla="*/ 54 w 162"/>
              <a:gd name="T77" fmla="*/ 58 h 133"/>
              <a:gd name="T78" fmla="*/ 28 w 162"/>
              <a:gd name="T79" fmla="*/ 71 h 133"/>
              <a:gd name="T80" fmla="*/ 65 w 162"/>
              <a:gd name="T81" fmla="*/ 39 h 133"/>
              <a:gd name="T82" fmla="*/ 39 w 162"/>
              <a:gd name="T83" fmla="*/ 53 h 133"/>
              <a:gd name="T84" fmla="*/ 65 w 162"/>
              <a:gd name="T85" fmla="*/ 39 h 133"/>
              <a:gd name="T86" fmla="*/ 80 w 162"/>
              <a:gd name="T87" fmla="*/ 53 h 133"/>
              <a:gd name="T88" fmla="*/ 70 w 162"/>
              <a:gd name="T89" fmla="*/ 39 h 133"/>
              <a:gd name="T90" fmla="*/ 59 w 162"/>
              <a:gd name="T91" fmla="*/ 58 h 133"/>
              <a:gd name="T92" fmla="*/ 69 w 162"/>
              <a:gd name="T93" fmla="*/ 71 h 133"/>
              <a:gd name="T94" fmla="*/ 59 w 162"/>
              <a:gd name="T95" fmla="*/ 58 h 133"/>
              <a:gd name="T96" fmla="*/ 58 w 162"/>
              <a:gd name="T97" fmla="*/ 90 h 133"/>
              <a:gd name="T98" fmla="*/ 48 w 162"/>
              <a:gd name="T99" fmla="*/ 76 h 133"/>
              <a:gd name="T100" fmla="*/ 63 w 162"/>
              <a:gd name="T101" fmla="*/ 90 h 133"/>
              <a:gd name="T102" fmla="*/ 89 w 162"/>
              <a:gd name="T103" fmla="*/ 76 h 133"/>
              <a:gd name="T104" fmla="*/ 63 w 162"/>
              <a:gd name="T105" fmla="*/ 90 h 133"/>
              <a:gd name="T106" fmla="*/ 74 w 162"/>
              <a:gd name="T107" fmla="*/ 71 h 133"/>
              <a:gd name="T108" fmla="*/ 100 w 162"/>
              <a:gd name="T109" fmla="*/ 58 h 133"/>
              <a:gd name="T110" fmla="*/ 86 w 162"/>
              <a:gd name="T111" fmla="*/ 53 h 133"/>
              <a:gd name="T112" fmla="*/ 111 w 162"/>
              <a:gd name="T113" fmla="*/ 39 h 133"/>
              <a:gd name="T114" fmla="*/ 86 w 162"/>
              <a:gd name="T115" fmla="*/ 5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2" h="133">
                <a:moveTo>
                  <a:pt x="116" y="41"/>
                </a:moveTo>
                <a:cubicBezTo>
                  <a:pt x="116" y="41"/>
                  <a:pt x="116" y="41"/>
                  <a:pt x="116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48" y="95"/>
                  <a:pt x="148" y="95"/>
                  <a:pt x="148" y="95"/>
                </a:cubicBezTo>
                <a:cubicBezTo>
                  <a:pt x="134" y="95"/>
                  <a:pt x="134" y="95"/>
                  <a:pt x="134" y="95"/>
                </a:cubicBezTo>
                <a:cubicBezTo>
                  <a:pt x="134" y="95"/>
                  <a:pt x="134" y="95"/>
                  <a:pt x="134" y="95"/>
                </a:cubicBezTo>
                <a:cubicBezTo>
                  <a:pt x="134" y="123"/>
                  <a:pt x="134" y="123"/>
                  <a:pt x="134" y="123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0" y="133"/>
                  <a:pt x="0" y="133"/>
                  <a:pt x="0" y="133"/>
                </a:cubicBezTo>
                <a:cubicBezTo>
                  <a:pt x="2" y="123"/>
                  <a:pt x="2" y="123"/>
                  <a:pt x="2" y="123"/>
                </a:cubicBezTo>
                <a:cubicBezTo>
                  <a:pt x="26" y="123"/>
                  <a:pt x="26" y="123"/>
                  <a:pt x="26" y="123"/>
                </a:cubicBezTo>
                <a:cubicBezTo>
                  <a:pt x="26" y="95"/>
                  <a:pt x="26" y="95"/>
                  <a:pt x="26" y="95"/>
                </a:cubicBezTo>
                <a:cubicBezTo>
                  <a:pt x="46" y="95"/>
                  <a:pt x="65" y="95"/>
                  <a:pt x="84" y="95"/>
                </a:cubicBezTo>
                <a:cubicBezTo>
                  <a:pt x="95" y="77"/>
                  <a:pt x="105" y="59"/>
                  <a:pt x="116" y="41"/>
                </a:cubicBezTo>
                <a:close/>
                <a:moveTo>
                  <a:pt x="119" y="123"/>
                </a:moveTo>
                <a:cubicBezTo>
                  <a:pt x="119" y="95"/>
                  <a:pt x="119" y="95"/>
                  <a:pt x="119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123"/>
                  <a:pt x="102" y="123"/>
                  <a:pt x="102" y="123"/>
                </a:cubicBezTo>
                <a:lnTo>
                  <a:pt x="119" y="123"/>
                </a:lnTo>
                <a:close/>
                <a:moveTo>
                  <a:pt x="99" y="19"/>
                </a:moveTo>
                <a:cubicBezTo>
                  <a:pt x="96" y="22"/>
                  <a:pt x="94" y="25"/>
                  <a:pt x="94" y="29"/>
                </a:cubicBezTo>
                <a:cubicBezTo>
                  <a:pt x="94" y="31"/>
                  <a:pt x="95" y="32"/>
                  <a:pt x="95" y="34"/>
                </a:cubicBezTo>
                <a:cubicBezTo>
                  <a:pt x="103" y="34"/>
                  <a:pt x="110" y="34"/>
                  <a:pt x="117" y="34"/>
                </a:cubicBezTo>
                <a:cubicBezTo>
                  <a:pt x="125" y="47"/>
                  <a:pt x="133" y="60"/>
                  <a:pt x="141" y="73"/>
                </a:cubicBezTo>
                <a:cubicBezTo>
                  <a:pt x="142" y="73"/>
                  <a:pt x="142" y="73"/>
                  <a:pt x="142" y="73"/>
                </a:cubicBezTo>
                <a:cubicBezTo>
                  <a:pt x="147" y="73"/>
                  <a:pt x="151" y="72"/>
                  <a:pt x="155" y="68"/>
                </a:cubicBezTo>
                <a:cubicBezTo>
                  <a:pt x="158" y="65"/>
                  <a:pt x="160" y="61"/>
                  <a:pt x="160" y="56"/>
                </a:cubicBezTo>
                <a:cubicBezTo>
                  <a:pt x="160" y="51"/>
                  <a:pt x="158" y="47"/>
                  <a:pt x="155" y="43"/>
                </a:cubicBezTo>
                <a:cubicBezTo>
                  <a:pt x="153" y="42"/>
                  <a:pt x="151" y="40"/>
                  <a:pt x="148" y="39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52" y="36"/>
                  <a:pt x="153" y="33"/>
                  <a:pt x="153" y="29"/>
                </a:cubicBezTo>
                <a:cubicBezTo>
                  <a:pt x="153" y="25"/>
                  <a:pt x="152" y="22"/>
                  <a:pt x="149" y="19"/>
                </a:cubicBezTo>
                <a:cubicBezTo>
                  <a:pt x="146" y="16"/>
                  <a:pt x="143" y="15"/>
                  <a:pt x="139" y="15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38" y="10"/>
                  <a:pt x="137" y="7"/>
                  <a:pt x="134" y="4"/>
                </a:cubicBezTo>
                <a:cubicBezTo>
                  <a:pt x="131" y="1"/>
                  <a:pt x="128" y="0"/>
                  <a:pt x="124" y="0"/>
                </a:cubicBezTo>
                <a:cubicBezTo>
                  <a:pt x="120" y="0"/>
                  <a:pt x="116" y="1"/>
                  <a:pt x="114" y="4"/>
                </a:cubicBezTo>
                <a:cubicBezTo>
                  <a:pt x="111" y="7"/>
                  <a:pt x="110" y="10"/>
                  <a:pt x="110" y="14"/>
                </a:cubicBezTo>
                <a:cubicBezTo>
                  <a:pt x="110" y="14"/>
                  <a:pt x="110" y="14"/>
                  <a:pt x="110" y="15"/>
                </a:cubicBezTo>
                <a:cubicBezTo>
                  <a:pt x="109" y="15"/>
                  <a:pt x="109" y="15"/>
                  <a:pt x="109" y="15"/>
                </a:cubicBezTo>
                <a:cubicBezTo>
                  <a:pt x="105" y="15"/>
                  <a:pt x="101" y="16"/>
                  <a:pt x="99" y="19"/>
                </a:cubicBezTo>
                <a:close/>
                <a:moveTo>
                  <a:pt x="48" y="0"/>
                </a:moveTo>
                <a:cubicBezTo>
                  <a:pt x="37" y="8"/>
                  <a:pt x="37" y="8"/>
                  <a:pt x="37" y="8"/>
                </a:cubicBezTo>
                <a:cubicBezTo>
                  <a:pt x="26" y="0"/>
                  <a:pt x="26" y="0"/>
                  <a:pt x="26" y="0"/>
                </a:cubicBezTo>
                <a:cubicBezTo>
                  <a:pt x="22" y="13"/>
                  <a:pt x="22" y="13"/>
                  <a:pt x="2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12" y="26"/>
                  <a:pt x="12" y="26"/>
                  <a:pt x="12" y="26"/>
                </a:cubicBezTo>
                <a:cubicBezTo>
                  <a:pt x="1" y="34"/>
                  <a:pt x="1" y="34"/>
                  <a:pt x="1" y="34"/>
                </a:cubicBezTo>
                <a:cubicBezTo>
                  <a:pt x="12" y="42"/>
                  <a:pt x="12" y="42"/>
                  <a:pt x="12" y="42"/>
                </a:cubicBezTo>
                <a:cubicBezTo>
                  <a:pt x="8" y="55"/>
                  <a:pt x="8" y="55"/>
                  <a:pt x="8" y="55"/>
                </a:cubicBezTo>
                <a:cubicBezTo>
                  <a:pt x="22" y="55"/>
                  <a:pt x="22" y="55"/>
                  <a:pt x="22" y="55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66"/>
                  <a:pt x="25" y="66"/>
                  <a:pt x="25" y="66"/>
                </a:cubicBezTo>
                <a:cubicBezTo>
                  <a:pt x="29" y="60"/>
                  <a:pt x="32" y="54"/>
                  <a:pt x="35" y="49"/>
                </a:cubicBezTo>
                <a:cubicBezTo>
                  <a:pt x="35" y="49"/>
                  <a:pt x="35" y="48"/>
                  <a:pt x="35" y="48"/>
                </a:cubicBezTo>
                <a:cubicBezTo>
                  <a:pt x="32" y="48"/>
                  <a:pt x="30" y="47"/>
                  <a:pt x="27" y="44"/>
                </a:cubicBezTo>
                <a:cubicBezTo>
                  <a:pt x="24" y="42"/>
                  <a:pt x="23" y="38"/>
                  <a:pt x="23" y="34"/>
                </a:cubicBezTo>
                <a:cubicBezTo>
                  <a:pt x="23" y="30"/>
                  <a:pt x="24" y="27"/>
                  <a:pt x="27" y="24"/>
                </a:cubicBezTo>
                <a:cubicBezTo>
                  <a:pt x="28" y="23"/>
                  <a:pt x="29" y="23"/>
                  <a:pt x="30" y="22"/>
                </a:cubicBezTo>
                <a:cubicBezTo>
                  <a:pt x="32" y="21"/>
                  <a:pt x="34" y="20"/>
                  <a:pt x="37" y="20"/>
                </a:cubicBezTo>
                <a:cubicBezTo>
                  <a:pt x="41" y="20"/>
                  <a:pt x="45" y="21"/>
                  <a:pt x="48" y="24"/>
                </a:cubicBezTo>
                <a:cubicBezTo>
                  <a:pt x="48" y="24"/>
                  <a:pt x="48" y="25"/>
                  <a:pt x="49" y="25"/>
                </a:cubicBezTo>
                <a:cubicBezTo>
                  <a:pt x="51" y="28"/>
                  <a:pt x="52" y="31"/>
                  <a:pt x="52" y="34"/>
                </a:cubicBezTo>
                <a:cubicBezTo>
                  <a:pt x="59" y="34"/>
                  <a:pt x="66" y="34"/>
                  <a:pt x="73" y="34"/>
                </a:cubicBezTo>
                <a:cubicBezTo>
                  <a:pt x="62" y="26"/>
                  <a:pt x="62" y="26"/>
                  <a:pt x="62" y="26"/>
                </a:cubicBezTo>
                <a:cubicBezTo>
                  <a:pt x="67" y="13"/>
                  <a:pt x="67" y="13"/>
                  <a:pt x="67" y="13"/>
                </a:cubicBezTo>
                <a:cubicBezTo>
                  <a:pt x="53" y="13"/>
                  <a:pt x="53" y="13"/>
                  <a:pt x="53" y="13"/>
                </a:cubicBezTo>
                <a:lnTo>
                  <a:pt x="48" y="0"/>
                </a:lnTo>
                <a:close/>
                <a:moveTo>
                  <a:pt x="25" y="76"/>
                </a:moveTo>
                <a:cubicBezTo>
                  <a:pt x="17" y="90"/>
                  <a:pt x="17" y="90"/>
                  <a:pt x="17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42" y="76"/>
                  <a:pt x="42" y="76"/>
                  <a:pt x="42" y="76"/>
                </a:cubicBezTo>
                <a:lnTo>
                  <a:pt x="25" y="76"/>
                </a:lnTo>
                <a:close/>
                <a:moveTo>
                  <a:pt x="45" y="71"/>
                </a:moveTo>
                <a:cubicBezTo>
                  <a:pt x="54" y="58"/>
                  <a:pt x="54" y="58"/>
                  <a:pt x="54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28" y="71"/>
                  <a:pt x="28" y="71"/>
                  <a:pt x="28" y="71"/>
                </a:cubicBezTo>
                <a:lnTo>
                  <a:pt x="45" y="71"/>
                </a:lnTo>
                <a:close/>
                <a:moveTo>
                  <a:pt x="65" y="39"/>
                </a:moveTo>
                <a:cubicBezTo>
                  <a:pt x="47" y="39"/>
                  <a:pt x="47" y="39"/>
                  <a:pt x="47" y="39"/>
                </a:cubicBezTo>
                <a:cubicBezTo>
                  <a:pt x="39" y="53"/>
                  <a:pt x="39" y="53"/>
                  <a:pt x="39" y="53"/>
                </a:cubicBezTo>
                <a:cubicBezTo>
                  <a:pt x="56" y="53"/>
                  <a:pt x="56" y="53"/>
                  <a:pt x="56" y="53"/>
                </a:cubicBezTo>
                <a:lnTo>
                  <a:pt x="65" y="39"/>
                </a:lnTo>
                <a:close/>
                <a:moveTo>
                  <a:pt x="62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88" y="39"/>
                  <a:pt x="88" y="39"/>
                  <a:pt x="88" y="39"/>
                </a:cubicBezTo>
                <a:cubicBezTo>
                  <a:pt x="70" y="39"/>
                  <a:pt x="70" y="39"/>
                  <a:pt x="70" y="39"/>
                </a:cubicBezTo>
                <a:lnTo>
                  <a:pt x="62" y="53"/>
                </a:lnTo>
                <a:close/>
                <a:moveTo>
                  <a:pt x="59" y="58"/>
                </a:moveTo>
                <a:cubicBezTo>
                  <a:pt x="51" y="71"/>
                  <a:pt x="51" y="71"/>
                  <a:pt x="51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77" y="58"/>
                  <a:pt x="77" y="58"/>
                  <a:pt x="77" y="58"/>
                </a:cubicBezTo>
                <a:lnTo>
                  <a:pt x="59" y="58"/>
                </a:lnTo>
                <a:close/>
                <a:moveTo>
                  <a:pt x="40" y="90"/>
                </a:moveTo>
                <a:cubicBezTo>
                  <a:pt x="58" y="90"/>
                  <a:pt x="58" y="90"/>
                  <a:pt x="58" y="90"/>
                </a:cubicBezTo>
                <a:cubicBezTo>
                  <a:pt x="66" y="76"/>
                  <a:pt x="66" y="76"/>
                  <a:pt x="66" y="76"/>
                </a:cubicBezTo>
                <a:cubicBezTo>
                  <a:pt x="48" y="76"/>
                  <a:pt x="48" y="76"/>
                  <a:pt x="48" y="76"/>
                </a:cubicBezTo>
                <a:lnTo>
                  <a:pt x="40" y="90"/>
                </a:lnTo>
                <a:close/>
                <a:moveTo>
                  <a:pt x="63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9" y="76"/>
                  <a:pt x="89" y="76"/>
                  <a:pt x="89" y="76"/>
                </a:cubicBezTo>
                <a:cubicBezTo>
                  <a:pt x="72" y="76"/>
                  <a:pt x="72" y="76"/>
                  <a:pt x="72" y="76"/>
                </a:cubicBezTo>
                <a:lnTo>
                  <a:pt x="63" y="90"/>
                </a:lnTo>
                <a:close/>
                <a:moveTo>
                  <a:pt x="83" y="58"/>
                </a:moveTo>
                <a:cubicBezTo>
                  <a:pt x="74" y="71"/>
                  <a:pt x="74" y="71"/>
                  <a:pt x="74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100" y="58"/>
                  <a:pt x="100" y="58"/>
                  <a:pt x="100" y="58"/>
                </a:cubicBezTo>
                <a:lnTo>
                  <a:pt x="83" y="58"/>
                </a:lnTo>
                <a:close/>
                <a:moveTo>
                  <a:pt x="86" y="53"/>
                </a:moveTo>
                <a:cubicBezTo>
                  <a:pt x="103" y="53"/>
                  <a:pt x="103" y="53"/>
                  <a:pt x="103" y="53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94" y="39"/>
                  <a:pt x="94" y="39"/>
                  <a:pt x="94" y="39"/>
                </a:cubicBezTo>
                <a:lnTo>
                  <a:pt x="86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50" name="Group 84"/>
          <p:cNvGrpSpPr/>
          <p:nvPr/>
        </p:nvGrpSpPr>
        <p:grpSpPr>
          <a:xfrm>
            <a:off x="8893175" y="4048124"/>
            <a:ext cx="357187" cy="354013"/>
            <a:chOff x="3659982" y="2600324"/>
            <a:chExt cx="357187" cy="354013"/>
          </a:xfrm>
        </p:grpSpPr>
        <p:sp>
          <p:nvSpPr>
            <p:cNvPr id="51" name="Freeform 83"/>
            <p:cNvSpPr>
              <a:spLocks/>
            </p:cNvSpPr>
            <p:nvPr/>
          </p:nvSpPr>
          <p:spPr bwMode="auto">
            <a:xfrm>
              <a:off x="3826670" y="2674937"/>
              <a:ext cx="115887" cy="115888"/>
            </a:xfrm>
            <a:custGeom>
              <a:avLst/>
              <a:gdLst>
                <a:gd name="T0" fmla="*/ 71 w 73"/>
                <a:gd name="T1" fmla="*/ 53 h 73"/>
                <a:gd name="T2" fmla="*/ 57 w 73"/>
                <a:gd name="T3" fmla="*/ 40 h 73"/>
                <a:gd name="T4" fmla="*/ 73 w 73"/>
                <a:gd name="T5" fmla="*/ 24 h 73"/>
                <a:gd name="T6" fmla="*/ 65 w 73"/>
                <a:gd name="T7" fmla="*/ 18 h 73"/>
                <a:gd name="T8" fmla="*/ 49 w 73"/>
                <a:gd name="T9" fmla="*/ 32 h 73"/>
                <a:gd name="T10" fmla="*/ 18 w 73"/>
                <a:gd name="T11" fmla="*/ 2 h 73"/>
                <a:gd name="T12" fmla="*/ 14 w 73"/>
                <a:gd name="T13" fmla="*/ 4 h 73"/>
                <a:gd name="T14" fmla="*/ 10 w 73"/>
                <a:gd name="T15" fmla="*/ 0 h 73"/>
                <a:gd name="T16" fmla="*/ 0 w 73"/>
                <a:gd name="T17" fmla="*/ 6 h 73"/>
                <a:gd name="T18" fmla="*/ 67 w 73"/>
                <a:gd name="T19" fmla="*/ 73 h 73"/>
                <a:gd name="T20" fmla="*/ 73 w 73"/>
                <a:gd name="T21" fmla="*/ 63 h 73"/>
                <a:gd name="T22" fmla="*/ 67 w 73"/>
                <a:gd name="T23" fmla="*/ 57 h 73"/>
                <a:gd name="T24" fmla="*/ 71 w 73"/>
                <a:gd name="T2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3">
                  <a:moveTo>
                    <a:pt x="71" y="53"/>
                  </a:moveTo>
                  <a:lnTo>
                    <a:pt x="57" y="40"/>
                  </a:lnTo>
                  <a:lnTo>
                    <a:pt x="73" y="24"/>
                  </a:lnTo>
                  <a:lnTo>
                    <a:pt x="65" y="18"/>
                  </a:lnTo>
                  <a:lnTo>
                    <a:pt x="49" y="3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0" y="6"/>
                  </a:lnTo>
                  <a:lnTo>
                    <a:pt x="67" y="73"/>
                  </a:lnTo>
                  <a:lnTo>
                    <a:pt x="73" y="63"/>
                  </a:lnTo>
                  <a:lnTo>
                    <a:pt x="67" y="57"/>
                  </a:lnTo>
                  <a:lnTo>
                    <a:pt x="7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2" name="Freeform 84"/>
            <p:cNvSpPr>
              <a:spLocks/>
            </p:cNvSpPr>
            <p:nvPr/>
          </p:nvSpPr>
          <p:spPr bwMode="auto">
            <a:xfrm>
              <a:off x="3733007" y="2759074"/>
              <a:ext cx="125412" cy="125413"/>
            </a:xfrm>
            <a:custGeom>
              <a:avLst/>
              <a:gdLst>
                <a:gd name="T0" fmla="*/ 79 w 79"/>
                <a:gd name="T1" fmla="*/ 48 h 79"/>
                <a:gd name="T2" fmla="*/ 31 w 79"/>
                <a:gd name="T3" fmla="*/ 0 h 79"/>
                <a:gd name="T4" fmla="*/ 0 w 79"/>
                <a:gd name="T5" fmla="*/ 36 h 79"/>
                <a:gd name="T6" fmla="*/ 43 w 79"/>
                <a:gd name="T7" fmla="*/ 79 h 79"/>
                <a:gd name="T8" fmla="*/ 79 w 79"/>
                <a:gd name="T9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79" y="48"/>
                  </a:moveTo>
                  <a:lnTo>
                    <a:pt x="31" y="0"/>
                  </a:lnTo>
                  <a:lnTo>
                    <a:pt x="0" y="36"/>
                  </a:lnTo>
                  <a:lnTo>
                    <a:pt x="43" y="79"/>
                  </a:lnTo>
                  <a:lnTo>
                    <a:pt x="7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3" name="Freeform 85"/>
            <p:cNvSpPr>
              <a:spLocks/>
            </p:cNvSpPr>
            <p:nvPr/>
          </p:nvSpPr>
          <p:spPr bwMode="auto">
            <a:xfrm>
              <a:off x="3813970" y="2700337"/>
              <a:ext cx="103187" cy="103188"/>
            </a:xfrm>
            <a:custGeom>
              <a:avLst/>
              <a:gdLst>
                <a:gd name="T0" fmla="*/ 10 w 65"/>
                <a:gd name="T1" fmla="*/ 0 h 65"/>
                <a:gd name="T2" fmla="*/ 0 w 65"/>
                <a:gd name="T3" fmla="*/ 12 h 65"/>
                <a:gd name="T4" fmla="*/ 51 w 65"/>
                <a:gd name="T5" fmla="*/ 65 h 65"/>
                <a:gd name="T6" fmla="*/ 65 w 65"/>
                <a:gd name="T7" fmla="*/ 55 h 65"/>
                <a:gd name="T8" fmla="*/ 10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0" y="0"/>
                  </a:moveTo>
                  <a:lnTo>
                    <a:pt x="0" y="12"/>
                  </a:lnTo>
                  <a:lnTo>
                    <a:pt x="51" y="65"/>
                  </a:lnTo>
                  <a:lnTo>
                    <a:pt x="65" y="5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4" name="Freeform 86"/>
            <p:cNvSpPr>
              <a:spLocks noEditPoints="1"/>
            </p:cNvSpPr>
            <p:nvPr/>
          </p:nvSpPr>
          <p:spPr bwMode="auto">
            <a:xfrm>
              <a:off x="3659982" y="2600324"/>
              <a:ext cx="357187" cy="354013"/>
            </a:xfrm>
            <a:custGeom>
              <a:avLst/>
              <a:gdLst>
                <a:gd name="T0" fmla="*/ 55 w 111"/>
                <a:gd name="T1" fmla="*/ 0 h 110"/>
                <a:gd name="T2" fmla="*/ 0 w 111"/>
                <a:gd name="T3" fmla="*/ 55 h 110"/>
                <a:gd name="T4" fmla="*/ 55 w 111"/>
                <a:gd name="T5" fmla="*/ 110 h 110"/>
                <a:gd name="T6" fmla="*/ 111 w 111"/>
                <a:gd name="T7" fmla="*/ 55 h 110"/>
                <a:gd name="T8" fmla="*/ 55 w 111"/>
                <a:gd name="T9" fmla="*/ 0 h 110"/>
                <a:gd name="T10" fmla="*/ 98 w 111"/>
                <a:gd name="T11" fmla="*/ 55 h 110"/>
                <a:gd name="T12" fmla="*/ 90 w 111"/>
                <a:gd name="T13" fmla="*/ 81 h 110"/>
                <a:gd name="T14" fmla="*/ 29 w 111"/>
                <a:gd name="T15" fmla="*/ 21 h 110"/>
                <a:gd name="T16" fmla="*/ 55 w 111"/>
                <a:gd name="T17" fmla="*/ 12 h 110"/>
                <a:gd name="T18" fmla="*/ 98 w 111"/>
                <a:gd name="T19" fmla="*/ 55 h 110"/>
                <a:gd name="T20" fmla="*/ 12 w 111"/>
                <a:gd name="T21" fmla="*/ 55 h 110"/>
                <a:gd name="T22" fmla="*/ 21 w 111"/>
                <a:gd name="T23" fmla="*/ 30 h 110"/>
                <a:gd name="T24" fmla="*/ 81 w 111"/>
                <a:gd name="T25" fmla="*/ 90 h 110"/>
                <a:gd name="T26" fmla="*/ 55 w 111"/>
                <a:gd name="T27" fmla="*/ 98 h 110"/>
                <a:gd name="T28" fmla="*/ 12 w 111"/>
                <a:gd name="T2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10">
                  <a:moveTo>
                    <a:pt x="55" y="0"/>
                  </a:moveTo>
                  <a:cubicBezTo>
                    <a:pt x="25" y="0"/>
                    <a:pt x="0" y="25"/>
                    <a:pt x="0" y="55"/>
                  </a:cubicBezTo>
                  <a:cubicBezTo>
                    <a:pt x="0" y="86"/>
                    <a:pt x="25" y="110"/>
                    <a:pt x="55" y="110"/>
                  </a:cubicBezTo>
                  <a:cubicBezTo>
                    <a:pt x="86" y="110"/>
                    <a:pt x="111" y="86"/>
                    <a:pt x="111" y="55"/>
                  </a:cubicBezTo>
                  <a:cubicBezTo>
                    <a:pt x="111" y="25"/>
                    <a:pt x="86" y="0"/>
                    <a:pt x="55" y="0"/>
                  </a:cubicBezTo>
                  <a:close/>
                  <a:moveTo>
                    <a:pt x="98" y="55"/>
                  </a:moveTo>
                  <a:cubicBezTo>
                    <a:pt x="98" y="65"/>
                    <a:pt x="95" y="74"/>
                    <a:pt x="90" y="8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7" y="15"/>
                    <a:pt x="46" y="12"/>
                    <a:pt x="55" y="12"/>
                  </a:cubicBezTo>
                  <a:cubicBezTo>
                    <a:pt x="79" y="12"/>
                    <a:pt x="98" y="32"/>
                    <a:pt x="98" y="55"/>
                  </a:cubicBezTo>
                  <a:close/>
                  <a:moveTo>
                    <a:pt x="12" y="55"/>
                  </a:moveTo>
                  <a:cubicBezTo>
                    <a:pt x="12" y="46"/>
                    <a:pt x="15" y="37"/>
                    <a:pt x="21" y="3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74" y="95"/>
                    <a:pt x="65" y="98"/>
                    <a:pt x="55" y="98"/>
                  </a:cubicBezTo>
                  <a:cubicBezTo>
                    <a:pt x="32" y="98"/>
                    <a:pt x="12" y="79"/>
                    <a:pt x="12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55" name="Freeform 93"/>
          <p:cNvSpPr>
            <a:spLocks noEditPoints="1"/>
          </p:cNvSpPr>
          <p:nvPr/>
        </p:nvSpPr>
        <p:spPr bwMode="auto">
          <a:xfrm>
            <a:off x="9898063" y="2736849"/>
            <a:ext cx="344487" cy="319088"/>
          </a:xfrm>
          <a:custGeom>
            <a:avLst/>
            <a:gdLst>
              <a:gd name="T0" fmla="*/ 103 w 107"/>
              <a:gd name="T1" fmla="*/ 22 h 99"/>
              <a:gd name="T2" fmla="*/ 98 w 107"/>
              <a:gd name="T3" fmla="*/ 14 h 99"/>
              <a:gd name="T4" fmla="*/ 95 w 107"/>
              <a:gd name="T5" fmla="*/ 11 h 99"/>
              <a:gd name="T6" fmla="*/ 24 w 107"/>
              <a:gd name="T7" fmla="*/ 0 h 99"/>
              <a:gd name="T8" fmla="*/ 12 w 107"/>
              <a:gd name="T9" fmla="*/ 14 h 99"/>
              <a:gd name="T10" fmla="*/ 4 w 107"/>
              <a:gd name="T11" fmla="*/ 20 h 99"/>
              <a:gd name="T12" fmla="*/ 4 w 107"/>
              <a:gd name="T13" fmla="*/ 22 h 99"/>
              <a:gd name="T14" fmla="*/ 0 w 107"/>
              <a:gd name="T15" fmla="*/ 39 h 99"/>
              <a:gd name="T16" fmla="*/ 7 w 107"/>
              <a:gd name="T17" fmla="*/ 42 h 99"/>
              <a:gd name="T18" fmla="*/ 10 w 107"/>
              <a:gd name="T19" fmla="*/ 25 h 99"/>
              <a:gd name="T20" fmla="*/ 7 w 107"/>
              <a:gd name="T21" fmla="*/ 22 h 99"/>
              <a:gd name="T22" fmla="*/ 10 w 107"/>
              <a:gd name="T23" fmla="*/ 17 h 99"/>
              <a:gd name="T24" fmla="*/ 12 w 107"/>
              <a:gd name="T25" fmla="*/ 85 h 99"/>
              <a:gd name="T26" fmla="*/ 18 w 107"/>
              <a:gd name="T27" fmla="*/ 95 h 99"/>
              <a:gd name="T28" fmla="*/ 29 w 107"/>
              <a:gd name="T29" fmla="*/ 99 h 99"/>
              <a:gd name="T30" fmla="*/ 33 w 107"/>
              <a:gd name="T31" fmla="*/ 91 h 99"/>
              <a:gd name="T32" fmla="*/ 75 w 107"/>
              <a:gd name="T33" fmla="*/ 95 h 99"/>
              <a:gd name="T34" fmla="*/ 87 w 107"/>
              <a:gd name="T35" fmla="*/ 99 h 99"/>
              <a:gd name="T36" fmla="*/ 90 w 107"/>
              <a:gd name="T37" fmla="*/ 91 h 99"/>
              <a:gd name="T38" fmla="*/ 95 w 107"/>
              <a:gd name="T39" fmla="*/ 17 h 99"/>
              <a:gd name="T40" fmla="*/ 101 w 107"/>
              <a:gd name="T41" fmla="*/ 20 h 99"/>
              <a:gd name="T42" fmla="*/ 101 w 107"/>
              <a:gd name="T43" fmla="*/ 22 h 99"/>
              <a:gd name="T44" fmla="*/ 97 w 107"/>
              <a:gd name="T45" fmla="*/ 39 h 99"/>
              <a:gd name="T46" fmla="*/ 104 w 107"/>
              <a:gd name="T47" fmla="*/ 42 h 99"/>
              <a:gd name="T48" fmla="*/ 107 w 107"/>
              <a:gd name="T49" fmla="*/ 25 h 99"/>
              <a:gd name="T50" fmla="*/ 29 w 107"/>
              <a:gd name="T51" fmla="*/ 9 h 99"/>
              <a:gd name="T52" fmla="*/ 78 w 107"/>
              <a:gd name="T53" fmla="*/ 6 h 99"/>
              <a:gd name="T54" fmla="*/ 80 w 107"/>
              <a:gd name="T55" fmla="*/ 12 h 99"/>
              <a:gd name="T56" fmla="*/ 31 w 107"/>
              <a:gd name="T57" fmla="*/ 14 h 99"/>
              <a:gd name="T58" fmla="*/ 29 w 107"/>
              <a:gd name="T59" fmla="*/ 9 h 99"/>
              <a:gd name="T60" fmla="*/ 19 w 107"/>
              <a:gd name="T61" fmla="*/ 81 h 99"/>
              <a:gd name="T62" fmla="*/ 18 w 107"/>
              <a:gd name="T63" fmla="*/ 74 h 99"/>
              <a:gd name="T64" fmla="*/ 31 w 107"/>
              <a:gd name="T65" fmla="*/ 75 h 99"/>
              <a:gd name="T66" fmla="*/ 32 w 107"/>
              <a:gd name="T67" fmla="*/ 80 h 99"/>
              <a:gd name="T68" fmla="*/ 22 w 107"/>
              <a:gd name="T69" fmla="*/ 67 h 99"/>
              <a:gd name="T70" fmla="*/ 18 w 107"/>
              <a:gd name="T71" fmla="*/ 24 h 99"/>
              <a:gd name="T72" fmla="*/ 85 w 107"/>
              <a:gd name="T73" fmla="*/ 19 h 99"/>
              <a:gd name="T74" fmla="*/ 90 w 107"/>
              <a:gd name="T75" fmla="*/ 63 h 99"/>
              <a:gd name="T76" fmla="*/ 22 w 107"/>
              <a:gd name="T77" fmla="*/ 67 h 99"/>
              <a:gd name="T78" fmla="*/ 76 w 107"/>
              <a:gd name="T79" fmla="*/ 76 h 99"/>
              <a:gd name="T80" fmla="*/ 88 w 107"/>
              <a:gd name="T81" fmla="*/ 73 h 99"/>
              <a:gd name="T82" fmla="*/ 90 w 107"/>
              <a:gd name="T83" fmla="*/ 80 h 99"/>
              <a:gd name="T84" fmla="*/ 77 w 107"/>
              <a:gd name="T85" fmla="*/ 81 h 99"/>
              <a:gd name="T86" fmla="*/ 66 w 107"/>
              <a:gd name="T87" fmla="*/ 25 h 99"/>
              <a:gd name="T88" fmla="*/ 65 w 107"/>
              <a:gd name="T89" fmla="*/ 43 h 99"/>
              <a:gd name="T90" fmla="*/ 43 w 107"/>
              <a:gd name="T91" fmla="*/ 66 h 99"/>
              <a:gd name="T92" fmla="*/ 50 w 107"/>
              <a:gd name="T93" fmla="*/ 47 h 99"/>
              <a:gd name="T94" fmla="*/ 42 w 107"/>
              <a:gd name="T95" fmla="*/ 45 h 99"/>
              <a:gd name="T96" fmla="*/ 66 w 107"/>
              <a:gd name="T97" fmla="*/ 2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7" h="99">
                <a:moveTo>
                  <a:pt x="104" y="22"/>
                </a:moveTo>
                <a:cubicBezTo>
                  <a:pt x="103" y="22"/>
                  <a:pt x="103" y="22"/>
                  <a:pt x="103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17"/>
                  <a:pt x="101" y="14"/>
                  <a:pt x="98" y="14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5"/>
                  <a:pt x="90" y="0"/>
                  <a:pt x="8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8" y="0"/>
                  <a:pt x="12" y="5"/>
                  <a:pt x="12" y="11"/>
                </a:cubicBezTo>
                <a:cubicBezTo>
                  <a:pt x="12" y="14"/>
                  <a:pt x="12" y="14"/>
                  <a:pt x="12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7" y="14"/>
                  <a:pt x="4" y="17"/>
                  <a:pt x="4" y="20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2" y="22"/>
                  <a:pt x="0" y="23"/>
                  <a:pt x="0" y="2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2"/>
                  <a:pt x="4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9" y="42"/>
                  <a:pt x="10" y="41"/>
                  <a:pt x="10" y="39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3"/>
                  <a:pt x="9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8"/>
                  <a:pt x="8" y="17"/>
                  <a:pt x="10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88"/>
                  <a:pt x="15" y="91"/>
                  <a:pt x="18" y="91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7"/>
                  <a:pt x="19" y="99"/>
                  <a:pt x="21" y="99"/>
                </a:cubicBezTo>
                <a:cubicBezTo>
                  <a:pt x="29" y="99"/>
                  <a:pt x="29" y="99"/>
                  <a:pt x="29" y="99"/>
                </a:cubicBezTo>
                <a:cubicBezTo>
                  <a:pt x="31" y="99"/>
                  <a:pt x="33" y="97"/>
                  <a:pt x="33" y="95"/>
                </a:cubicBezTo>
                <a:cubicBezTo>
                  <a:pt x="33" y="91"/>
                  <a:pt x="33" y="91"/>
                  <a:pt x="33" y="91"/>
                </a:cubicBezTo>
                <a:cubicBezTo>
                  <a:pt x="75" y="91"/>
                  <a:pt x="75" y="91"/>
                  <a:pt x="75" y="91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97"/>
                  <a:pt x="77" y="99"/>
                  <a:pt x="79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9" y="99"/>
                  <a:pt x="90" y="97"/>
                  <a:pt x="90" y="95"/>
                </a:cubicBezTo>
                <a:cubicBezTo>
                  <a:pt x="90" y="91"/>
                  <a:pt x="90" y="91"/>
                  <a:pt x="90" y="91"/>
                </a:cubicBezTo>
                <a:cubicBezTo>
                  <a:pt x="93" y="90"/>
                  <a:pt x="95" y="88"/>
                  <a:pt x="95" y="85"/>
                </a:cubicBezTo>
                <a:cubicBezTo>
                  <a:pt x="95" y="17"/>
                  <a:pt x="95" y="17"/>
                  <a:pt x="95" y="17"/>
                </a:cubicBezTo>
                <a:cubicBezTo>
                  <a:pt x="98" y="17"/>
                  <a:pt x="98" y="17"/>
                  <a:pt x="98" y="17"/>
                </a:cubicBezTo>
                <a:cubicBezTo>
                  <a:pt x="100" y="17"/>
                  <a:pt x="101" y="18"/>
                  <a:pt x="101" y="20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99" y="22"/>
                  <a:pt x="97" y="23"/>
                  <a:pt x="97" y="25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1"/>
                  <a:pt x="99" y="42"/>
                  <a:pt x="101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6" y="42"/>
                  <a:pt x="107" y="41"/>
                  <a:pt x="107" y="39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23"/>
                  <a:pt x="106" y="22"/>
                  <a:pt x="104" y="22"/>
                </a:cubicBezTo>
                <a:close/>
                <a:moveTo>
                  <a:pt x="29" y="9"/>
                </a:moveTo>
                <a:cubicBezTo>
                  <a:pt x="29" y="7"/>
                  <a:pt x="30" y="6"/>
                  <a:pt x="31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9" y="6"/>
                  <a:pt x="80" y="7"/>
                  <a:pt x="80" y="9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13"/>
                  <a:pt x="79" y="14"/>
                  <a:pt x="7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0" y="14"/>
                  <a:pt x="29" y="13"/>
                  <a:pt x="29" y="12"/>
                </a:cubicBezTo>
                <a:lnTo>
                  <a:pt x="29" y="9"/>
                </a:lnTo>
                <a:close/>
                <a:moveTo>
                  <a:pt x="31" y="81"/>
                </a:moveTo>
                <a:cubicBezTo>
                  <a:pt x="19" y="81"/>
                  <a:pt x="19" y="81"/>
                  <a:pt x="19" y="81"/>
                </a:cubicBezTo>
                <a:cubicBezTo>
                  <a:pt x="19" y="81"/>
                  <a:pt x="18" y="81"/>
                  <a:pt x="18" y="80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74"/>
                  <a:pt x="19" y="73"/>
                  <a:pt x="20" y="73"/>
                </a:cubicBezTo>
                <a:cubicBezTo>
                  <a:pt x="31" y="75"/>
                  <a:pt x="31" y="75"/>
                  <a:pt x="31" y="75"/>
                </a:cubicBezTo>
                <a:cubicBezTo>
                  <a:pt x="32" y="75"/>
                  <a:pt x="32" y="76"/>
                  <a:pt x="32" y="76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0"/>
                  <a:pt x="32" y="81"/>
                  <a:pt x="31" y="81"/>
                </a:cubicBezTo>
                <a:close/>
                <a:moveTo>
                  <a:pt x="22" y="67"/>
                </a:moveTo>
                <a:cubicBezTo>
                  <a:pt x="20" y="67"/>
                  <a:pt x="18" y="65"/>
                  <a:pt x="18" y="63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1"/>
                  <a:pt x="20" y="19"/>
                  <a:pt x="23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8" y="19"/>
                  <a:pt x="90" y="21"/>
                  <a:pt x="90" y="24"/>
                </a:cubicBezTo>
                <a:cubicBezTo>
                  <a:pt x="90" y="37"/>
                  <a:pt x="90" y="50"/>
                  <a:pt x="90" y="63"/>
                </a:cubicBezTo>
                <a:cubicBezTo>
                  <a:pt x="90" y="65"/>
                  <a:pt x="88" y="67"/>
                  <a:pt x="86" y="67"/>
                </a:cubicBezTo>
                <a:cubicBezTo>
                  <a:pt x="65" y="73"/>
                  <a:pt x="43" y="73"/>
                  <a:pt x="22" y="67"/>
                </a:cubicBezTo>
                <a:close/>
                <a:moveTo>
                  <a:pt x="76" y="80"/>
                </a:moveTo>
                <a:cubicBezTo>
                  <a:pt x="76" y="76"/>
                  <a:pt x="76" y="76"/>
                  <a:pt x="76" y="76"/>
                </a:cubicBezTo>
                <a:cubicBezTo>
                  <a:pt x="76" y="76"/>
                  <a:pt x="76" y="75"/>
                  <a:pt x="77" y="75"/>
                </a:cubicBezTo>
                <a:cubicBezTo>
                  <a:pt x="88" y="73"/>
                  <a:pt x="88" y="73"/>
                  <a:pt x="88" y="73"/>
                </a:cubicBezTo>
                <a:cubicBezTo>
                  <a:pt x="89" y="73"/>
                  <a:pt x="90" y="74"/>
                  <a:pt x="90" y="74"/>
                </a:cubicBezTo>
                <a:cubicBezTo>
                  <a:pt x="90" y="80"/>
                  <a:pt x="90" y="80"/>
                  <a:pt x="90" y="80"/>
                </a:cubicBezTo>
                <a:cubicBezTo>
                  <a:pt x="90" y="81"/>
                  <a:pt x="89" y="81"/>
                  <a:pt x="89" y="81"/>
                </a:cubicBezTo>
                <a:cubicBezTo>
                  <a:pt x="77" y="81"/>
                  <a:pt x="77" y="81"/>
                  <a:pt x="77" y="81"/>
                </a:cubicBezTo>
                <a:cubicBezTo>
                  <a:pt x="76" y="81"/>
                  <a:pt x="76" y="80"/>
                  <a:pt x="76" y="80"/>
                </a:cubicBezTo>
                <a:close/>
                <a:moveTo>
                  <a:pt x="66" y="25"/>
                </a:moveTo>
                <a:cubicBezTo>
                  <a:pt x="58" y="43"/>
                  <a:pt x="58" y="43"/>
                  <a:pt x="58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66" y="43"/>
                  <a:pt x="67" y="44"/>
                  <a:pt x="66" y="45"/>
                </a:cubicBezTo>
                <a:cubicBezTo>
                  <a:pt x="43" y="66"/>
                  <a:pt x="43" y="66"/>
                  <a:pt x="43" y="66"/>
                </a:cubicBezTo>
                <a:cubicBezTo>
                  <a:pt x="43" y="67"/>
                  <a:pt x="42" y="66"/>
                  <a:pt x="42" y="65"/>
                </a:cubicBezTo>
                <a:cubicBezTo>
                  <a:pt x="50" y="47"/>
                  <a:pt x="50" y="47"/>
                  <a:pt x="50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1" y="46"/>
                  <a:pt x="42" y="45"/>
                </a:cubicBezTo>
                <a:cubicBezTo>
                  <a:pt x="64" y="24"/>
                  <a:pt x="64" y="24"/>
                  <a:pt x="64" y="24"/>
                </a:cubicBezTo>
                <a:cubicBezTo>
                  <a:pt x="65" y="23"/>
                  <a:pt x="66" y="24"/>
                  <a:pt x="66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56" name="Group 83"/>
          <p:cNvGrpSpPr/>
          <p:nvPr/>
        </p:nvGrpSpPr>
        <p:grpSpPr>
          <a:xfrm>
            <a:off x="10853738" y="4051299"/>
            <a:ext cx="423862" cy="415926"/>
            <a:chOff x="5620545" y="2603499"/>
            <a:chExt cx="423862" cy="415926"/>
          </a:xfrm>
        </p:grpSpPr>
        <p:sp>
          <p:nvSpPr>
            <p:cNvPr id="57" name="Freeform 94"/>
            <p:cNvSpPr>
              <a:spLocks/>
            </p:cNvSpPr>
            <p:nvPr/>
          </p:nvSpPr>
          <p:spPr bwMode="auto">
            <a:xfrm>
              <a:off x="5725320" y="2797174"/>
              <a:ext cx="74612" cy="47625"/>
            </a:xfrm>
            <a:custGeom>
              <a:avLst/>
              <a:gdLst>
                <a:gd name="T0" fmla="*/ 1 w 23"/>
                <a:gd name="T1" fmla="*/ 13 h 15"/>
                <a:gd name="T2" fmla="*/ 3 w 23"/>
                <a:gd name="T3" fmla="*/ 15 h 15"/>
                <a:gd name="T4" fmla="*/ 20 w 23"/>
                <a:gd name="T5" fmla="*/ 15 h 15"/>
                <a:gd name="T6" fmla="*/ 23 w 23"/>
                <a:gd name="T7" fmla="*/ 13 h 15"/>
                <a:gd name="T8" fmla="*/ 23 w 23"/>
                <a:gd name="T9" fmla="*/ 3 h 15"/>
                <a:gd name="T10" fmla="*/ 20 w 23"/>
                <a:gd name="T11" fmla="*/ 0 h 15"/>
                <a:gd name="T12" fmla="*/ 6 w 23"/>
                <a:gd name="T13" fmla="*/ 0 h 15"/>
                <a:gd name="T14" fmla="*/ 3 w 23"/>
                <a:gd name="T15" fmla="*/ 3 h 15"/>
                <a:gd name="T16" fmla="*/ 1 w 23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5">
                  <a:moveTo>
                    <a:pt x="1" y="13"/>
                  </a:moveTo>
                  <a:cubicBezTo>
                    <a:pt x="0" y="14"/>
                    <a:pt x="1" y="15"/>
                    <a:pt x="3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5"/>
                    <a:pt x="23" y="14"/>
                    <a:pt x="23" y="1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2" y="0"/>
                    <a:pt x="2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3" y="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Freeform 95"/>
            <p:cNvSpPr>
              <a:spLocks/>
            </p:cNvSpPr>
            <p:nvPr/>
          </p:nvSpPr>
          <p:spPr bwMode="auto">
            <a:xfrm>
              <a:off x="5742782" y="2752724"/>
              <a:ext cx="57150" cy="38100"/>
            </a:xfrm>
            <a:custGeom>
              <a:avLst/>
              <a:gdLst>
                <a:gd name="T0" fmla="*/ 18 w 18"/>
                <a:gd name="T1" fmla="*/ 2 h 12"/>
                <a:gd name="T2" fmla="*/ 15 w 18"/>
                <a:gd name="T3" fmla="*/ 0 h 12"/>
                <a:gd name="T4" fmla="*/ 5 w 18"/>
                <a:gd name="T5" fmla="*/ 0 h 12"/>
                <a:gd name="T6" fmla="*/ 2 w 18"/>
                <a:gd name="T7" fmla="*/ 2 h 12"/>
                <a:gd name="T8" fmla="*/ 0 w 18"/>
                <a:gd name="T9" fmla="*/ 9 h 12"/>
                <a:gd name="T10" fmla="*/ 2 w 18"/>
                <a:gd name="T11" fmla="*/ 12 h 12"/>
                <a:gd name="T12" fmla="*/ 15 w 18"/>
                <a:gd name="T13" fmla="*/ 12 h 12"/>
                <a:gd name="T14" fmla="*/ 18 w 18"/>
                <a:gd name="T15" fmla="*/ 9 h 12"/>
                <a:gd name="T16" fmla="*/ 18 w 18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18" y="2"/>
                  </a:moveTo>
                  <a:cubicBezTo>
                    <a:pt x="18" y="1"/>
                    <a:pt x="17" y="0"/>
                    <a:pt x="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2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2"/>
                    <a:pt x="18" y="11"/>
                    <a:pt x="18" y="9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9" name="Freeform 96"/>
            <p:cNvSpPr>
              <a:spLocks/>
            </p:cNvSpPr>
            <p:nvPr/>
          </p:nvSpPr>
          <p:spPr bwMode="auto">
            <a:xfrm>
              <a:off x="5806282" y="2797174"/>
              <a:ext cx="71437" cy="47625"/>
            </a:xfrm>
            <a:custGeom>
              <a:avLst/>
              <a:gdLst>
                <a:gd name="T0" fmla="*/ 0 w 22"/>
                <a:gd name="T1" fmla="*/ 13 h 15"/>
                <a:gd name="T2" fmla="*/ 3 w 22"/>
                <a:gd name="T3" fmla="*/ 15 h 15"/>
                <a:gd name="T4" fmla="*/ 20 w 22"/>
                <a:gd name="T5" fmla="*/ 15 h 15"/>
                <a:gd name="T6" fmla="*/ 22 w 22"/>
                <a:gd name="T7" fmla="*/ 13 h 15"/>
                <a:gd name="T8" fmla="*/ 19 w 22"/>
                <a:gd name="T9" fmla="*/ 3 h 15"/>
                <a:gd name="T10" fmla="*/ 16 w 22"/>
                <a:gd name="T11" fmla="*/ 0 h 15"/>
                <a:gd name="T12" fmla="*/ 3 w 22"/>
                <a:gd name="T13" fmla="*/ 0 h 15"/>
                <a:gd name="T14" fmla="*/ 0 w 22"/>
                <a:gd name="T15" fmla="*/ 3 h 15"/>
                <a:gd name="T16" fmla="*/ 0 w 22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0" y="13"/>
                  </a:moveTo>
                  <a:cubicBezTo>
                    <a:pt x="0" y="14"/>
                    <a:pt x="1" y="15"/>
                    <a:pt x="3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2" y="14"/>
                    <a:pt x="22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0" name="Freeform 97"/>
            <p:cNvSpPr>
              <a:spLocks/>
            </p:cNvSpPr>
            <p:nvPr/>
          </p:nvSpPr>
          <p:spPr bwMode="auto">
            <a:xfrm>
              <a:off x="5863432" y="2752724"/>
              <a:ext cx="68262" cy="38100"/>
            </a:xfrm>
            <a:custGeom>
              <a:avLst/>
              <a:gdLst>
                <a:gd name="T0" fmla="*/ 2 w 21"/>
                <a:gd name="T1" fmla="*/ 9 h 12"/>
                <a:gd name="T2" fmla="*/ 5 w 21"/>
                <a:gd name="T3" fmla="*/ 12 h 12"/>
                <a:gd name="T4" fmla="*/ 19 w 21"/>
                <a:gd name="T5" fmla="*/ 12 h 12"/>
                <a:gd name="T6" fmla="*/ 21 w 21"/>
                <a:gd name="T7" fmla="*/ 9 h 12"/>
                <a:gd name="T8" fmla="*/ 18 w 21"/>
                <a:gd name="T9" fmla="*/ 2 h 12"/>
                <a:gd name="T10" fmla="*/ 14 w 21"/>
                <a:gd name="T11" fmla="*/ 0 h 12"/>
                <a:gd name="T12" fmla="*/ 2 w 21"/>
                <a:gd name="T13" fmla="*/ 0 h 12"/>
                <a:gd name="T14" fmla="*/ 0 w 21"/>
                <a:gd name="T15" fmla="*/ 2 h 12"/>
                <a:gd name="T16" fmla="*/ 2 w 21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" y="9"/>
                  </a:moveTo>
                  <a:cubicBezTo>
                    <a:pt x="2" y="11"/>
                    <a:pt x="4" y="12"/>
                    <a:pt x="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1" y="12"/>
                    <a:pt x="21" y="11"/>
                    <a:pt x="21" y="9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1" name="Freeform 98"/>
            <p:cNvSpPr>
              <a:spLocks/>
            </p:cNvSpPr>
            <p:nvPr/>
          </p:nvSpPr>
          <p:spPr bwMode="auto">
            <a:xfrm>
              <a:off x="5649120" y="2797174"/>
              <a:ext cx="79375" cy="47625"/>
            </a:xfrm>
            <a:custGeom>
              <a:avLst/>
              <a:gdLst>
                <a:gd name="T0" fmla="*/ 1 w 25"/>
                <a:gd name="T1" fmla="*/ 13 h 15"/>
                <a:gd name="T2" fmla="*/ 2 w 25"/>
                <a:gd name="T3" fmla="*/ 15 h 15"/>
                <a:gd name="T4" fmla="*/ 19 w 25"/>
                <a:gd name="T5" fmla="*/ 15 h 15"/>
                <a:gd name="T6" fmla="*/ 22 w 25"/>
                <a:gd name="T7" fmla="*/ 13 h 15"/>
                <a:gd name="T8" fmla="*/ 25 w 25"/>
                <a:gd name="T9" fmla="*/ 3 h 15"/>
                <a:gd name="T10" fmla="*/ 23 w 25"/>
                <a:gd name="T11" fmla="*/ 0 h 15"/>
                <a:gd name="T12" fmla="*/ 9 w 25"/>
                <a:gd name="T13" fmla="*/ 0 h 15"/>
                <a:gd name="T14" fmla="*/ 5 w 25"/>
                <a:gd name="T15" fmla="*/ 2 h 15"/>
                <a:gd name="T16" fmla="*/ 1 w 25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1" y="13"/>
                  </a:moveTo>
                  <a:cubicBezTo>
                    <a:pt x="0" y="14"/>
                    <a:pt x="1" y="15"/>
                    <a:pt x="2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2" y="14"/>
                    <a:pt x="22" y="1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1"/>
                    <a:pt x="5" y="2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Freeform 99"/>
            <p:cNvSpPr>
              <a:spLocks/>
            </p:cNvSpPr>
            <p:nvPr/>
          </p:nvSpPr>
          <p:spPr bwMode="auto">
            <a:xfrm>
              <a:off x="5806282" y="2752724"/>
              <a:ext cx="57150" cy="38100"/>
            </a:xfrm>
            <a:custGeom>
              <a:avLst/>
              <a:gdLst>
                <a:gd name="T0" fmla="*/ 3 w 18"/>
                <a:gd name="T1" fmla="*/ 0 h 12"/>
                <a:gd name="T2" fmla="*/ 0 w 18"/>
                <a:gd name="T3" fmla="*/ 2 h 12"/>
                <a:gd name="T4" fmla="*/ 0 w 18"/>
                <a:gd name="T5" fmla="*/ 9 h 12"/>
                <a:gd name="T6" fmla="*/ 3 w 18"/>
                <a:gd name="T7" fmla="*/ 12 h 12"/>
                <a:gd name="T8" fmla="*/ 15 w 18"/>
                <a:gd name="T9" fmla="*/ 12 h 12"/>
                <a:gd name="T10" fmla="*/ 17 w 18"/>
                <a:gd name="T11" fmla="*/ 9 h 12"/>
                <a:gd name="T12" fmla="*/ 16 w 18"/>
                <a:gd name="T13" fmla="*/ 2 h 12"/>
                <a:gd name="T14" fmla="*/ 12 w 18"/>
                <a:gd name="T15" fmla="*/ 0 h 12"/>
                <a:gd name="T16" fmla="*/ 3 w 18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2"/>
                    <a:pt x="18" y="11"/>
                    <a:pt x="17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4" y="0"/>
                    <a:pt x="1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3" name="Freeform 100"/>
            <p:cNvSpPr>
              <a:spLocks/>
            </p:cNvSpPr>
            <p:nvPr/>
          </p:nvSpPr>
          <p:spPr bwMode="auto">
            <a:xfrm>
              <a:off x="5620545" y="2854324"/>
              <a:ext cx="95250" cy="65088"/>
            </a:xfrm>
            <a:custGeom>
              <a:avLst/>
              <a:gdLst>
                <a:gd name="T0" fmla="*/ 29 w 30"/>
                <a:gd name="T1" fmla="*/ 2 h 20"/>
                <a:gd name="T2" fmla="*/ 27 w 30"/>
                <a:gd name="T3" fmla="*/ 0 h 20"/>
                <a:gd name="T4" fmla="*/ 10 w 30"/>
                <a:gd name="T5" fmla="*/ 0 h 20"/>
                <a:gd name="T6" fmla="*/ 7 w 30"/>
                <a:gd name="T7" fmla="*/ 2 h 20"/>
                <a:gd name="T8" fmla="*/ 0 w 30"/>
                <a:gd name="T9" fmla="*/ 17 h 20"/>
                <a:gd name="T10" fmla="*/ 2 w 30"/>
                <a:gd name="T11" fmla="*/ 20 h 20"/>
                <a:gd name="T12" fmla="*/ 22 w 30"/>
                <a:gd name="T13" fmla="*/ 20 h 20"/>
                <a:gd name="T14" fmla="*/ 26 w 30"/>
                <a:gd name="T15" fmla="*/ 17 h 20"/>
                <a:gd name="T16" fmla="*/ 29 w 30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0">
                  <a:moveTo>
                    <a:pt x="29" y="2"/>
                  </a:moveTo>
                  <a:cubicBezTo>
                    <a:pt x="30" y="1"/>
                    <a:pt x="29" y="0"/>
                    <a:pt x="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1"/>
                    <a:pt x="7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0"/>
                    <a:pt x="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20"/>
                    <a:pt x="25" y="19"/>
                    <a:pt x="26" y="17"/>
                  </a:cubicBezTo>
                  <a:lnTo>
                    <a:pt x="29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4" name="Freeform 101"/>
            <p:cNvSpPr>
              <a:spLocks/>
            </p:cNvSpPr>
            <p:nvPr/>
          </p:nvSpPr>
          <p:spPr bwMode="auto">
            <a:xfrm>
              <a:off x="5890420" y="2854324"/>
              <a:ext cx="98425" cy="65088"/>
            </a:xfrm>
            <a:custGeom>
              <a:avLst/>
              <a:gdLst>
                <a:gd name="T0" fmla="*/ 2 w 31"/>
                <a:gd name="T1" fmla="*/ 0 h 20"/>
                <a:gd name="T2" fmla="*/ 0 w 31"/>
                <a:gd name="T3" fmla="*/ 2 h 20"/>
                <a:gd name="T4" fmla="*/ 4 w 31"/>
                <a:gd name="T5" fmla="*/ 17 h 20"/>
                <a:gd name="T6" fmla="*/ 7 w 31"/>
                <a:gd name="T7" fmla="*/ 20 h 20"/>
                <a:gd name="T8" fmla="*/ 29 w 31"/>
                <a:gd name="T9" fmla="*/ 20 h 20"/>
                <a:gd name="T10" fmla="*/ 30 w 31"/>
                <a:gd name="T11" fmla="*/ 17 h 20"/>
                <a:gd name="T12" fmla="*/ 24 w 31"/>
                <a:gd name="T13" fmla="*/ 2 h 20"/>
                <a:gd name="T14" fmla="*/ 20 w 31"/>
                <a:gd name="T15" fmla="*/ 0 h 20"/>
                <a:gd name="T16" fmla="*/ 2 w 3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0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9"/>
                    <a:pt x="6" y="20"/>
                    <a:pt x="7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1" y="19"/>
                    <a:pt x="30" y="17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1" y="0"/>
                    <a:pt x="2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5" name="Freeform 102"/>
            <p:cNvSpPr>
              <a:spLocks/>
            </p:cNvSpPr>
            <p:nvPr/>
          </p:nvSpPr>
          <p:spPr bwMode="auto">
            <a:xfrm>
              <a:off x="5674520" y="2752724"/>
              <a:ext cx="68262" cy="38100"/>
            </a:xfrm>
            <a:custGeom>
              <a:avLst/>
              <a:gdLst>
                <a:gd name="T0" fmla="*/ 16 w 21"/>
                <a:gd name="T1" fmla="*/ 12 h 12"/>
                <a:gd name="T2" fmla="*/ 19 w 21"/>
                <a:gd name="T3" fmla="*/ 9 h 12"/>
                <a:gd name="T4" fmla="*/ 20 w 21"/>
                <a:gd name="T5" fmla="*/ 2 h 12"/>
                <a:gd name="T6" fmla="*/ 19 w 21"/>
                <a:gd name="T7" fmla="*/ 0 h 12"/>
                <a:gd name="T8" fmla="*/ 7 w 21"/>
                <a:gd name="T9" fmla="*/ 0 h 12"/>
                <a:gd name="T10" fmla="*/ 4 w 21"/>
                <a:gd name="T11" fmla="*/ 2 h 12"/>
                <a:gd name="T12" fmla="*/ 0 w 21"/>
                <a:gd name="T13" fmla="*/ 9 h 12"/>
                <a:gd name="T14" fmla="*/ 2 w 21"/>
                <a:gd name="T15" fmla="*/ 12 h 12"/>
                <a:gd name="T16" fmla="*/ 16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6" y="12"/>
                  </a:moveTo>
                  <a:cubicBezTo>
                    <a:pt x="17" y="12"/>
                    <a:pt x="18" y="11"/>
                    <a:pt x="19" y="9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4" y="1"/>
                    <a:pt x="4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1" y="12"/>
                    <a:pt x="2" y="12"/>
                  </a:cubicBezTo>
                  <a:lnTo>
                    <a:pt x="16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6" name="Freeform 103"/>
            <p:cNvSpPr>
              <a:spLocks/>
            </p:cNvSpPr>
            <p:nvPr/>
          </p:nvSpPr>
          <p:spPr bwMode="auto">
            <a:xfrm>
              <a:off x="5874545" y="2797174"/>
              <a:ext cx="82550" cy="47625"/>
            </a:xfrm>
            <a:custGeom>
              <a:avLst/>
              <a:gdLst>
                <a:gd name="T0" fmla="*/ 21 w 26"/>
                <a:gd name="T1" fmla="*/ 2 h 15"/>
                <a:gd name="T2" fmla="*/ 17 w 26"/>
                <a:gd name="T3" fmla="*/ 0 h 15"/>
                <a:gd name="T4" fmla="*/ 3 w 26"/>
                <a:gd name="T5" fmla="*/ 0 h 15"/>
                <a:gd name="T6" fmla="*/ 1 w 26"/>
                <a:gd name="T7" fmla="*/ 3 h 15"/>
                <a:gd name="T8" fmla="*/ 3 w 26"/>
                <a:gd name="T9" fmla="*/ 13 h 15"/>
                <a:gd name="T10" fmla="*/ 7 w 26"/>
                <a:gd name="T11" fmla="*/ 15 h 15"/>
                <a:gd name="T12" fmla="*/ 24 w 26"/>
                <a:gd name="T13" fmla="*/ 15 h 15"/>
                <a:gd name="T14" fmla="*/ 25 w 26"/>
                <a:gd name="T15" fmla="*/ 13 h 15"/>
                <a:gd name="T16" fmla="*/ 21 w 26"/>
                <a:gd name="T1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5">
                  <a:moveTo>
                    <a:pt x="21" y="2"/>
                  </a:moveTo>
                  <a:cubicBezTo>
                    <a:pt x="20" y="1"/>
                    <a:pt x="19" y="0"/>
                    <a:pt x="1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5" y="13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7" name="Freeform 104"/>
            <p:cNvSpPr>
              <a:spLocks/>
            </p:cNvSpPr>
            <p:nvPr/>
          </p:nvSpPr>
          <p:spPr bwMode="auto">
            <a:xfrm>
              <a:off x="5806282" y="2854324"/>
              <a:ext cx="90487" cy="65088"/>
            </a:xfrm>
            <a:custGeom>
              <a:avLst/>
              <a:gdLst>
                <a:gd name="T0" fmla="*/ 24 w 28"/>
                <a:gd name="T1" fmla="*/ 2 h 20"/>
                <a:gd name="T2" fmla="*/ 21 w 28"/>
                <a:gd name="T3" fmla="*/ 0 h 20"/>
                <a:gd name="T4" fmla="*/ 3 w 28"/>
                <a:gd name="T5" fmla="*/ 0 h 20"/>
                <a:gd name="T6" fmla="*/ 0 w 28"/>
                <a:gd name="T7" fmla="*/ 2 h 20"/>
                <a:gd name="T8" fmla="*/ 0 w 28"/>
                <a:gd name="T9" fmla="*/ 17 h 20"/>
                <a:gd name="T10" fmla="*/ 3 w 28"/>
                <a:gd name="T11" fmla="*/ 20 h 20"/>
                <a:gd name="T12" fmla="*/ 26 w 28"/>
                <a:gd name="T13" fmla="*/ 20 h 20"/>
                <a:gd name="T14" fmla="*/ 27 w 28"/>
                <a:gd name="T15" fmla="*/ 17 h 20"/>
                <a:gd name="T16" fmla="*/ 24 w 28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0">
                  <a:moveTo>
                    <a:pt x="24" y="2"/>
                  </a:moveTo>
                  <a:cubicBezTo>
                    <a:pt x="23" y="1"/>
                    <a:pt x="22" y="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0"/>
                    <a:pt x="3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0"/>
                    <a:pt x="28" y="19"/>
                    <a:pt x="27" y="17"/>
                  </a:cubicBezTo>
                  <a:lnTo>
                    <a:pt x="24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8" name="Freeform 105"/>
            <p:cNvSpPr>
              <a:spLocks/>
            </p:cNvSpPr>
            <p:nvPr/>
          </p:nvSpPr>
          <p:spPr bwMode="auto">
            <a:xfrm>
              <a:off x="5709445" y="2854324"/>
              <a:ext cx="90487" cy="65088"/>
            </a:xfrm>
            <a:custGeom>
              <a:avLst/>
              <a:gdLst>
                <a:gd name="T0" fmla="*/ 25 w 28"/>
                <a:gd name="T1" fmla="*/ 20 h 20"/>
                <a:gd name="T2" fmla="*/ 28 w 28"/>
                <a:gd name="T3" fmla="*/ 17 h 20"/>
                <a:gd name="T4" fmla="*/ 28 w 28"/>
                <a:gd name="T5" fmla="*/ 2 h 20"/>
                <a:gd name="T6" fmla="*/ 25 w 28"/>
                <a:gd name="T7" fmla="*/ 0 h 20"/>
                <a:gd name="T8" fmla="*/ 7 w 28"/>
                <a:gd name="T9" fmla="*/ 0 h 20"/>
                <a:gd name="T10" fmla="*/ 4 w 28"/>
                <a:gd name="T11" fmla="*/ 2 h 20"/>
                <a:gd name="T12" fmla="*/ 0 w 28"/>
                <a:gd name="T13" fmla="*/ 17 h 20"/>
                <a:gd name="T14" fmla="*/ 2 w 28"/>
                <a:gd name="T15" fmla="*/ 20 h 20"/>
                <a:gd name="T16" fmla="*/ 25 w 28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0">
                  <a:moveTo>
                    <a:pt x="25" y="20"/>
                  </a:moveTo>
                  <a:cubicBezTo>
                    <a:pt x="27" y="20"/>
                    <a:pt x="28" y="19"/>
                    <a:pt x="28" y="17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4" y="1"/>
                    <a:pt x="4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0"/>
                    <a:pt x="2" y="20"/>
                  </a:cubicBezTo>
                  <a:lnTo>
                    <a:pt x="25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9" name="Rectangle 106"/>
            <p:cNvSpPr>
              <a:spLocks noChangeArrowheads="1"/>
            </p:cNvSpPr>
            <p:nvPr/>
          </p:nvSpPr>
          <p:spPr bwMode="auto">
            <a:xfrm>
              <a:off x="5780882" y="2976562"/>
              <a:ext cx="44450" cy="19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0" name="Rectangle 107"/>
            <p:cNvSpPr>
              <a:spLocks noChangeArrowheads="1"/>
            </p:cNvSpPr>
            <p:nvPr/>
          </p:nvSpPr>
          <p:spPr bwMode="auto">
            <a:xfrm>
              <a:off x="5787232" y="2947987"/>
              <a:ext cx="31750" cy="2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" name="Rectangle 108"/>
            <p:cNvSpPr>
              <a:spLocks noChangeArrowheads="1"/>
            </p:cNvSpPr>
            <p:nvPr/>
          </p:nvSpPr>
          <p:spPr bwMode="auto">
            <a:xfrm>
              <a:off x="5761832" y="2998787"/>
              <a:ext cx="82550" cy="2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" name="Freeform 109"/>
            <p:cNvSpPr>
              <a:spLocks/>
            </p:cNvSpPr>
            <p:nvPr/>
          </p:nvSpPr>
          <p:spPr bwMode="auto">
            <a:xfrm>
              <a:off x="5620545" y="2928937"/>
              <a:ext cx="365125" cy="15875"/>
            </a:xfrm>
            <a:custGeom>
              <a:avLst/>
              <a:gdLst>
                <a:gd name="T0" fmla="*/ 115 w 230"/>
                <a:gd name="T1" fmla="*/ 0 h 10"/>
                <a:gd name="T2" fmla="*/ 115 w 230"/>
                <a:gd name="T3" fmla="*/ 0 h 10"/>
                <a:gd name="T4" fmla="*/ 0 w 230"/>
                <a:gd name="T5" fmla="*/ 0 h 10"/>
                <a:gd name="T6" fmla="*/ 4 w 230"/>
                <a:gd name="T7" fmla="*/ 10 h 10"/>
                <a:gd name="T8" fmla="*/ 115 w 230"/>
                <a:gd name="T9" fmla="*/ 10 h 10"/>
                <a:gd name="T10" fmla="*/ 115 w 230"/>
                <a:gd name="T11" fmla="*/ 10 h 10"/>
                <a:gd name="T12" fmla="*/ 226 w 230"/>
                <a:gd name="T13" fmla="*/ 10 h 10"/>
                <a:gd name="T14" fmla="*/ 230 w 230"/>
                <a:gd name="T15" fmla="*/ 0 h 10"/>
                <a:gd name="T16" fmla="*/ 115 w 2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0">
                  <a:moveTo>
                    <a:pt x="115" y="0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15" y="10"/>
                  </a:lnTo>
                  <a:lnTo>
                    <a:pt x="115" y="10"/>
                  </a:lnTo>
                  <a:lnTo>
                    <a:pt x="226" y="10"/>
                  </a:lnTo>
                  <a:lnTo>
                    <a:pt x="230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3" name="Freeform 110"/>
            <p:cNvSpPr>
              <a:spLocks/>
            </p:cNvSpPr>
            <p:nvPr/>
          </p:nvSpPr>
          <p:spPr bwMode="auto">
            <a:xfrm>
              <a:off x="5912645" y="2603499"/>
              <a:ext cx="38100" cy="33338"/>
            </a:xfrm>
            <a:custGeom>
              <a:avLst/>
              <a:gdLst>
                <a:gd name="T0" fmla="*/ 0 w 24"/>
                <a:gd name="T1" fmla="*/ 21 h 21"/>
                <a:gd name="T2" fmla="*/ 12 w 24"/>
                <a:gd name="T3" fmla="*/ 0 h 21"/>
                <a:gd name="T4" fmla="*/ 24 w 24"/>
                <a:gd name="T5" fmla="*/ 21 h 21"/>
                <a:gd name="T6" fmla="*/ 0 w 24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1">
                  <a:moveTo>
                    <a:pt x="0" y="21"/>
                  </a:moveTo>
                  <a:lnTo>
                    <a:pt x="12" y="0"/>
                  </a:lnTo>
                  <a:lnTo>
                    <a:pt x="2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4" name="Freeform 111"/>
            <p:cNvSpPr>
              <a:spLocks/>
            </p:cNvSpPr>
            <p:nvPr/>
          </p:nvSpPr>
          <p:spPr bwMode="auto">
            <a:xfrm>
              <a:off x="6012657" y="2697162"/>
              <a:ext cx="31750" cy="38100"/>
            </a:xfrm>
            <a:custGeom>
              <a:avLst/>
              <a:gdLst>
                <a:gd name="T0" fmla="*/ 0 w 20"/>
                <a:gd name="T1" fmla="*/ 0 h 24"/>
                <a:gd name="T2" fmla="*/ 20 w 20"/>
                <a:gd name="T3" fmla="*/ 12 h 24"/>
                <a:gd name="T4" fmla="*/ 0 w 20"/>
                <a:gd name="T5" fmla="*/ 24 h 24"/>
                <a:gd name="T6" fmla="*/ 0 w 20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12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5" name="Freeform 112"/>
            <p:cNvSpPr>
              <a:spLocks/>
            </p:cNvSpPr>
            <p:nvPr/>
          </p:nvSpPr>
          <p:spPr bwMode="auto">
            <a:xfrm>
              <a:off x="5818982" y="2697162"/>
              <a:ext cx="31750" cy="38100"/>
            </a:xfrm>
            <a:custGeom>
              <a:avLst/>
              <a:gdLst>
                <a:gd name="T0" fmla="*/ 20 w 20"/>
                <a:gd name="T1" fmla="*/ 24 h 24"/>
                <a:gd name="T2" fmla="*/ 0 w 20"/>
                <a:gd name="T3" fmla="*/ 12 h 24"/>
                <a:gd name="T4" fmla="*/ 20 w 20"/>
                <a:gd name="T5" fmla="*/ 0 h 24"/>
                <a:gd name="T6" fmla="*/ 20 w 2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4">
                  <a:moveTo>
                    <a:pt x="20" y="24"/>
                  </a:moveTo>
                  <a:lnTo>
                    <a:pt x="0" y="12"/>
                  </a:lnTo>
                  <a:lnTo>
                    <a:pt x="20" y="0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6" name="Freeform 113"/>
            <p:cNvSpPr>
              <a:spLocks/>
            </p:cNvSpPr>
            <p:nvPr/>
          </p:nvSpPr>
          <p:spPr bwMode="auto">
            <a:xfrm>
              <a:off x="5850732" y="2633662"/>
              <a:ext cx="36512" cy="38100"/>
            </a:xfrm>
            <a:custGeom>
              <a:avLst/>
              <a:gdLst>
                <a:gd name="T0" fmla="*/ 6 w 23"/>
                <a:gd name="T1" fmla="*/ 24 h 24"/>
                <a:gd name="T2" fmla="*/ 0 w 23"/>
                <a:gd name="T3" fmla="*/ 0 h 24"/>
                <a:gd name="T4" fmla="*/ 23 w 23"/>
                <a:gd name="T5" fmla="*/ 6 h 24"/>
                <a:gd name="T6" fmla="*/ 6 w 2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4">
                  <a:moveTo>
                    <a:pt x="6" y="24"/>
                  </a:moveTo>
                  <a:lnTo>
                    <a:pt x="0" y="0"/>
                  </a:lnTo>
                  <a:lnTo>
                    <a:pt x="23" y="6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7" name="Freeform 114"/>
            <p:cNvSpPr>
              <a:spLocks/>
            </p:cNvSpPr>
            <p:nvPr/>
          </p:nvSpPr>
          <p:spPr bwMode="auto">
            <a:xfrm>
              <a:off x="5976145" y="2762249"/>
              <a:ext cx="36512" cy="34925"/>
            </a:xfrm>
            <a:custGeom>
              <a:avLst/>
              <a:gdLst>
                <a:gd name="T0" fmla="*/ 17 w 23"/>
                <a:gd name="T1" fmla="*/ 0 h 22"/>
                <a:gd name="T2" fmla="*/ 23 w 23"/>
                <a:gd name="T3" fmla="*/ 22 h 22"/>
                <a:gd name="T4" fmla="*/ 0 w 23"/>
                <a:gd name="T5" fmla="*/ 16 h 22"/>
                <a:gd name="T6" fmla="*/ 17 w 23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2">
                  <a:moveTo>
                    <a:pt x="17" y="0"/>
                  </a:moveTo>
                  <a:lnTo>
                    <a:pt x="23" y="2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8" name="Freeform 115"/>
            <p:cNvSpPr>
              <a:spLocks/>
            </p:cNvSpPr>
            <p:nvPr/>
          </p:nvSpPr>
          <p:spPr bwMode="auto">
            <a:xfrm>
              <a:off x="5976145" y="2633662"/>
              <a:ext cx="36512" cy="38100"/>
            </a:xfrm>
            <a:custGeom>
              <a:avLst/>
              <a:gdLst>
                <a:gd name="T0" fmla="*/ 17 w 23"/>
                <a:gd name="T1" fmla="*/ 24 h 24"/>
                <a:gd name="T2" fmla="*/ 23 w 23"/>
                <a:gd name="T3" fmla="*/ 0 h 24"/>
                <a:gd name="T4" fmla="*/ 0 w 23"/>
                <a:gd name="T5" fmla="*/ 6 h 24"/>
                <a:gd name="T6" fmla="*/ 17 w 2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4">
                  <a:moveTo>
                    <a:pt x="17" y="24"/>
                  </a:moveTo>
                  <a:lnTo>
                    <a:pt x="23" y="0"/>
                  </a:lnTo>
                  <a:lnTo>
                    <a:pt x="0" y="6"/>
                  </a:lnTo>
                  <a:lnTo>
                    <a:pt x="17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9" name="Freeform 116"/>
            <p:cNvSpPr>
              <a:spLocks/>
            </p:cNvSpPr>
            <p:nvPr/>
          </p:nvSpPr>
          <p:spPr bwMode="auto">
            <a:xfrm>
              <a:off x="5857082" y="2640012"/>
              <a:ext cx="149225" cy="147638"/>
            </a:xfrm>
            <a:custGeom>
              <a:avLst/>
              <a:gdLst>
                <a:gd name="T0" fmla="*/ 5 w 46"/>
                <a:gd name="T1" fmla="*/ 30 h 46"/>
                <a:gd name="T2" fmla="*/ 4 w 46"/>
                <a:gd name="T3" fmla="*/ 24 h 46"/>
                <a:gd name="T4" fmla="*/ 23 w 46"/>
                <a:gd name="T5" fmla="*/ 5 h 46"/>
                <a:gd name="T6" fmla="*/ 42 w 46"/>
                <a:gd name="T7" fmla="*/ 24 h 46"/>
                <a:gd name="T8" fmla="*/ 27 w 46"/>
                <a:gd name="T9" fmla="*/ 42 h 46"/>
                <a:gd name="T10" fmla="*/ 29 w 46"/>
                <a:gd name="T11" fmla="*/ 46 h 46"/>
                <a:gd name="T12" fmla="*/ 46 w 46"/>
                <a:gd name="T13" fmla="*/ 24 h 46"/>
                <a:gd name="T14" fmla="*/ 23 w 46"/>
                <a:gd name="T15" fmla="*/ 0 h 46"/>
                <a:gd name="T16" fmla="*/ 0 w 46"/>
                <a:gd name="T17" fmla="*/ 24 h 46"/>
                <a:gd name="T18" fmla="*/ 1 w 46"/>
                <a:gd name="T19" fmla="*/ 30 h 46"/>
                <a:gd name="T20" fmla="*/ 5 w 46"/>
                <a:gd name="T21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6">
                  <a:moveTo>
                    <a:pt x="5" y="30"/>
                  </a:moveTo>
                  <a:cubicBezTo>
                    <a:pt x="4" y="28"/>
                    <a:pt x="4" y="26"/>
                    <a:pt x="4" y="24"/>
                  </a:cubicBezTo>
                  <a:cubicBezTo>
                    <a:pt x="4" y="13"/>
                    <a:pt x="12" y="5"/>
                    <a:pt x="23" y="5"/>
                  </a:cubicBezTo>
                  <a:cubicBezTo>
                    <a:pt x="33" y="5"/>
                    <a:pt x="42" y="13"/>
                    <a:pt x="42" y="24"/>
                  </a:cubicBezTo>
                  <a:cubicBezTo>
                    <a:pt x="42" y="33"/>
                    <a:pt x="36" y="40"/>
                    <a:pt x="27" y="42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9" y="44"/>
                    <a:pt x="46" y="34"/>
                    <a:pt x="46" y="24"/>
                  </a:cubicBezTo>
                  <a:cubicBezTo>
                    <a:pt x="46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6"/>
                    <a:pt x="0" y="28"/>
                    <a:pt x="1" y="30"/>
                  </a:cubicBezTo>
                  <a:lnTo>
                    <a:pt x="5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0" name="Oval 117"/>
            <p:cNvSpPr>
              <a:spLocks noChangeArrowheads="1"/>
            </p:cNvSpPr>
            <p:nvPr/>
          </p:nvSpPr>
          <p:spPr bwMode="auto">
            <a:xfrm>
              <a:off x="5896770" y="2678112"/>
              <a:ext cx="69850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81" name="Freeform 38"/>
          <p:cNvSpPr>
            <a:spLocks noEditPoints="1"/>
          </p:cNvSpPr>
          <p:nvPr/>
        </p:nvSpPr>
        <p:spPr bwMode="auto">
          <a:xfrm>
            <a:off x="10618054" y="2560485"/>
            <a:ext cx="260289" cy="251128"/>
          </a:xfrm>
          <a:custGeom>
            <a:avLst/>
            <a:gdLst>
              <a:gd name="T0" fmla="*/ 145 w 147"/>
              <a:gd name="T1" fmla="*/ 89 h 142"/>
              <a:gd name="T2" fmla="*/ 74 w 147"/>
              <a:gd name="T3" fmla="*/ 96 h 142"/>
              <a:gd name="T4" fmla="*/ 2 w 147"/>
              <a:gd name="T5" fmla="*/ 110 h 142"/>
              <a:gd name="T6" fmla="*/ 145 w 147"/>
              <a:gd name="T7" fmla="*/ 20 h 142"/>
              <a:gd name="T8" fmla="*/ 0 w 147"/>
              <a:gd name="T9" fmla="*/ 2 h 142"/>
              <a:gd name="T10" fmla="*/ 122 w 147"/>
              <a:gd name="T11" fmla="*/ 108 h 142"/>
              <a:gd name="T12" fmla="*/ 96 w 147"/>
              <a:gd name="T13" fmla="*/ 137 h 142"/>
              <a:gd name="T14" fmla="*/ 74 w 147"/>
              <a:gd name="T15" fmla="*/ 120 h 142"/>
              <a:gd name="T16" fmla="*/ 51 w 147"/>
              <a:gd name="T17" fmla="*/ 137 h 142"/>
              <a:gd name="T18" fmla="*/ 25 w 147"/>
              <a:gd name="T19" fmla="*/ 108 h 142"/>
              <a:gd name="T20" fmla="*/ 122 w 147"/>
              <a:gd name="T21" fmla="*/ 0 h 142"/>
              <a:gd name="T22" fmla="*/ 9 w 147"/>
              <a:gd name="T23" fmla="*/ 76 h 142"/>
              <a:gd name="T24" fmla="*/ 113 w 147"/>
              <a:gd name="T25" fmla="*/ 11 h 142"/>
              <a:gd name="T26" fmla="*/ 95 w 147"/>
              <a:gd name="T27" fmla="*/ 42 h 142"/>
              <a:gd name="T28" fmla="*/ 103 w 147"/>
              <a:gd name="T29" fmla="*/ 29 h 142"/>
              <a:gd name="T30" fmla="*/ 38 w 147"/>
              <a:gd name="T31" fmla="*/ 49 h 142"/>
              <a:gd name="T32" fmla="*/ 42 w 147"/>
              <a:gd name="T33" fmla="*/ 54 h 142"/>
              <a:gd name="T34" fmla="*/ 47 w 147"/>
              <a:gd name="T35" fmla="*/ 57 h 142"/>
              <a:gd name="T36" fmla="*/ 52 w 147"/>
              <a:gd name="T37" fmla="*/ 56 h 142"/>
              <a:gd name="T38" fmla="*/ 56 w 147"/>
              <a:gd name="T39" fmla="*/ 54 h 142"/>
              <a:gd name="T40" fmla="*/ 60 w 147"/>
              <a:gd name="T41" fmla="*/ 53 h 142"/>
              <a:gd name="T42" fmla="*/ 65 w 147"/>
              <a:gd name="T43" fmla="*/ 52 h 142"/>
              <a:gd name="T44" fmla="*/ 70 w 147"/>
              <a:gd name="T45" fmla="*/ 52 h 142"/>
              <a:gd name="T46" fmla="*/ 74 w 147"/>
              <a:gd name="T47" fmla="*/ 50 h 142"/>
              <a:gd name="T48" fmla="*/ 75 w 147"/>
              <a:gd name="T49" fmla="*/ 48 h 142"/>
              <a:gd name="T50" fmla="*/ 78 w 147"/>
              <a:gd name="T51" fmla="*/ 43 h 142"/>
              <a:gd name="T52" fmla="*/ 80 w 147"/>
              <a:gd name="T53" fmla="*/ 39 h 142"/>
              <a:gd name="T54" fmla="*/ 83 w 147"/>
              <a:gd name="T55" fmla="*/ 34 h 142"/>
              <a:gd name="T56" fmla="*/ 86 w 147"/>
              <a:gd name="T57" fmla="*/ 32 h 142"/>
              <a:gd name="T58" fmla="*/ 89 w 147"/>
              <a:gd name="T59" fmla="*/ 30 h 142"/>
              <a:gd name="T60" fmla="*/ 84 w 147"/>
              <a:gd name="T61" fmla="*/ 26 h 142"/>
              <a:gd name="T62" fmla="*/ 80 w 147"/>
              <a:gd name="T63" fmla="*/ 25 h 142"/>
              <a:gd name="T64" fmla="*/ 75 w 147"/>
              <a:gd name="T65" fmla="*/ 23 h 142"/>
              <a:gd name="T66" fmla="*/ 69 w 147"/>
              <a:gd name="T67" fmla="*/ 23 h 142"/>
              <a:gd name="T68" fmla="*/ 66 w 147"/>
              <a:gd name="T69" fmla="*/ 26 h 142"/>
              <a:gd name="T70" fmla="*/ 62 w 147"/>
              <a:gd name="T71" fmla="*/ 27 h 142"/>
              <a:gd name="T72" fmla="*/ 57 w 147"/>
              <a:gd name="T73" fmla="*/ 28 h 142"/>
              <a:gd name="T74" fmla="*/ 54 w 147"/>
              <a:gd name="T75" fmla="*/ 32 h 142"/>
              <a:gd name="T76" fmla="*/ 48 w 147"/>
              <a:gd name="T77" fmla="*/ 32 h 142"/>
              <a:gd name="T78" fmla="*/ 42 w 147"/>
              <a:gd name="T79" fmla="*/ 29 h 142"/>
              <a:gd name="T80" fmla="*/ 40 w 147"/>
              <a:gd name="T81" fmla="*/ 32 h 142"/>
              <a:gd name="T82" fmla="*/ 37 w 147"/>
              <a:gd name="T83" fmla="*/ 32 h 142"/>
              <a:gd name="T84" fmla="*/ 37 w 147"/>
              <a:gd name="T85" fmla="*/ 35 h 142"/>
              <a:gd name="T86" fmla="*/ 35 w 147"/>
              <a:gd name="T87" fmla="*/ 38 h 142"/>
              <a:gd name="T88" fmla="*/ 35 w 147"/>
              <a:gd name="T89" fmla="*/ 41 h 142"/>
              <a:gd name="T90" fmla="*/ 34 w 147"/>
              <a:gd name="T91" fmla="*/ 43 h 142"/>
              <a:gd name="T92" fmla="*/ 53 w 147"/>
              <a:gd name="T93" fmla="*/ 82 h 142"/>
              <a:gd name="T94" fmla="*/ 67 w 147"/>
              <a:gd name="T95" fmla="*/ 120 h 142"/>
              <a:gd name="T96" fmla="*/ 68 w 147"/>
              <a:gd name="T97" fmla="*/ 121 h 142"/>
              <a:gd name="T98" fmla="*/ 88 w 147"/>
              <a:gd name="T99" fmla="*/ 130 h 142"/>
              <a:gd name="T100" fmla="*/ 85 w 147"/>
              <a:gd name="T101" fmla="*/ 92 h 142"/>
              <a:gd name="T102" fmla="*/ 69 w 147"/>
              <a:gd name="T103" fmla="*/ 88 h 142"/>
              <a:gd name="T104" fmla="*/ 58 w 147"/>
              <a:gd name="T105" fmla="*/ 103 h 142"/>
              <a:gd name="T106" fmla="*/ 69 w 147"/>
              <a:gd name="T107" fmla="*/ 116 h 142"/>
              <a:gd name="T108" fmla="*/ 74 w 147"/>
              <a:gd name="T109" fmla="*/ 115 h 142"/>
              <a:gd name="T110" fmla="*/ 87 w 147"/>
              <a:gd name="T111" fmla="*/ 106 h 142"/>
              <a:gd name="T112" fmla="*/ 110 w 147"/>
              <a:gd name="T113" fmla="*/ 78 h 142"/>
              <a:gd name="T114" fmla="*/ 110 w 147"/>
              <a:gd name="T115" fmla="*/ 69 h 142"/>
              <a:gd name="T116" fmla="*/ 108 w 147"/>
              <a:gd name="T117" fmla="*/ 48 h 142"/>
              <a:gd name="T118" fmla="*/ 117 w 147"/>
              <a:gd name="T119" fmla="*/ 45 h 142"/>
              <a:gd name="T120" fmla="*/ 138 w 147"/>
              <a:gd name="T121" fmla="*/ 3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7" h="142">
                <a:moveTo>
                  <a:pt x="145" y="89"/>
                </a:moveTo>
                <a:cubicBezTo>
                  <a:pt x="147" y="89"/>
                  <a:pt x="147" y="89"/>
                  <a:pt x="147" y="89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09"/>
                  <a:pt x="146" y="110"/>
                  <a:pt x="145" y="110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7" y="98"/>
                  <a:pt x="135" y="89"/>
                  <a:pt x="145" y="89"/>
                </a:cubicBezTo>
                <a:close/>
                <a:moveTo>
                  <a:pt x="83" y="101"/>
                </a:moveTo>
                <a:cubicBezTo>
                  <a:pt x="83" y="106"/>
                  <a:pt x="79" y="110"/>
                  <a:pt x="74" y="110"/>
                </a:cubicBezTo>
                <a:cubicBezTo>
                  <a:pt x="69" y="110"/>
                  <a:pt x="65" y="106"/>
                  <a:pt x="65" y="101"/>
                </a:cubicBezTo>
                <a:cubicBezTo>
                  <a:pt x="65" y="96"/>
                  <a:pt x="69" y="92"/>
                  <a:pt x="74" y="92"/>
                </a:cubicBezTo>
                <a:cubicBezTo>
                  <a:pt x="79" y="92"/>
                  <a:pt x="83" y="96"/>
                  <a:pt x="83" y="101"/>
                </a:cubicBezTo>
                <a:close/>
                <a:moveTo>
                  <a:pt x="78" y="101"/>
                </a:moveTo>
                <a:cubicBezTo>
                  <a:pt x="78" y="98"/>
                  <a:pt x="76" y="96"/>
                  <a:pt x="74" y="96"/>
                </a:cubicBezTo>
                <a:cubicBezTo>
                  <a:pt x="71" y="96"/>
                  <a:pt x="69" y="98"/>
                  <a:pt x="69" y="101"/>
                </a:cubicBezTo>
                <a:cubicBezTo>
                  <a:pt x="69" y="103"/>
                  <a:pt x="71" y="105"/>
                  <a:pt x="74" y="105"/>
                </a:cubicBezTo>
                <a:cubicBezTo>
                  <a:pt x="76" y="105"/>
                  <a:pt x="78" y="103"/>
                  <a:pt x="78" y="101"/>
                </a:cubicBezTo>
                <a:close/>
                <a:moveTo>
                  <a:pt x="2" y="89"/>
                </a:moveTo>
                <a:cubicBezTo>
                  <a:pt x="0" y="89"/>
                  <a:pt x="0" y="89"/>
                  <a:pt x="0" y="89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98"/>
                  <a:pt x="13" y="89"/>
                  <a:pt x="2" y="89"/>
                </a:cubicBezTo>
                <a:close/>
                <a:moveTo>
                  <a:pt x="145" y="0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2"/>
                  <a:pt x="127" y="2"/>
                  <a:pt x="127" y="2"/>
                </a:cubicBezTo>
                <a:cubicBezTo>
                  <a:pt x="127" y="12"/>
                  <a:pt x="135" y="20"/>
                  <a:pt x="145" y="20"/>
                </a:cubicBezTo>
                <a:cubicBezTo>
                  <a:pt x="147" y="20"/>
                  <a:pt x="147" y="20"/>
                  <a:pt x="147" y="20"/>
                </a:cubicBezTo>
                <a:cubicBezTo>
                  <a:pt x="147" y="2"/>
                  <a:pt x="147" y="2"/>
                  <a:pt x="147" y="2"/>
                </a:cubicBezTo>
                <a:cubicBezTo>
                  <a:pt x="147" y="1"/>
                  <a:pt x="146" y="0"/>
                  <a:pt x="145" y="0"/>
                </a:cubicBezTo>
                <a:close/>
                <a:moveTo>
                  <a:pt x="21" y="2"/>
                </a:moveTo>
                <a:cubicBezTo>
                  <a:pt x="21" y="0"/>
                  <a:pt x="21" y="0"/>
                  <a:pt x="21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3" y="20"/>
                  <a:pt x="21" y="12"/>
                  <a:pt x="21" y="2"/>
                </a:cubicBezTo>
                <a:close/>
                <a:moveTo>
                  <a:pt x="147" y="25"/>
                </a:moveTo>
                <a:cubicBezTo>
                  <a:pt x="147" y="85"/>
                  <a:pt x="147" y="85"/>
                  <a:pt x="147" y="85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32" y="85"/>
                  <a:pt x="122" y="95"/>
                  <a:pt x="122" y="108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4"/>
                  <a:pt x="89" y="115"/>
                  <a:pt x="88" y="115"/>
                </a:cubicBezTo>
                <a:cubicBezTo>
                  <a:pt x="99" y="134"/>
                  <a:pt x="99" y="134"/>
                  <a:pt x="99" y="134"/>
                </a:cubicBezTo>
                <a:cubicBezTo>
                  <a:pt x="99" y="135"/>
                  <a:pt x="99" y="136"/>
                  <a:pt x="99" y="136"/>
                </a:cubicBezTo>
                <a:cubicBezTo>
                  <a:pt x="98" y="137"/>
                  <a:pt x="97" y="137"/>
                  <a:pt x="96" y="137"/>
                </a:cubicBezTo>
                <a:cubicBezTo>
                  <a:pt x="88" y="135"/>
                  <a:pt x="88" y="135"/>
                  <a:pt x="88" y="135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2" y="142"/>
                  <a:pt x="81" y="142"/>
                  <a:pt x="81" y="142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79" y="141"/>
                  <a:pt x="78" y="141"/>
                  <a:pt x="78" y="14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4" y="120"/>
                  <a:pt x="74" y="120"/>
                  <a:pt x="74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69" y="141"/>
                  <a:pt x="68" y="141"/>
                  <a:pt x="68" y="142"/>
                </a:cubicBezTo>
                <a:cubicBezTo>
                  <a:pt x="67" y="142"/>
                  <a:pt x="67" y="142"/>
                  <a:pt x="67" y="142"/>
                </a:cubicBezTo>
                <a:cubicBezTo>
                  <a:pt x="66" y="142"/>
                  <a:pt x="66" y="142"/>
                  <a:pt x="65" y="141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0" y="137"/>
                  <a:pt x="49" y="137"/>
                  <a:pt x="49" y="136"/>
                </a:cubicBezTo>
                <a:cubicBezTo>
                  <a:pt x="48" y="136"/>
                  <a:pt x="48" y="135"/>
                  <a:pt x="49" y="134"/>
                </a:cubicBezTo>
                <a:cubicBezTo>
                  <a:pt x="59" y="115"/>
                  <a:pt x="59" y="115"/>
                  <a:pt x="59" y="115"/>
                </a:cubicBezTo>
                <a:cubicBezTo>
                  <a:pt x="58" y="115"/>
                  <a:pt x="58" y="114"/>
                  <a:pt x="57" y="113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25" y="110"/>
                  <a:pt x="25" y="110"/>
                  <a:pt x="25" y="110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25" y="95"/>
                  <a:pt x="15" y="85"/>
                  <a:pt x="2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25"/>
                  <a:pt x="0" y="25"/>
                  <a:pt x="0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15" y="25"/>
                  <a:pt x="25" y="15"/>
                  <a:pt x="25" y="2"/>
                </a:cubicBezTo>
                <a:cubicBezTo>
                  <a:pt x="25" y="0"/>
                  <a:pt x="25" y="0"/>
                  <a:pt x="25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2"/>
                  <a:pt x="122" y="2"/>
                  <a:pt x="122" y="2"/>
                </a:cubicBezTo>
                <a:cubicBezTo>
                  <a:pt x="122" y="15"/>
                  <a:pt x="132" y="25"/>
                  <a:pt x="145" y="25"/>
                </a:cubicBezTo>
                <a:lnTo>
                  <a:pt x="147" y="25"/>
                </a:lnTo>
                <a:close/>
                <a:moveTo>
                  <a:pt x="14" y="34"/>
                </a:moveTo>
                <a:cubicBezTo>
                  <a:pt x="14" y="33"/>
                  <a:pt x="13" y="32"/>
                  <a:pt x="12" y="32"/>
                </a:cubicBezTo>
                <a:cubicBezTo>
                  <a:pt x="10" y="32"/>
                  <a:pt x="9" y="33"/>
                  <a:pt x="9" y="34"/>
                </a:cubicBezTo>
                <a:cubicBezTo>
                  <a:pt x="9" y="76"/>
                  <a:pt x="9" y="76"/>
                  <a:pt x="9" y="76"/>
                </a:cubicBezTo>
                <a:cubicBezTo>
                  <a:pt x="9" y="77"/>
                  <a:pt x="10" y="78"/>
                  <a:pt x="12" y="78"/>
                </a:cubicBezTo>
                <a:cubicBezTo>
                  <a:pt x="13" y="78"/>
                  <a:pt x="14" y="77"/>
                  <a:pt x="14" y="76"/>
                </a:cubicBezTo>
                <a:lnTo>
                  <a:pt x="14" y="34"/>
                </a:lnTo>
                <a:close/>
                <a:moveTo>
                  <a:pt x="35" y="11"/>
                </a:moveTo>
                <a:cubicBezTo>
                  <a:pt x="35" y="12"/>
                  <a:pt x="36" y="13"/>
                  <a:pt x="37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12" y="13"/>
                  <a:pt x="113" y="12"/>
                  <a:pt x="113" y="11"/>
                </a:cubicBezTo>
                <a:cubicBezTo>
                  <a:pt x="113" y="10"/>
                  <a:pt x="112" y="9"/>
                  <a:pt x="110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6" y="9"/>
                  <a:pt x="35" y="10"/>
                  <a:pt x="35" y="11"/>
                </a:cubicBezTo>
                <a:close/>
                <a:moveTo>
                  <a:pt x="103" y="29"/>
                </a:moveTo>
                <a:cubicBezTo>
                  <a:pt x="103" y="29"/>
                  <a:pt x="103" y="29"/>
                  <a:pt x="103" y="29"/>
                </a:cubicBezTo>
                <a:cubicBezTo>
                  <a:pt x="102" y="31"/>
                  <a:pt x="100" y="33"/>
                  <a:pt x="99" y="36"/>
                </a:cubicBezTo>
                <a:cubicBezTo>
                  <a:pt x="97" y="38"/>
                  <a:pt x="96" y="40"/>
                  <a:pt x="95" y="42"/>
                </a:cubicBezTo>
                <a:cubicBezTo>
                  <a:pt x="97" y="41"/>
                  <a:pt x="99" y="41"/>
                  <a:pt x="101" y="41"/>
                </a:cubicBezTo>
                <a:cubicBezTo>
                  <a:pt x="102" y="41"/>
                  <a:pt x="104" y="41"/>
                  <a:pt x="106" y="42"/>
                </a:cubicBezTo>
                <a:cubicBezTo>
                  <a:pt x="112" y="35"/>
                  <a:pt x="109" y="22"/>
                  <a:pt x="108" y="21"/>
                </a:cubicBezTo>
                <a:cubicBezTo>
                  <a:pt x="108" y="21"/>
                  <a:pt x="108" y="23"/>
                  <a:pt x="102" y="26"/>
                </a:cubicBezTo>
                <a:cubicBezTo>
                  <a:pt x="96" y="28"/>
                  <a:pt x="92" y="31"/>
                  <a:pt x="91" y="37"/>
                </a:cubicBezTo>
                <a:cubicBezTo>
                  <a:pt x="90" y="40"/>
                  <a:pt x="90" y="43"/>
                  <a:pt x="91" y="45"/>
                </a:cubicBezTo>
                <a:cubicBezTo>
                  <a:pt x="96" y="41"/>
                  <a:pt x="100" y="30"/>
                  <a:pt x="103" y="29"/>
                </a:cubicBezTo>
                <a:close/>
                <a:moveTo>
                  <a:pt x="34" y="46"/>
                </a:moveTo>
                <a:cubicBezTo>
                  <a:pt x="35" y="46"/>
                  <a:pt x="35" y="46"/>
                  <a:pt x="35" y="46"/>
                </a:cubicBezTo>
                <a:cubicBezTo>
                  <a:pt x="36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8"/>
                  <a:pt x="37" y="48"/>
                </a:cubicBezTo>
                <a:cubicBezTo>
                  <a:pt x="37" y="48"/>
                  <a:pt x="37" y="48"/>
                  <a:pt x="37" y="49"/>
                </a:cubicBezTo>
                <a:cubicBezTo>
                  <a:pt x="37" y="49"/>
                  <a:pt x="38" y="49"/>
                  <a:pt x="38" y="49"/>
                </a:cubicBezTo>
                <a:cubicBezTo>
                  <a:pt x="38" y="49"/>
                  <a:pt x="38" y="50"/>
                  <a:pt x="38" y="50"/>
                </a:cubicBezTo>
                <a:cubicBezTo>
                  <a:pt x="38" y="50"/>
                  <a:pt x="39" y="51"/>
                  <a:pt x="39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1" y="51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2"/>
                  <a:pt x="41" y="53"/>
                  <a:pt x="41" y="53"/>
                </a:cubicBezTo>
                <a:cubicBezTo>
                  <a:pt x="41" y="53"/>
                  <a:pt x="42" y="54"/>
                  <a:pt x="42" y="54"/>
                </a:cubicBezTo>
                <a:cubicBezTo>
                  <a:pt x="42" y="54"/>
                  <a:pt x="43" y="54"/>
                  <a:pt x="43" y="54"/>
                </a:cubicBezTo>
                <a:cubicBezTo>
                  <a:pt x="43" y="54"/>
                  <a:pt x="44" y="54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5" y="56"/>
                  <a:pt x="45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7"/>
                  <a:pt x="46" y="57"/>
                  <a:pt x="47" y="57"/>
                </a:cubicBezTo>
                <a:cubicBezTo>
                  <a:pt x="47" y="57"/>
                  <a:pt x="47" y="56"/>
                  <a:pt x="47" y="56"/>
                </a:cubicBezTo>
                <a:cubicBezTo>
                  <a:pt x="47" y="56"/>
                  <a:pt x="48" y="57"/>
                  <a:pt x="48" y="57"/>
                </a:cubicBezTo>
                <a:cubicBezTo>
                  <a:pt x="48" y="56"/>
                  <a:pt x="49" y="56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1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2" y="57"/>
                  <a:pt x="52" y="57"/>
                  <a:pt x="52" y="56"/>
                </a:cubicBezTo>
                <a:cubicBezTo>
                  <a:pt x="52" y="56"/>
                  <a:pt x="52" y="56"/>
                  <a:pt x="53" y="56"/>
                </a:cubicBezTo>
                <a:cubicBezTo>
                  <a:pt x="53" y="56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5" y="55"/>
                  <a:pt x="55" y="55"/>
                </a:cubicBezTo>
                <a:cubicBezTo>
                  <a:pt x="55" y="55"/>
                  <a:pt x="56" y="55"/>
                  <a:pt x="56" y="55"/>
                </a:cubicBezTo>
                <a:cubicBezTo>
                  <a:pt x="56" y="55"/>
                  <a:pt x="56" y="54"/>
                  <a:pt x="56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54"/>
                  <a:pt x="58" y="54"/>
                  <a:pt x="58" y="54"/>
                </a:cubicBezTo>
                <a:cubicBezTo>
                  <a:pt x="58" y="54"/>
                  <a:pt x="58" y="54"/>
                  <a:pt x="59" y="54"/>
                </a:cubicBezTo>
                <a:cubicBezTo>
                  <a:pt x="59" y="54"/>
                  <a:pt x="59" y="53"/>
                  <a:pt x="59" y="53"/>
                </a:cubicBezTo>
                <a:cubicBezTo>
                  <a:pt x="59" y="53"/>
                  <a:pt x="60" y="53"/>
                  <a:pt x="60" y="53"/>
                </a:cubicBezTo>
                <a:cubicBezTo>
                  <a:pt x="60" y="53"/>
                  <a:pt x="60" y="53"/>
                  <a:pt x="60" y="52"/>
                </a:cubicBezTo>
                <a:cubicBezTo>
                  <a:pt x="61" y="52"/>
                  <a:pt x="61" y="52"/>
                  <a:pt x="61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4" y="52"/>
                  <a:pt x="64" y="52"/>
                </a:cubicBezTo>
                <a:cubicBezTo>
                  <a:pt x="64" y="52"/>
                  <a:pt x="64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2"/>
                  <a:pt x="66" y="52"/>
                  <a:pt x="67" y="52"/>
                </a:cubicBezTo>
                <a:cubicBezTo>
                  <a:pt x="67" y="52"/>
                  <a:pt x="68" y="52"/>
                  <a:pt x="68" y="52"/>
                </a:cubicBezTo>
                <a:cubicBezTo>
                  <a:pt x="68" y="52"/>
                  <a:pt x="69" y="52"/>
                  <a:pt x="69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2"/>
                  <a:pt x="71" y="52"/>
                  <a:pt x="71" y="52"/>
                </a:cubicBezTo>
                <a:cubicBezTo>
                  <a:pt x="71" y="52"/>
                  <a:pt x="71" y="52"/>
                  <a:pt x="71" y="51"/>
                </a:cubicBezTo>
                <a:cubicBezTo>
                  <a:pt x="71" y="51"/>
                  <a:pt x="71" y="51"/>
                  <a:pt x="72" y="51"/>
                </a:cubicBezTo>
                <a:cubicBezTo>
                  <a:pt x="72" y="50"/>
                  <a:pt x="72" y="51"/>
                  <a:pt x="72" y="51"/>
                </a:cubicBezTo>
                <a:cubicBezTo>
                  <a:pt x="73" y="51"/>
                  <a:pt x="73" y="50"/>
                  <a:pt x="73" y="51"/>
                </a:cubicBezTo>
                <a:cubicBezTo>
                  <a:pt x="73" y="51"/>
                  <a:pt x="73" y="51"/>
                  <a:pt x="74" y="51"/>
                </a:cubicBezTo>
                <a:cubicBezTo>
                  <a:pt x="74" y="51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50"/>
                  <a:pt x="75" y="49"/>
                  <a:pt x="75" y="49"/>
                </a:cubicBezTo>
                <a:cubicBezTo>
                  <a:pt x="75" y="49"/>
                  <a:pt x="75" y="49"/>
                  <a:pt x="75" y="49"/>
                </a:cubicBezTo>
                <a:cubicBezTo>
                  <a:pt x="75" y="49"/>
                  <a:pt x="76" y="49"/>
                  <a:pt x="76" y="49"/>
                </a:cubicBezTo>
                <a:cubicBezTo>
                  <a:pt x="76" y="49"/>
                  <a:pt x="76" y="48"/>
                  <a:pt x="76" y="48"/>
                </a:cubicBezTo>
                <a:cubicBezTo>
                  <a:pt x="76" y="48"/>
                  <a:pt x="75" y="48"/>
                  <a:pt x="75" y="48"/>
                </a:cubicBezTo>
                <a:cubicBezTo>
                  <a:pt x="75" y="48"/>
                  <a:pt x="75" y="48"/>
                  <a:pt x="75" y="48"/>
                </a:cubicBezTo>
                <a:cubicBezTo>
                  <a:pt x="76" y="47"/>
                  <a:pt x="76" y="46"/>
                  <a:pt x="76" y="46"/>
                </a:cubicBezTo>
                <a:cubicBezTo>
                  <a:pt x="76" y="46"/>
                  <a:pt x="76" y="46"/>
                  <a:pt x="77" y="46"/>
                </a:cubicBezTo>
                <a:cubicBezTo>
                  <a:pt x="77" y="46"/>
                  <a:pt x="77" y="46"/>
                  <a:pt x="77" y="46"/>
                </a:cubicBezTo>
                <a:cubicBezTo>
                  <a:pt x="77" y="45"/>
                  <a:pt x="78" y="45"/>
                  <a:pt x="78" y="45"/>
                </a:cubicBezTo>
                <a:cubicBezTo>
                  <a:pt x="78" y="44"/>
                  <a:pt x="77" y="44"/>
                  <a:pt x="77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8" y="43"/>
                  <a:pt x="78" y="43"/>
                  <a:pt x="78" y="43"/>
                </a:cubicBezTo>
                <a:cubicBezTo>
                  <a:pt x="79" y="43"/>
                  <a:pt x="79" y="43"/>
                  <a:pt x="79" y="43"/>
                </a:cubicBezTo>
                <a:cubicBezTo>
                  <a:pt x="79" y="42"/>
                  <a:pt x="78" y="42"/>
                  <a:pt x="78" y="42"/>
                </a:cubicBezTo>
                <a:cubicBezTo>
                  <a:pt x="78" y="42"/>
                  <a:pt x="79" y="42"/>
                  <a:pt x="79" y="42"/>
                </a:cubicBezTo>
                <a:cubicBezTo>
                  <a:pt x="79" y="42"/>
                  <a:pt x="79" y="41"/>
                  <a:pt x="79" y="4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40"/>
                  <a:pt x="80" y="40"/>
                  <a:pt x="80" y="40"/>
                </a:cubicBezTo>
                <a:cubicBezTo>
                  <a:pt x="80" y="40"/>
                  <a:pt x="80" y="39"/>
                  <a:pt x="80" y="39"/>
                </a:cubicBezTo>
                <a:cubicBezTo>
                  <a:pt x="80" y="39"/>
                  <a:pt x="80" y="38"/>
                  <a:pt x="80" y="38"/>
                </a:cubicBezTo>
                <a:cubicBezTo>
                  <a:pt x="80" y="38"/>
                  <a:pt x="81" y="37"/>
                  <a:pt x="81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37"/>
                  <a:pt x="81" y="37"/>
                  <a:pt x="82" y="37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5"/>
                  <a:pt x="81" y="35"/>
                  <a:pt x="82" y="35"/>
                </a:cubicBezTo>
                <a:cubicBezTo>
                  <a:pt x="82" y="34"/>
                  <a:pt x="82" y="34"/>
                  <a:pt x="8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4"/>
                  <a:pt x="83" y="33"/>
                  <a:pt x="83" y="33"/>
                </a:cubicBezTo>
                <a:cubicBezTo>
                  <a:pt x="84" y="33"/>
                  <a:pt x="84" y="32"/>
                  <a:pt x="84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32"/>
                  <a:pt x="84" y="32"/>
                  <a:pt x="85" y="32"/>
                </a:cubicBezTo>
                <a:cubicBezTo>
                  <a:pt x="85" y="32"/>
                  <a:pt x="85" y="32"/>
                  <a:pt x="85" y="31"/>
                </a:cubicBezTo>
                <a:cubicBezTo>
                  <a:pt x="85" y="31"/>
                  <a:pt x="86" y="31"/>
                  <a:pt x="86" y="32"/>
                </a:cubicBezTo>
                <a:cubicBezTo>
                  <a:pt x="86" y="32"/>
                  <a:pt x="86" y="32"/>
                  <a:pt x="86" y="32"/>
                </a:cubicBezTo>
                <a:cubicBezTo>
                  <a:pt x="86" y="32"/>
                  <a:pt x="87" y="32"/>
                  <a:pt x="87" y="31"/>
                </a:cubicBezTo>
                <a:cubicBezTo>
                  <a:pt x="87" y="31"/>
                  <a:pt x="87" y="31"/>
                  <a:pt x="88" y="31"/>
                </a:cubicBezTo>
                <a:cubicBezTo>
                  <a:pt x="88" y="31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ubicBezTo>
                  <a:pt x="89" y="30"/>
                  <a:pt x="89" y="30"/>
                  <a:pt x="89" y="30"/>
                </a:cubicBezTo>
                <a:cubicBezTo>
                  <a:pt x="89" y="29"/>
                  <a:pt x="88" y="29"/>
                  <a:pt x="88" y="29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8"/>
                  <a:pt x="88" y="27"/>
                  <a:pt x="88" y="27"/>
                </a:cubicBezTo>
                <a:cubicBezTo>
                  <a:pt x="87" y="27"/>
                  <a:pt x="87" y="28"/>
                  <a:pt x="87" y="28"/>
                </a:cubicBezTo>
                <a:cubicBezTo>
                  <a:pt x="86" y="28"/>
                  <a:pt x="86" y="28"/>
                  <a:pt x="86" y="27"/>
                </a:cubicBezTo>
                <a:cubicBezTo>
                  <a:pt x="86" y="27"/>
                  <a:pt x="86" y="26"/>
                  <a:pt x="85" y="26"/>
                </a:cubicBezTo>
                <a:cubicBezTo>
                  <a:pt x="85" y="26"/>
                  <a:pt x="85" y="26"/>
                  <a:pt x="84" y="26"/>
                </a:cubicBezTo>
                <a:cubicBezTo>
                  <a:pt x="84" y="25"/>
                  <a:pt x="84" y="25"/>
                  <a:pt x="84" y="25"/>
                </a:cubicBezTo>
                <a:cubicBezTo>
                  <a:pt x="84" y="25"/>
                  <a:pt x="84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80" y="24"/>
                  <a:pt x="80" y="25"/>
                  <a:pt x="80" y="25"/>
                </a:cubicBezTo>
                <a:cubicBezTo>
                  <a:pt x="80" y="25"/>
                  <a:pt x="79" y="25"/>
                  <a:pt x="79" y="25"/>
                </a:cubicBezTo>
                <a:cubicBezTo>
                  <a:pt x="79" y="25"/>
                  <a:pt x="79" y="25"/>
                  <a:pt x="78" y="24"/>
                </a:cubicBezTo>
                <a:cubicBezTo>
                  <a:pt x="78" y="24"/>
                  <a:pt x="78" y="23"/>
                  <a:pt x="78" y="23"/>
                </a:cubicBezTo>
                <a:cubicBezTo>
                  <a:pt x="78" y="23"/>
                  <a:pt x="77" y="23"/>
                  <a:pt x="77" y="23"/>
                </a:cubicBezTo>
                <a:cubicBezTo>
                  <a:pt x="77" y="23"/>
                  <a:pt x="77" y="22"/>
                  <a:pt x="77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5" y="22"/>
                  <a:pt x="75" y="23"/>
                  <a:pt x="75" y="23"/>
                </a:cubicBezTo>
                <a:cubicBezTo>
                  <a:pt x="75" y="23"/>
                  <a:pt x="74" y="23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3" y="23"/>
                  <a:pt x="73" y="23"/>
                  <a:pt x="73" y="23"/>
                </a:cubicBezTo>
                <a:cubicBezTo>
                  <a:pt x="73" y="23"/>
                  <a:pt x="73" y="23"/>
                  <a:pt x="72" y="22"/>
                </a:cubicBezTo>
                <a:cubicBezTo>
                  <a:pt x="72" y="22"/>
                  <a:pt x="72" y="22"/>
                  <a:pt x="71" y="22"/>
                </a:cubicBezTo>
                <a:cubicBezTo>
                  <a:pt x="71" y="22"/>
                  <a:pt x="70" y="23"/>
                  <a:pt x="70" y="23"/>
                </a:cubicBezTo>
                <a:cubicBezTo>
                  <a:pt x="70" y="23"/>
                  <a:pt x="69" y="22"/>
                  <a:pt x="69" y="23"/>
                </a:cubicBezTo>
                <a:cubicBezTo>
                  <a:pt x="69" y="23"/>
                  <a:pt x="69" y="23"/>
                  <a:pt x="69" y="23"/>
                </a:cubicBezTo>
                <a:cubicBezTo>
                  <a:pt x="69" y="24"/>
                  <a:pt x="68" y="24"/>
                  <a:pt x="68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5"/>
                  <a:pt x="67" y="25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26"/>
                  <a:pt x="66" y="26"/>
                  <a:pt x="66" y="26"/>
                </a:cubicBezTo>
                <a:cubicBezTo>
                  <a:pt x="66" y="26"/>
                  <a:pt x="66" y="27"/>
                  <a:pt x="66" y="27"/>
                </a:cubicBezTo>
                <a:cubicBezTo>
                  <a:pt x="65" y="27"/>
                  <a:pt x="65" y="27"/>
                  <a:pt x="65" y="27"/>
                </a:cubicBezTo>
                <a:cubicBezTo>
                  <a:pt x="65" y="27"/>
                  <a:pt x="64" y="28"/>
                  <a:pt x="64" y="28"/>
                </a:cubicBezTo>
                <a:cubicBezTo>
                  <a:pt x="64" y="28"/>
                  <a:pt x="64" y="27"/>
                  <a:pt x="64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27"/>
                  <a:pt x="63" y="27"/>
                  <a:pt x="62" y="27"/>
                </a:cubicBezTo>
                <a:cubicBezTo>
                  <a:pt x="62" y="26"/>
                  <a:pt x="62" y="27"/>
                  <a:pt x="61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7"/>
                  <a:pt x="61" y="27"/>
                  <a:pt x="61" y="28"/>
                </a:cubicBezTo>
                <a:cubicBezTo>
                  <a:pt x="61" y="28"/>
                  <a:pt x="60" y="28"/>
                  <a:pt x="60" y="28"/>
                </a:cubicBezTo>
                <a:cubicBezTo>
                  <a:pt x="60" y="28"/>
                  <a:pt x="59" y="28"/>
                  <a:pt x="59" y="28"/>
                </a:cubicBezTo>
                <a:cubicBezTo>
                  <a:pt x="59" y="28"/>
                  <a:pt x="59" y="28"/>
                  <a:pt x="58" y="28"/>
                </a:cubicBezTo>
                <a:cubicBezTo>
                  <a:pt x="58" y="29"/>
                  <a:pt x="57" y="28"/>
                  <a:pt x="57" y="28"/>
                </a:cubicBezTo>
                <a:cubicBezTo>
                  <a:pt x="57" y="28"/>
                  <a:pt x="57" y="29"/>
                  <a:pt x="57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30"/>
                </a:cubicBezTo>
                <a:cubicBezTo>
                  <a:pt x="54" y="30"/>
                  <a:pt x="54" y="30"/>
                  <a:pt x="55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5" y="32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2"/>
                  <a:pt x="54" y="32"/>
                  <a:pt x="53" y="32"/>
                </a:cubicBezTo>
                <a:cubicBezTo>
                  <a:pt x="53" y="32"/>
                  <a:pt x="53" y="32"/>
                  <a:pt x="52" y="32"/>
                </a:cubicBezTo>
                <a:cubicBezTo>
                  <a:pt x="52" y="32"/>
                  <a:pt x="51" y="32"/>
                  <a:pt x="51" y="32"/>
                </a:cubicBezTo>
                <a:cubicBezTo>
                  <a:pt x="51" y="32"/>
                  <a:pt x="50" y="32"/>
                  <a:pt x="50" y="32"/>
                </a:cubicBezTo>
                <a:cubicBezTo>
                  <a:pt x="50" y="32"/>
                  <a:pt x="49" y="32"/>
                  <a:pt x="49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5" y="32"/>
                  <a:pt x="45" y="31"/>
                  <a:pt x="45" y="31"/>
                </a:cubicBezTo>
                <a:cubicBezTo>
                  <a:pt x="45" y="31"/>
                  <a:pt x="44" y="31"/>
                  <a:pt x="44" y="31"/>
                </a:cubicBezTo>
                <a:cubicBezTo>
                  <a:pt x="44" y="31"/>
                  <a:pt x="44" y="31"/>
                  <a:pt x="44" y="30"/>
                </a:cubicBezTo>
                <a:cubicBezTo>
                  <a:pt x="44" y="30"/>
                  <a:pt x="43" y="30"/>
                  <a:pt x="43" y="29"/>
                </a:cubicBezTo>
                <a:cubicBezTo>
                  <a:pt x="43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30"/>
                  <a:pt x="41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1"/>
                  <a:pt x="40" y="32"/>
                  <a:pt x="40" y="32"/>
                </a:cubicBezTo>
                <a:cubicBezTo>
                  <a:pt x="40" y="32"/>
                  <a:pt x="40" y="33"/>
                  <a:pt x="40" y="33"/>
                </a:cubicBezTo>
                <a:cubicBezTo>
                  <a:pt x="40" y="33"/>
                  <a:pt x="40" y="33"/>
                  <a:pt x="39" y="33"/>
                </a:cubicBezTo>
                <a:cubicBezTo>
                  <a:pt x="39" y="33"/>
                  <a:pt x="39" y="33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3"/>
                  <a:pt x="39" y="33"/>
                  <a:pt x="39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7" y="32"/>
                  <a:pt x="38" y="32"/>
                  <a:pt x="37" y="32"/>
                </a:cubicBezTo>
                <a:cubicBezTo>
                  <a:pt x="37" y="32"/>
                  <a:pt x="37" y="31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5" y="32"/>
                  <a:pt x="35" y="32"/>
                </a:cubicBezTo>
                <a:cubicBezTo>
                  <a:pt x="35" y="33"/>
                  <a:pt x="35" y="33"/>
                  <a:pt x="35" y="33"/>
                </a:cubicBezTo>
                <a:cubicBezTo>
                  <a:pt x="36" y="33"/>
                  <a:pt x="36" y="33"/>
                  <a:pt x="37" y="33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6"/>
                  <a:pt x="37" y="36"/>
                  <a:pt x="36" y="36"/>
                </a:cubicBezTo>
                <a:cubicBezTo>
                  <a:pt x="36" y="36"/>
                  <a:pt x="36" y="36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9"/>
                  <a:pt x="35" y="39"/>
                  <a:pt x="36" y="39"/>
                </a:cubicBezTo>
                <a:cubicBezTo>
                  <a:pt x="36" y="40"/>
                  <a:pt x="35" y="40"/>
                  <a:pt x="35" y="40"/>
                </a:cubicBezTo>
                <a:cubicBezTo>
                  <a:pt x="35" y="40"/>
                  <a:pt x="35" y="40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41"/>
                  <a:pt x="34" y="41"/>
                  <a:pt x="34" y="40"/>
                </a:cubicBezTo>
                <a:cubicBezTo>
                  <a:pt x="34" y="41"/>
                  <a:pt x="34" y="41"/>
                  <a:pt x="33" y="41"/>
                </a:cubicBezTo>
                <a:cubicBezTo>
                  <a:pt x="33" y="41"/>
                  <a:pt x="33" y="41"/>
                  <a:pt x="33" y="42"/>
                </a:cubicBezTo>
                <a:cubicBezTo>
                  <a:pt x="33" y="42"/>
                  <a:pt x="32" y="42"/>
                  <a:pt x="32" y="42"/>
                </a:cubicBezTo>
                <a:cubicBezTo>
                  <a:pt x="33" y="42"/>
                  <a:pt x="33" y="43"/>
                  <a:pt x="33" y="43"/>
                </a:cubicBezTo>
                <a:cubicBezTo>
                  <a:pt x="33" y="43"/>
                  <a:pt x="33" y="42"/>
                  <a:pt x="34" y="42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4" y="44"/>
                  <a:pt x="34" y="44"/>
                </a:cubicBezTo>
                <a:cubicBezTo>
                  <a:pt x="34" y="44"/>
                  <a:pt x="34" y="44"/>
                  <a:pt x="34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4" y="46"/>
                </a:cubicBezTo>
                <a:close/>
                <a:moveTo>
                  <a:pt x="55" y="85"/>
                </a:moveTo>
                <a:cubicBezTo>
                  <a:pt x="55" y="83"/>
                  <a:pt x="54" y="82"/>
                  <a:pt x="53" y="8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5" y="83"/>
                  <a:pt x="35" y="85"/>
                </a:cubicBezTo>
                <a:cubicBezTo>
                  <a:pt x="35" y="86"/>
                  <a:pt x="36" y="87"/>
                  <a:pt x="37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4" y="87"/>
                  <a:pt x="55" y="86"/>
                  <a:pt x="55" y="85"/>
                </a:cubicBezTo>
                <a:close/>
                <a:moveTo>
                  <a:pt x="68" y="121"/>
                </a:moveTo>
                <a:cubicBezTo>
                  <a:pt x="67" y="121"/>
                  <a:pt x="67" y="121"/>
                  <a:pt x="67" y="120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55" y="131"/>
                  <a:pt x="55" y="131"/>
                  <a:pt x="55" y="131"/>
                </a:cubicBezTo>
                <a:cubicBezTo>
                  <a:pt x="59" y="130"/>
                  <a:pt x="59" y="130"/>
                  <a:pt x="59" y="130"/>
                </a:cubicBezTo>
                <a:cubicBezTo>
                  <a:pt x="60" y="130"/>
                  <a:pt x="61" y="130"/>
                  <a:pt x="62" y="131"/>
                </a:cubicBezTo>
                <a:cubicBezTo>
                  <a:pt x="65" y="135"/>
                  <a:pt x="65" y="135"/>
                  <a:pt x="65" y="135"/>
                </a:cubicBezTo>
                <a:lnTo>
                  <a:pt x="68" y="121"/>
                </a:lnTo>
                <a:close/>
                <a:moveTo>
                  <a:pt x="84" y="117"/>
                </a:moveTo>
                <a:cubicBezTo>
                  <a:pt x="84" y="117"/>
                  <a:pt x="84" y="117"/>
                  <a:pt x="84" y="117"/>
                </a:cubicBezTo>
                <a:cubicBezTo>
                  <a:pt x="81" y="120"/>
                  <a:pt x="81" y="120"/>
                  <a:pt x="81" y="120"/>
                </a:cubicBezTo>
                <a:cubicBezTo>
                  <a:pt x="80" y="121"/>
                  <a:pt x="80" y="121"/>
                  <a:pt x="80" y="121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6" y="131"/>
                  <a:pt x="86" y="131"/>
                  <a:pt x="86" y="131"/>
                </a:cubicBezTo>
                <a:cubicBezTo>
                  <a:pt x="86" y="130"/>
                  <a:pt x="87" y="130"/>
                  <a:pt x="88" y="130"/>
                </a:cubicBezTo>
                <a:cubicBezTo>
                  <a:pt x="92" y="131"/>
                  <a:pt x="92" y="131"/>
                  <a:pt x="92" y="131"/>
                </a:cubicBezTo>
                <a:lnTo>
                  <a:pt x="84" y="117"/>
                </a:lnTo>
                <a:close/>
                <a:moveTo>
                  <a:pt x="89" y="103"/>
                </a:moveTo>
                <a:cubicBezTo>
                  <a:pt x="88" y="100"/>
                  <a:pt x="88" y="100"/>
                  <a:pt x="88" y="100"/>
                </a:cubicBezTo>
                <a:cubicBezTo>
                  <a:pt x="88" y="99"/>
                  <a:pt x="87" y="99"/>
                  <a:pt x="88" y="98"/>
                </a:cubicBezTo>
                <a:cubicBezTo>
                  <a:pt x="88" y="94"/>
                  <a:pt x="88" y="94"/>
                  <a:pt x="88" y="94"/>
                </a:cubicBezTo>
                <a:cubicBezTo>
                  <a:pt x="85" y="92"/>
                  <a:pt x="85" y="92"/>
                  <a:pt x="85" y="92"/>
                </a:cubicBezTo>
                <a:cubicBezTo>
                  <a:pt x="84" y="92"/>
                  <a:pt x="84" y="92"/>
                  <a:pt x="84" y="91"/>
                </a:cubicBezTo>
                <a:cubicBezTo>
                  <a:pt x="82" y="88"/>
                  <a:pt x="82" y="88"/>
                  <a:pt x="82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78" y="88"/>
                  <a:pt x="77" y="88"/>
                  <a:pt x="77" y="87"/>
                </a:cubicBezTo>
                <a:cubicBezTo>
                  <a:pt x="74" y="85"/>
                  <a:pt x="74" y="85"/>
                  <a:pt x="74" y="85"/>
                </a:cubicBezTo>
                <a:cubicBezTo>
                  <a:pt x="70" y="87"/>
                  <a:pt x="70" y="87"/>
                  <a:pt x="70" y="87"/>
                </a:cubicBezTo>
                <a:cubicBezTo>
                  <a:pt x="70" y="88"/>
                  <a:pt x="70" y="88"/>
                  <a:pt x="69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4" y="91"/>
                  <a:pt x="64" y="91"/>
                  <a:pt x="64" y="91"/>
                </a:cubicBezTo>
                <a:cubicBezTo>
                  <a:pt x="63" y="92"/>
                  <a:pt x="63" y="92"/>
                  <a:pt x="63" y="92"/>
                </a:cubicBezTo>
                <a:cubicBezTo>
                  <a:pt x="59" y="94"/>
                  <a:pt x="59" y="94"/>
                  <a:pt x="59" y="94"/>
                </a:cubicBezTo>
                <a:cubicBezTo>
                  <a:pt x="60" y="98"/>
                  <a:pt x="60" y="98"/>
                  <a:pt x="60" y="98"/>
                </a:cubicBezTo>
                <a:cubicBezTo>
                  <a:pt x="60" y="99"/>
                  <a:pt x="60" y="99"/>
                  <a:pt x="60" y="100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11"/>
                  <a:pt x="62" y="111"/>
                  <a:pt x="62" y="111"/>
                </a:cubicBezTo>
                <a:cubicBezTo>
                  <a:pt x="66" y="112"/>
                  <a:pt x="66" y="112"/>
                  <a:pt x="66" y="112"/>
                </a:cubicBezTo>
                <a:cubicBezTo>
                  <a:pt x="66" y="113"/>
                  <a:pt x="66" y="113"/>
                  <a:pt x="67" y="113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81" y="113"/>
                  <a:pt x="81" y="113"/>
                  <a:pt x="81" y="113"/>
                </a:cubicBezTo>
                <a:cubicBezTo>
                  <a:pt x="81" y="113"/>
                  <a:pt x="81" y="113"/>
                  <a:pt x="82" y="112"/>
                </a:cubicBezTo>
                <a:cubicBezTo>
                  <a:pt x="86" y="111"/>
                  <a:pt x="86" y="111"/>
                  <a:pt x="86" y="111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6" y="107"/>
                  <a:pt x="86" y="107"/>
                  <a:pt x="87" y="106"/>
                </a:cubicBezTo>
                <a:lnTo>
                  <a:pt x="89" y="103"/>
                </a:lnTo>
                <a:close/>
                <a:moveTo>
                  <a:pt x="113" y="76"/>
                </a:moveTo>
                <a:cubicBezTo>
                  <a:pt x="113" y="74"/>
                  <a:pt x="112" y="73"/>
                  <a:pt x="110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36" y="73"/>
                  <a:pt x="35" y="74"/>
                  <a:pt x="35" y="76"/>
                </a:cubicBezTo>
                <a:cubicBezTo>
                  <a:pt x="35" y="77"/>
                  <a:pt x="36" y="78"/>
                  <a:pt x="37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12" y="78"/>
                  <a:pt x="113" y="77"/>
                  <a:pt x="113" y="76"/>
                </a:cubicBezTo>
                <a:close/>
                <a:moveTo>
                  <a:pt x="113" y="66"/>
                </a:moveTo>
                <a:cubicBezTo>
                  <a:pt x="113" y="65"/>
                  <a:pt x="112" y="64"/>
                  <a:pt x="110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36" y="64"/>
                  <a:pt x="35" y="65"/>
                  <a:pt x="35" y="66"/>
                </a:cubicBezTo>
                <a:cubicBezTo>
                  <a:pt x="35" y="68"/>
                  <a:pt x="36" y="69"/>
                  <a:pt x="37" y="69"/>
                </a:cubicBezTo>
                <a:cubicBezTo>
                  <a:pt x="110" y="69"/>
                  <a:pt x="110" y="69"/>
                  <a:pt x="110" y="69"/>
                </a:cubicBezTo>
                <a:cubicBezTo>
                  <a:pt x="112" y="69"/>
                  <a:pt x="113" y="68"/>
                  <a:pt x="113" y="66"/>
                </a:cubicBezTo>
                <a:close/>
                <a:moveTo>
                  <a:pt x="117" y="45"/>
                </a:moveTo>
                <a:cubicBezTo>
                  <a:pt x="117" y="45"/>
                  <a:pt x="115" y="46"/>
                  <a:pt x="109" y="44"/>
                </a:cubicBezTo>
                <a:cubicBezTo>
                  <a:pt x="103" y="42"/>
                  <a:pt x="99" y="41"/>
                  <a:pt x="93" y="44"/>
                </a:cubicBezTo>
                <a:cubicBezTo>
                  <a:pt x="91" y="46"/>
                  <a:pt x="89" y="49"/>
                  <a:pt x="88" y="50"/>
                </a:cubicBezTo>
                <a:cubicBezTo>
                  <a:pt x="94" y="50"/>
                  <a:pt x="104" y="46"/>
                  <a:pt x="108" y="48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06" y="48"/>
                  <a:pt x="103" y="48"/>
                  <a:pt x="100" y="49"/>
                </a:cubicBezTo>
                <a:cubicBezTo>
                  <a:pt x="94" y="50"/>
                  <a:pt x="88" y="53"/>
                  <a:pt x="83" y="52"/>
                </a:cubicBezTo>
                <a:cubicBezTo>
                  <a:pt x="83" y="52"/>
                  <a:pt x="82" y="52"/>
                  <a:pt x="83" y="53"/>
                </a:cubicBezTo>
                <a:cubicBezTo>
                  <a:pt x="83" y="53"/>
                  <a:pt x="83" y="53"/>
                  <a:pt x="84" y="53"/>
                </a:cubicBezTo>
                <a:cubicBezTo>
                  <a:pt x="85" y="53"/>
                  <a:pt x="85" y="53"/>
                  <a:pt x="89" y="53"/>
                </a:cubicBezTo>
                <a:cubicBezTo>
                  <a:pt x="89" y="54"/>
                  <a:pt x="90" y="54"/>
                  <a:pt x="91" y="55"/>
                </a:cubicBezTo>
                <a:cubicBezTo>
                  <a:pt x="105" y="66"/>
                  <a:pt x="117" y="46"/>
                  <a:pt x="117" y="45"/>
                </a:cubicBezTo>
                <a:close/>
                <a:moveTo>
                  <a:pt x="138" y="34"/>
                </a:moveTo>
                <a:cubicBezTo>
                  <a:pt x="138" y="33"/>
                  <a:pt x="137" y="32"/>
                  <a:pt x="136" y="32"/>
                </a:cubicBezTo>
                <a:cubicBezTo>
                  <a:pt x="135" y="32"/>
                  <a:pt x="133" y="33"/>
                  <a:pt x="133" y="34"/>
                </a:cubicBezTo>
                <a:cubicBezTo>
                  <a:pt x="133" y="76"/>
                  <a:pt x="133" y="76"/>
                  <a:pt x="133" y="76"/>
                </a:cubicBezTo>
                <a:cubicBezTo>
                  <a:pt x="133" y="77"/>
                  <a:pt x="135" y="78"/>
                  <a:pt x="136" y="78"/>
                </a:cubicBezTo>
                <a:cubicBezTo>
                  <a:pt x="137" y="78"/>
                  <a:pt x="138" y="77"/>
                  <a:pt x="138" y="76"/>
                </a:cubicBezTo>
                <a:lnTo>
                  <a:pt x="138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2" name="Freeform 22"/>
          <p:cNvSpPr>
            <a:spLocks noEditPoints="1"/>
          </p:cNvSpPr>
          <p:nvPr/>
        </p:nvSpPr>
        <p:spPr bwMode="auto">
          <a:xfrm>
            <a:off x="10815657" y="3041631"/>
            <a:ext cx="381776" cy="361986"/>
          </a:xfrm>
          <a:custGeom>
            <a:avLst/>
            <a:gdLst>
              <a:gd name="T0" fmla="*/ 108 w 188"/>
              <a:gd name="T1" fmla="*/ 141 h 179"/>
              <a:gd name="T2" fmla="*/ 116 w 188"/>
              <a:gd name="T3" fmla="*/ 151 h 179"/>
              <a:gd name="T4" fmla="*/ 163 w 188"/>
              <a:gd name="T5" fmla="*/ 115 h 179"/>
              <a:gd name="T6" fmla="*/ 112 w 188"/>
              <a:gd name="T7" fmla="*/ 168 h 179"/>
              <a:gd name="T8" fmla="*/ 64 w 188"/>
              <a:gd name="T9" fmla="*/ 29 h 179"/>
              <a:gd name="T10" fmla="*/ 73 w 188"/>
              <a:gd name="T11" fmla="*/ 39 h 179"/>
              <a:gd name="T12" fmla="*/ 74 w 188"/>
              <a:gd name="T13" fmla="*/ 0 h 179"/>
              <a:gd name="T14" fmla="*/ 45 w 188"/>
              <a:gd name="T15" fmla="*/ 26 h 179"/>
              <a:gd name="T16" fmla="*/ 26 w 188"/>
              <a:gd name="T17" fmla="*/ 67 h 179"/>
              <a:gd name="T18" fmla="*/ 150 w 188"/>
              <a:gd name="T19" fmla="*/ 19 h 179"/>
              <a:gd name="T20" fmla="*/ 115 w 188"/>
              <a:gd name="T21" fmla="*/ 79 h 179"/>
              <a:gd name="T22" fmla="*/ 81 w 188"/>
              <a:gd name="T23" fmla="*/ 73 h 179"/>
              <a:gd name="T24" fmla="*/ 98 w 188"/>
              <a:gd name="T25" fmla="*/ 47 h 179"/>
              <a:gd name="T26" fmla="*/ 129 w 188"/>
              <a:gd name="T27" fmla="*/ 25 h 179"/>
              <a:gd name="T28" fmla="*/ 146 w 188"/>
              <a:gd name="T29" fmla="*/ 34 h 179"/>
              <a:gd name="T30" fmla="*/ 135 w 188"/>
              <a:gd name="T31" fmla="*/ 62 h 179"/>
              <a:gd name="T32" fmla="*/ 115 w 188"/>
              <a:gd name="T33" fmla="*/ 79 h 179"/>
              <a:gd name="T34" fmla="*/ 88 w 188"/>
              <a:gd name="T35" fmla="*/ 60 h 179"/>
              <a:gd name="T36" fmla="*/ 85 w 188"/>
              <a:gd name="T37" fmla="*/ 66 h 179"/>
              <a:gd name="T38" fmla="*/ 100 w 188"/>
              <a:gd name="T39" fmla="*/ 54 h 179"/>
              <a:gd name="T40" fmla="*/ 96 w 188"/>
              <a:gd name="T41" fmla="*/ 54 h 179"/>
              <a:gd name="T42" fmla="*/ 107 w 188"/>
              <a:gd name="T43" fmla="*/ 47 h 179"/>
              <a:gd name="T44" fmla="*/ 103 w 188"/>
              <a:gd name="T45" fmla="*/ 47 h 179"/>
              <a:gd name="T46" fmla="*/ 118 w 188"/>
              <a:gd name="T47" fmla="*/ 44 h 179"/>
              <a:gd name="T48" fmla="*/ 134 w 188"/>
              <a:gd name="T49" fmla="*/ 28 h 179"/>
              <a:gd name="T50" fmla="*/ 110 w 188"/>
              <a:gd name="T51" fmla="*/ 40 h 179"/>
              <a:gd name="T52" fmla="*/ 177 w 188"/>
              <a:gd name="T53" fmla="*/ 65 h 179"/>
              <a:gd name="T54" fmla="*/ 153 w 188"/>
              <a:gd name="T55" fmla="*/ 75 h 179"/>
              <a:gd name="T56" fmla="*/ 118 w 188"/>
              <a:gd name="T57" fmla="*/ 75 h 179"/>
              <a:gd name="T58" fmla="*/ 156 w 188"/>
              <a:gd name="T59" fmla="*/ 61 h 179"/>
              <a:gd name="T60" fmla="*/ 188 w 188"/>
              <a:gd name="T61" fmla="*/ 57 h 179"/>
              <a:gd name="T62" fmla="*/ 182 w 188"/>
              <a:gd name="T63" fmla="*/ 56 h 179"/>
              <a:gd name="T64" fmla="*/ 179 w 188"/>
              <a:gd name="T65" fmla="*/ 61 h 179"/>
              <a:gd name="T66" fmla="*/ 48 w 188"/>
              <a:gd name="T67" fmla="*/ 83 h 179"/>
              <a:gd name="T68" fmla="*/ 33 w 188"/>
              <a:gd name="T69" fmla="*/ 109 h 179"/>
              <a:gd name="T70" fmla="*/ 53 w 188"/>
              <a:gd name="T71" fmla="*/ 103 h 179"/>
              <a:gd name="T72" fmla="*/ 89 w 188"/>
              <a:gd name="T73" fmla="*/ 122 h 179"/>
              <a:gd name="T74" fmla="*/ 48 w 188"/>
              <a:gd name="T75" fmla="*/ 121 h 179"/>
              <a:gd name="T76" fmla="*/ 49 w 188"/>
              <a:gd name="T77" fmla="*/ 141 h 179"/>
              <a:gd name="T78" fmla="*/ 38 w 188"/>
              <a:gd name="T79" fmla="*/ 139 h 179"/>
              <a:gd name="T80" fmla="*/ 40 w 188"/>
              <a:gd name="T81" fmla="*/ 133 h 179"/>
              <a:gd name="T82" fmla="*/ 39 w 188"/>
              <a:gd name="T83" fmla="*/ 131 h 179"/>
              <a:gd name="T84" fmla="*/ 46 w 188"/>
              <a:gd name="T85" fmla="*/ 145 h 179"/>
              <a:gd name="T86" fmla="*/ 48 w 188"/>
              <a:gd name="T87" fmla="*/ 139 h 179"/>
              <a:gd name="T88" fmla="*/ 46 w 188"/>
              <a:gd name="T89" fmla="*/ 134 h 179"/>
              <a:gd name="T90" fmla="*/ 43 w 188"/>
              <a:gd name="T91" fmla="*/ 139 h 179"/>
              <a:gd name="T92" fmla="*/ 18 w 188"/>
              <a:gd name="T93" fmla="*/ 106 h 179"/>
              <a:gd name="T94" fmla="*/ 22 w 188"/>
              <a:gd name="T95" fmla="*/ 98 h 179"/>
              <a:gd name="T96" fmla="*/ 23 w 188"/>
              <a:gd name="T97" fmla="*/ 91 h 179"/>
              <a:gd name="T98" fmla="*/ 33 w 188"/>
              <a:gd name="T99" fmla="*/ 107 h 179"/>
              <a:gd name="T100" fmla="*/ 36 w 188"/>
              <a:gd name="T101" fmla="*/ 101 h 179"/>
              <a:gd name="T102" fmla="*/ 36 w 188"/>
              <a:gd name="T103" fmla="*/ 95 h 179"/>
              <a:gd name="T104" fmla="*/ 29 w 188"/>
              <a:gd name="T105" fmla="*/ 99 h 179"/>
              <a:gd name="T106" fmla="*/ 73 w 188"/>
              <a:gd name="T107" fmla="*/ 120 h 179"/>
              <a:gd name="T108" fmla="*/ 74 w 188"/>
              <a:gd name="T109" fmla="*/ 111 h 179"/>
              <a:gd name="T110" fmla="*/ 71 w 188"/>
              <a:gd name="T111" fmla="*/ 105 h 179"/>
              <a:gd name="T112" fmla="*/ 86 w 188"/>
              <a:gd name="T113" fmla="*/ 118 h 179"/>
              <a:gd name="T114" fmla="*/ 79 w 188"/>
              <a:gd name="T115" fmla="*/ 112 h 179"/>
              <a:gd name="T116" fmla="*/ 77 w 188"/>
              <a:gd name="T117" fmla="*/ 107 h 179"/>
              <a:gd name="T118" fmla="*/ 74 w 188"/>
              <a:gd name="T119" fmla="*/ 11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8" h="179">
                <a:moveTo>
                  <a:pt x="109" y="179"/>
                </a:moveTo>
                <a:cubicBezTo>
                  <a:pt x="109" y="179"/>
                  <a:pt x="108" y="179"/>
                  <a:pt x="108" y="179"/>
                </a:cubicBezTo>
                <a:cubicBezTo>
                  <a:pt x="81" y="163"/>
                  <a:pt x="81" y="163"/>
                  <a:pt x="81" y="163"/>
                </a:cubicBezTo>
                <a:cubicBezTo>
                  <a:pt x="80" y="163"/>
                  <a:pt x="79" y="162"/>
                  <a:pt x="79" y="161"/>
                </a:cubicBezTo>
                <a:cubicBezTo>
                  <a:pt x="79" y="160"/>
                  <a:pt x="80" y="159"/>
                  <a:pt x="81" y="158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08" y="141"/>
                  <a:pt x="109" y="140"/>
                  <a:pt x="109" y="140"/>
                </a:cubicBezTo>
                <a:cubicBezTo>
                  <a:pt x="110" y="140"/>
                  <a:pt x="110" y="141"/>
                  <a:pt x="111" y="141"/>
                </a:cubicBezTo>
                <a:cubicBezTo>
                  <a:pt x="112" y="141"/>
                  <a:pt x="112" y="142"/>
                  <a:pt x="112" y="144"/>
                </a:cubicBezTo>
                <a:cubicBezTo>
                  <a:pt x="112" y="147"/>
                  <a:pt x="112" y="147"/>
                  <a:pt x="112" y="147"/>
                </a:cubicBezTo>
                <a:cubicBezTo>
                  <a:pt x="112" y="148"/>
                  <a:pt x="113" y="149"/>
                  <a:pt x="114" y="150"/>
                </a:cubicBezTo>
                <a:cubicBezTo>
                  <a:pt x="115" y="150"/>
                  <a:pt x="115" y="151"/>
                  <a:pt x="116" y="151"/>
                </a:cubicBezTo>
                <a:cubicBezTo>
                  <a:pt x="117" y="151"/>
                  <a:pt x="117" y="150"/>
                  <a:pt x="118" y="150"/>
                </a:cubicBezTo>
                <a:cubicBezTo>
                  <a:pt x="122" y="148"/>
                  <a:pt x="126" y="146"/>
                  <a:pt x="130" y="143"/>
                </a:cubicBezTo>
                <a:cubicBezTo>
                  <a:pt x="140" y="136"/>
                  <a:pt x="148" y="126"/>
                  <a:pt x="153" y="114"/>
                </a:cubicBezTo>
                <a:cubicBezTo>
                  <a:pt x="154" y="113"/>
                  <a:pt x="155" y="112"/>
                  <a:pt x="156" y="112"/>
                </a:cubicBezTo>
                <a:cubicBezTo>
                  <a:pt x="156" y="112"/>
                  <a:pt x="157" y="112"/>
                  <a:pt x="157" y="113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4" y="115"/>
                  <a:pt x="164" y="115"/>
                  <a:pt x="165" y="116"/>
                </a:cubicBezTo>
                <a:cubicBezTo>
                  <a:pt x="165" y="117"/>
                  <a:pt x="165" y="118"/>
                  <a:pt x="165" y="119"/>
                </a:cubicBezTo>
                <a:cubicBezTo>
                  <a:pt x="163" y="122"/>
                  <a:pt x="161" y="126"/>
                  <a:pt x="160" y="128"/>
                </a:cubicBezTo>
                <a:cubicBezTo>
                  <a:pt x="154" y="138"/>
                  <a:pt x="146" y="147"/>
                  <a:pt x="137" y="153"/>
                </a:cubicBezTo>
                <a:cubicBezTo>
                  <a:pt x="130" y="158"/>
                  <a:pt x="123" y="162"/>
                  <a:pt x="115" y="164"/>
                </a:cubicBezTo>
                <a:cubicBezTo>
                  <a:pt x="113" y="165"/>
                  <a:pt x="112" y="166"/>
                  <a:pt x="112" y="168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12" y="177"/>
                  <a:pt x="112" y="178"/>
                  <a:pt x="111" y="179"/>
                </a:cubicBezTo>
                <a:cubicBezTo>
                  <a:pt x="110" y="179"/>
                  <a:pt x="110" y="179"/>
                  <a:pt x="109" y="179"/>
                </a:cubicBezTo>
                <a:close/>
                <a:moveTo>
                  <a:pt x="29" y="65"/>
                </a:moveTo>
                <a:cubicBezTo>
                  <a:pt x="33" y="53"/>
                  <a:pt x="42" y="43"/>
                  <a:pt x="52" y="36"/>
                </a:cubicBezTo>
                <a:cubicBezTo>
                  <a:pt x="56" y="33"/>
                  <a:pt x="60" y="31"/>
                  <a:pt x="64" y="29"/>
                </a:cubicBezTo>
                <a:cubicBezTo>
                  <a:pt x="65" y="29"/>
                  <a:pt x="65" y="29"/>
                  <a:pt x="66" y="29"/>
                </a:cubicBezTo>
                <a:cubicBezTo>
                  <a:pt x="66" y="29"/>
                  <a:pt x="67" y="29"/>
                  <a:pt x="68" y="29"/>
                </a:cubicBezTo>
                <a:cubicBezTo>
                  <a:pt x="69" y="30"/>
                  <a:pt x="70" y="31"/>
                  <a:pt x="70" y="33"/>
                </a:cubicBezTo>
                <a:cubicBezTo>
                  <a:pt x="70" y="36"/>
                  <a:pt x="70" y="36"/>
                  <a:pt x="70" y="36"/>
                </a:cubicBezTo>
                <a:cubicBezTo>
                  <a:pt x="70" y="37"/>
                  <a:pt x="70" y="38"/>
                  <a:pt x="71" y="38"/>
                </a:cubicBezTo>
                <a:cubicBezTo>
                  <a:pt x="72" y="39"/>
                  <a:pt x="72" y="39"/>
                  <a:pt x="73" y="39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9"/>
                  <a:pt x="74" y="39"/>
                  <a:pt x="74" y="38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102" y="20"/>
                  <a:pt x="102" y="19"/>
                  <a:pt x="102" y="18"/>
                </a:cubicBezTo>
                <a:cubicBezTo>
                  <a:pt x="102" y="17"/>
                  <a:pt x="102" y="16"/>
                  <a:pt x="101" y="16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3" y="0"/>
                  <a:pt x="73" y="0"/>
                </a:cubicBezTo>
                <a:cubicBezTo>
                  <a:pt x="72" y="0"/>
                  <a:pt x="72" y="0"/>
                  <a:pt x="71" y="0"/>
                </a:cubicBezTo>
                <a:cubicBezTo>
                  <a:pt x="70" y="1"/>
                  <a:pt x="70" y="2"/>
                  <a:pt x="70" y="3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69" y="14"/>
                  <a:pt x="67" y="15"/>
                </a:cubicBezTo>
                <a:cubicBezTo>
                  <a:pt x="59" y="17"/>
                  <a:pt x="52" y="21"/>
                  <a:pt x="45" y="26"/>
                </a:cubicBezTo>
                <a:cubicBezTo>
                  <a:pt x="36" y="32"/>
                  <a:pt x="28" y="41"/>
                  <a:pt x="22" y="51"/>
                </a:cubicBezTo>
                <a:cubicBezTo>
                  <a:pt x="21" y="53"/>
                  <a:pt x="19" y="58"/>
                  <a:pt x="17" y="61"/>
                </a:cubicBezTo>
                <a:cubicBezTo>
                  <a:pt x="17" y="61"/>
                  <a:pt x="17" y="62"/>
                  <a:pt x="17" y="63"/>
                </a:cubicBezTo>
                <a:cubicBezTo>
                  <a:pt x="18" y="64"/>
                  <a:pt x="18" y="64"/>
                  <a:pt x="19" y="65"/>
                </a:cubicBezTo>
                <a:cubicBezTo>
                  <a:pt x="25" y="67"/>
                  <a:pt x="25" y="67"/>
                  <a:pt x="25" y="67"/>
                </a:cubicBezTo>
                <a:cubicBezTo>
                  <a:pt x="25" y="67"/>
                  <a:pt x="25" y="67"/>
                  <a:pt x="26" y="67"/>
                </a:cubicBezTo>
                <a:cubicBezTo>
                  <a:pt x="27" y="67"/>
                  <a:pt x="28" y="66"/>
                  <a:pt x="29" y="65"/>
                </a:cubicBezTo>
                <a:close/>
                <a:moveTo>
                  <a:pt x="149" y="32"/>
                </a:moveTo>
                <a:cubicBezTo>
                  <a:pt x="149" y="32"/>
                  <a:pt x="150" y="32"/>
                  <a:pt x="150" y="31"/>
                </a:cubicBezTo>
                <a:cubicBezTo>
                  <a:pt x="152" y="30"/>
                  <a:pt x="155" y="27"/>
                  <a:pt x="156" y="26"/>
                </a:cubicBezTo>
                <a:cubicBezTo>
                  <a:pt x="156" y="26"/>
                  <a:pt x="156" y="25"/>
                  <a:pt x="156" y="25"/>
                </a:cubicBezTo>
                <a:cubicBezTo>
                  <a:pt x="155" y="24"/>
                  <a:pt x="153" y="22"/>
                  <a:pt x="150" y="19"/>
                </a:cubicBezTo>
                <a:cubicBezTo>
                  <a:pt x="147" y="17"/>
                  <a:pt x="145" y="14"/>
                  <a:pt x="144" y="13"/>
                </a:cubicBezTo>
                <a:cubicBezTo>
                  <a:pt x="144" y="13"/>
                  <a:pt x="143" y="13"/>
                  <a:pt x="143" y="14"/>
                </a:cubicBezTo>
                <a:cubicBezTo>
                  <a:pt x="142" y="14"/>
                  <a:pt x="139" y="17"/>
                  <a:pt x="138" y="19"/>
                </a:cubicBezTo>
                <a:cubicBezTo>
                  <a:pt x="137" y="19"/>
                  <a:pt x="137" y="20"/>
                  <a:pt x="137" y="20"/>
                </a:cubicBezTo>
                <a:cubicBezTo>
                  <a:pt x="138" y="21"/>
                  <a:pt x="148" y="31"/>
                  <a:pt x="149" y="32"/>
                </a:cubicBezTo>
                <a:close/>
                <a:moveTo>
                  <a:pt x="115" y="79"/>
                </a:moveTo>
                <a:cubicBezTo>
                  <a:pt x="114" y="80"/>
                  <a:pt x="114" y="83"/>
                  <a:pt x="113" y="84"/>
                </a:cubicBezTo>
                <a:cubicBezTo>
                  <a:pt x="111" y="86"/>
                  <a:pt x="108" y="88"/>
                  <a:pt x="107" y="89"/>
                </a:cubicBezTo>
                <a:cubicBezTo>
                  <a:pt x="105" y="91"/>
                  <a:pt x="102" y="91"/>
                  <a:pt x="100" y="90"/>
                </a:cubicBezTo>
                <a:cubicBezTo>
                  <a:pt x="100" y="90"/>
                  <a:pt x="98" y="90"/>
                  <a:pt x="97" y="89"/>
                </a:cubicBezTo>
                <a:cubicBezTo>
                  <a:pt x="94" y="86"/>
                  <a:pt x="95" y="85"/>
                  <a:pt x="90" y="80"/>
                </a:cubicBezTo>
                <a:cubicBezTo>
                  <a:pt x="85" y="75"/>
                  <a:pt x="84" y="76"/>
                  <a:pt x="81" y="73"/>
                </a:cubicBezTo>
                <a:cubicBezTo>
                  <a:pt x="80" y="72"/>
                  <a:pt x="80" y="71"/>
                  <a:pt x="80" y="70"/>
                </a:cubicBezTo>
                <a:cubicBezTo>
                  <a:pt x="79" y="68"/>
                  <a:pt x="79" y="65"/>
                  <a:pt x="81" y="63"/>
                </a:cubicBezTo>
                <a:cubicBezTo>
                  <a:pt x="81" y="62"/>
                  <a:pt x="84" y="59"/>
                  <a:pt x="85" y="58"/>
                </a:cubicBezTo>
                <a:cubicBezTo>
                  <a:pt x="87" y="56"/>
                  <a:pt x="90" y="56"/>
                  <a:pt x="91" y="55"/>
                </a:cubicBezTo>
                <a:cubicBezTo>
                  <a:pt x="92" y="54"/>
                  <a:pt x="91" y="51"/>
                  <a:pt x="93" y="50"/>
                </a:cubicBezTo>
                <a:cubicBezTo>
                  <a:pt x="95" y="48"/>
                  <a:pt x="97" y="48"/>
                  <a:pt x="98" y="47"/>
                </a:cubicBezTo>
                <a:cubicBezTo>
                  <a:pt x="99" y="47"/>
                  <a:pt x="99" y="44"/>
                  <a:pt x="100" y="42"/>
                </a:cubicBezTo>
                <a:cubicBezTo>
                  <a:pt x="102" y="41"/>
                  <a:pt x="104" y="41"/>
                  <a:pt x="105" y="40"/>
                </a:cubicBezTo>
                <a:cubicBezTo>
                  <a:pt x="106" y="39"/>
                  <a:pt x="107" y="36"/>
                  <a:pt x="107" y="35"/>
                </a:cubicBezTo>
                <a:cubicBezTo>
                  <a:pt x="111" y="32"/>
                  <a:pt x="113" y="29"/>
                  <a:pt x="114" y="29"/>
                </a:cubicBezTo>
                <a:cubicBezTo>
                  <a:pt x="116" y="27"/>
                  <a:pt x="118" y="26"/>
                  <a:pt x="120" y="26"/>
                </a:cubicBezTo>
                <a:cubicBezTo>
                  <a:pt x="122" y="25"/>
                  <a:pt x="125" y="25"/>
                  <a:pt x="129" y="25"/>
                </a:cubicBezTo>
                <a:cubicBezTo>
                  <a:pt x="130" y="25"/>
                  <a:pt x="132" y="25"/>
                  <a:pt x="133" y="24"/>
                </a:cubicBezTo>
                <a:cubicBezTo>
                  <a:pt x="134" y="24"/>
                  <a:pt x="134" y="24"/>
                  <a:pt x="134" y="24"/>
                </a:cubicBezTo>
                <a:cubicBezTo>
                  <a:pt x="134" y="23"/>
                  <a:pt x="134" y="23"/>
                  <a:pt x="135" y="23"/>
                </a:cubicBezTo>
                <a:cubicBezTo>
                  <a:pt x="135" y="22"/>
                  <a:pt x="137" y="22"/>
                  <a:pt x="137" y="2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2"/>
                  <a:pt x="147" y="34"/>
                  <a:pt x="146" y="34"/>
                </a:cubicBezTo>
                <a:cubicBezTo>
                  <a:pt x="146" y="35"/>
                  <a:pt x="146" y="35"/>
                  <a:pt x="146" y="35"/>
                </a:cubicBezTo>
                <a:cubicBezTo>
                  <a:pt x="145" y="35"/>
                  <a:pt x="145" y="35"/>
                  <a:pt x="145" y="36"/>
                </a:cubicBezTo>
                <a:cubicBezTo>
                  <a:pt x="145" y="37"/>
                  <a:pt x="145" y="39"/>
                  <a:pt x="145" y="41"/>
                </a:cubicBezTo>
                <a:cubicBezTo>
                  <a:pt x="144" y="44"/>
                  <a:pt x="144" y="47"/>
                  <a:pt x="144" y="49"/>
                </a:cubicBezTo>
                <a:cubicBezTo>
                  <a:pt x="143" y="52"/>
                  <a:pt x="142" y="53"/>
                  <a:pt x="141" y="55"/>
                </a:cubicBezTo>
                <a:cubicBezTo>
                  <a:pt x="140" y="56"/>
                  <a:pt x="138" y="59"/>
                  <a:pt x="135" y="62"/>
                </a:cubicBezTo>
                <a:cubicBezTo>
                  <a:pt x="134" y="62"/>
                  <a:pt x="131" y="63"/>
                  <a:pt x="130" y="64"/>
                </a:cubicBezTo>
                <a:cubicBezTo>
                  <a:pt x="129" y="64"/>
                  <a:pt x="129" y="65"/>
                  <a:pt x="129" y="65"/>
                </a:cubicBezTo>
                <a:cubicBezTo>
                  <a:pt x="122" y="66"/>
                  <a:pt x="114" y="68"/>
                  <a:pt x="114" y="73"/>
                </a:cubicBezTo>
                <a:cubicBezTo>
                  <a:pt x="114" y="74"/>
                  <a:pt x="115" y="75"/>
                  <a:pt x="116" y="76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6" y="78"/>
                  <a:pt x="116" y="79"/>
                  <a:pt x="115" y="79"/>
                </a:cubicBezTo>
                <a:close/>
                <a:moveTo>
                  <a:pt x="98" y="60"/>
                </a:moveTo>
                <a:cubicBezTo>
                  <a:pt x="97" y="59"/>
                  <a:pt x="95" y="58"/>
                  <a:pt x="95" y="57"/>
                </a:cubicBezTo>
                <a:cubicBezTo>
                  <a:pt x="95" y="57"/>
                  <a:pt x="94" y="57"/>
                  <a:pt x="93" y="57"/>
                </a:cubicBezTo>
                <a:cubicBezTo>
                  <a:pt x="92" y="58"/>
                  <a:pt x="91" y="59"/>
                  <a:pt x="90" y="59"/>
                </a:cubicBezTo>
                <a:cubicBezTo>
                  <a:pt x="90" y="59"/>
                  <a:pt x="89" y="59"/>
                  <a:pt x="89" y="59"/>
                </a:cubicBezTo>
                <a:cubicBezTo>
                  <a:pt x="89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5" y="64"/>
                  <a:pt x="84" y="65"/>
                  <a:pt x="84" y="65"/>
                </a:cubicBezTo>
                <a:cubicBezTo>
                  <a:pt x="83" y="65"/>
                  <a:pt x="83" y="66"/>
                  <a:pt x="84" y="66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67"/>
                  <a:pt x="85" y="67"/>
                  <a:pt x="85" y="66"/>
                </a:cubicBezTo>
                <a:cubicBezTo>
                  <a:pt x="86" y="66"/>
                  <a:pt x="86" y="65"/>
                  <a:pt x="89" y="63"/>
                </a:cubicBezTo>
                <a:cubicBezTo>
                  <a:pt x="90" y="61"/>
                  <a:pt x="96" y="63"/>
                  <a:pt x="97" y="61"/>
                </a:cubicBezTo>
                <a:cubicBezTo>
                  <a:pt x="97" y="61"/>
                  <a:pt x="98" y="60"/>
                  <a:pt x="98" y="60"/>
                </a:cubicBezTo>
                <a:close/>
                <a:moveTo>
                  <a:pt x="104" y="59"/>
                </a:moveTo>
                <a:cubicBezTo>
                  <a:pt x="104" y="59"/>
                  <a:pt x="100" y="56"/>
                  <a:pt x="100" y="55"/>
                </a:cubicBezTo>
                <a:cubicBezTo>
                  <a:pt x="100" y="55"/>
                  <a:pt x="100" y="55"/>
                  <a:pt x="100" y="54"/>
                </a:cubicBezTo>
                <a:cubicBezTo>
                  <a:pt x="100" y="54"/>
                  <a:pt x="101" y="53"/>
                  <a:pt x="102" y="52"/>
                </a:cubicBezTo>
                <a:cubicBezTo>
                  <a:pt x="103" y="51"/>
                  <a:pt x="103" y="51"/>
                  <a:pt x="102" y="50"/>
                </a:cubicBezTo>
                <a:cubicBezTo>
                  <a:pt x="102" y="50"/>
                  <a:pt x="101" y="50"/>
                  <a:pt x="101" y="50"/>
                </a:cubicBezTo>
                <a:cubicBezTo>
                  <a:pt x="99" y="51"/>
                  <a:pt x="98" y="52"/>
                  <a:pt x="97" y="52"/>
                </a:cubicBezTo>
                <a:cubicBezTo>
                  <a:pt x="97" y="52"/>
                  <a:pt x="96" y="52"/>
                  <a:pt x="96" y="52"/>
                </a:cubicBezTo>
                <a:cubicBezTo>
                  <a:pt x="95" y="52"/>
                  <a:pt x="94" y="53"/>
                  <a:pt x="96" y="54"/>
                </a:cubicBezTo>
                <a:cubicBezTo>
                  <a:pt x="102" y="61"/>
                  <a:pt x="102" y="61"/>
                  <a:pt x="102" y="61"/>
                </a:cubicBezTo>
                <a:cubicBezTo>
                  <a:pt x="102" y="61"/>
                  <a:pt x="103" y="61"/>
                  <a:pt x="104" y="61"/>
                </a:cubicBezTo>
                <a:cubicBezTo>
                  <a:pt x="104" y="60"/>
                  <a:pt x="104" y="59"/>
                  <a:pt x="104" y="59"/>
                </a:cubicBezTo>
                <a:close/>
                <a:moveTo>
                  <a:pt x="111" y="51"/>
                </a:moveTo>
                <a:cubicBezTo>
                  <a:pt x="111" y="51"/>
                  <a:pt x="108" y="48"/>
                  <a:pt x="107" y="48"/>
                </a:cubicBezTo>
                <a:cubicBezTo>
                  <a:pt x="107" y="47"/>
                  <a:pt x="107" y="47"/>
                  <a:pt x="107" y="47"/>
                </a:cubicBezTo>
                <a:cubicBezTo>
                  <a:pt x="108" y="46"/>
                  <a:pt x="108" y="45"/>
                  <a:pt x="109" y="44"/>
                </a:cubicBezTo>
                <a:cubicBezTo>
                  <a:pt x="110" y="44"/>
                  <a:pt x="110" y="43"/>
                  <a:pt x="109" y="43"/>
                </a:cubicBezTo>
                <a:cubicBezTo>
                  <a:pt x="109" y="42"/>
                  <a:pt x="108" y="42"/>
                  <a:pt x="108" y="43"/>
                </a:cubicBezTo>
                <a:cubicBezTo>
                  <a:pt x="107" y="44"/>
                  <a:pt x="105" y="44"/>
                  <a:pt x="104" y="44"/>
                </a:cubicBezTo>
                <a:cubicBezTo>
                  <a:pt x="104" y="44"/>
                  <a:pt x="104" y="45"/>
                  <a:pt x="103" y="45"/>
                </a:cubicBezTo>
                <a:cubicBezTo>
                  <a:pt x="103" y="45"/>
                  <a:pt x="102" y="46"/>
                  <a:pt x="103" y="47"/>
                </a:cubicBezTo>
                <a:cubicBezTo>
                  <a:pt x="109" y="53"/>
                  <a:pt x="109" y="53"/>
                  <a:pt x="109" y="53"/>
                </a:cubicBezTo>
                <a:cubicBezTo>
                  <a:pt x="110" y="54"/>
                  <a:pt x="110" y="54"/>
                  <a:pt x="111" y="53"/>
                </a:cubicBezTo>
                <a:cubicBezTo>
                  <a:pt x="111" y="53"/>
                  <a:pt x="111" y="52"/>
                  <a:pt x="111" y="51"/>
                </a:cubicBezTo>
                <a:close/>
                <a:moveTo>
                  <a:pt x="117" y="46"/>
                </a:moveTo>
                <a:cubicBezTo>
                  <a:pt x="117" y="46"/>
                  <a:pt x="118" y="46"/>
                  <a:pt x="118" y="46"/>
                </a:cubicBezTo>
                <a:cubicBezTo>
                  <a:pt x="119" y="45"/>
                  <a:pt x="119" y="44"/>
                  <a:pt x="118" y="44"/>
                </a:cubicBezTo>
                <a:cubicBezTo>
                  <a:pt x="118" y="44"/>
                  <a:pt x="116" y="42"/>
                  <a:pt x="115" y="41"/>
                </a:cubicBezTo>
                <a:cubicBezTo>
                  <a:pt x="115" y="41"/>
                  <a:pt x="115" y="40"/>
                  <a:pt x="115" y="40"/>
                </a:cubicBezTo>
                <a:cubicBezTo>
                  <a:pt x="116" y="40"/>
                  <a:pt x="119" y="37"/>
                  <a:pt x="120" y="35"/>
                </a:cubicBezTo>
                <a:cubicBezTo>
                  <a:pt x="121" y="34"/>
                  <a:pt x="128" y="31"/>
                  <a:pt x="134" y="30"/>
                </a:cubicBezTo>
                <a:cubicBezTo>
                  <a:pt x="135" y="30"/>
                  <a:pt x="135" y="29"/>
                  <a:pt x="135" y="29"/>
                </a:cubicBezTo>
                <a:cubicBezTo>
                  <a:pt x="135" y="28"/>
                  <a:pt x="135" y="28"/>
                  <a:pt x="134" y="28"/>
                </a:cubicBezTo>
                <a:cubicBezTo>
                  <a:pt x="133" y="28"/>
                  <a:pt x="131" y="28"/>
                  <a:pt x="129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6" y="29"/>
                  <a:pt x="122" y="29"/>
                  <a:pt x="121" y="29"/>
                </a:cubicBezTo>
                <a:cubicBezTo>
                  <a:pt x="119" y="30"/>
                  <a:pt x="118" y="30"/>
                  <a:pt x="116" y="32"/>
                </a:cubicBezTo>
                <a:cubicBezTo>
                  <a:pt x="116" y="32"/>
                  <a:pt x="115" y="33"/>
                  <a:pt x="111" y="37"/>
                </a:cubicBezTo>
                <a:cubicBezTo>
                  <a:pt x="110" y="38"/>
                  <a:pt x="110" y="39"/>
                  <a:pt x="110" y="40"/>
                </a:cubicBezTo>
                <a:lnTo>
                  <a:pt x="117" y="46"/>
                </a:lnTo>
                <a:close/>
                <a:moveTo>
                  <a:pt x="188" y="57"/>
                </a:moveTo>
                <a:cubicBezTo>
                  <a:pt x="186" y="58"/>
                  <a:pt x="185" y="59"/>
                  <a:pt x="185" y="61"/>
                </a:cubicBezTo>
                <a:cubicBezTo>
                  <a:pt x="183" y="61"/>
                  <a:pt x="180" y="62"/>
                  <a:pt x="180" y="64"/>
                </a:cubicBezTo>
                <a:cubicBezTo>
                  <a:pt x="179" y="64"/>
                  <a:pt x="178" y="64"/>
                  <a:pt x="177" y="65"/>
                </a:cubicBezTo>
                <a:cubicBezTo>
                  <a:pt x="177" y="65"/>
                  <a:pt x="177" y="65"/>
                  <a:pt x="177" y="65"/>
                </a:cubicBezTo>
                <a:cubicBezTo>
                  <a:pt x="175" y="66"/>
                  <a:pt x="174" y="67"/>
                  <a:pt x="174" y="68"/>
                </a:cubicBezTo>
                <a:cubicBezTo>
                  <a:pt x="172" y="67"/>
                  <a:pt x="169" y="69"/>
                  <a:pt x="168" y="71"/>
                </a:cubicBezTo>
                <a:cubicBezTo>
                  <a:pt x="167" y="70"/>
                  <a:pt x="163" y="71"/>
                  <a:pt x="163" y="73"/>
                </a:cubicBezTo>
                <a:cubicBezTo>
                  <a:pt x="161" y="72"/>
                  <a:pt x="159" y="73"/>
                  <a:pt x="157" y="75"/>
                </a:cubicBezTo>
                <a:cubicBezTo>
                  <a:pt x="156" y="74"/>
                  <a:pt x="155" y="74"/>
                  <a:pt x="154" y="73"/>
                </a:cubicBezTo>
                <a:cubicBezTo>
                  <a:pt x="154" y="74"/>
                  <a:pt x="153" y="74"/>
                  <a:pt x="153" y="75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54" y="98"/>
                  <a:pt x="154" y="99"/>
                  <a:pt x="154" y="100"/>
                </a:cubicBezTo>
                <a:cubicBezTo>
                  <a:pt x="154" y="106"/>
                  <a:pt x="136" y="106"/>
                  <a:pt x="135" y="106"/>
                </a:cubicBezTo>
                <a:cubicBezTo>
                  <a:pt x="134" y="106"/>
                  <a:pt x="116" y="106"/>
                  <a:pt x="116" y="100"/>
                </a:cubicBezTo>
                <a:cubicBezTo>
                  <a:pt x="116" y="99"/>
                  <a:pt x="117" y="98"/>
                  <a:pt x="118" y="97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17" y="74"/>
                  <a:pt x="116" y="74"/>
                  <a:pt x="116" y="73"/>
                </a:cubicBezTo>
                <a:cubicBezTo>
                  <a:pt x="116" y="67"/>
                  <a:pt x="134" y="67"/>
                  <a:pt x="135" y="67"/>
                </a:cubicBezTo>
                <a:cubicBezTo>
                  <a:pt x="136" y="67"/>
                  <a:pt x="146" y="67"/>
                  <a:pt x="152" y="69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51" y="68"/>
                  <a:pt x="151" y="67"/>
                  <a:pt x="151" y="65"/>
                </a:cubicBezTo>
                <a:cubicBezTo>
                  <a:pt x="152" y="65"/>
                  <a:pt x="156" y="65"/>
                  <a:pt x="156" y="61"/>
                </a:cubicBezTo>
                <a:cubicBezTo>
                  <a:pt x="159" y="62"/>
                  <a:pt x="162" y="60"/>
                  <a:pt x="162" y="58"/>
                </a:cubicBezTo>
                <a:cubicBezTo>
                  <a:pt x="164" y="58"/>
                  <a:pt x="167" y="58"/>
                  <a:pt x="168" y="55"/>
                </a:cubicBezTo>
                <a:cubicBezTo>
                  <a:pt x="170" y="56"/>
                  <a:pt x="173" y="55"/>
                  <a:pt x="174" y="52"/>
                </a:cubicBezTo>
                <a:cubicBezTo>
                  <a:pt x="175" y="53"/>
                  <a:pt x="177" y="55"/>
                  <a:pt x="180" y="52"/>
                </a:cubicBezTo>
                <a:cubicBezTo>
                  <a:pt x="180" y="53"/>
                  <a:pt x="184" y="54"/>
                  <a:pt x="186" y="52"/>
                </a:cubicBezTo>
                <a:cubicBezTo>
                  <a:pt x="186" y="55"/>
                  <a:pt x="186" y="56"/>
                  <a:pt x="188" y="57"/>
                </a:cubicBezTo>
                <a:close/>
                <a:moveTo>
                  <a:pt x="119" y="73"/>
                </a:moveTo>
                <a:cubicBezTo>
                  <a:pt x="120" y="74"/>
                  <a:pt x="125" y="75"/>
                  <a:pt x="135" y="75"/>
                </a:cubicBezTo>
                <a:cubicBezTo>
                  <a:pt x="145" y="75"/>
                  <a:pt x="151" y="74"/>
                  <a:pt x="152" y="73"/>
                </a:cubicBezTo>
                <a:cubicBezTo>
                  <a:pt x="151" y="71"/>
                  <a:pt x="145" y="70"/>
                  <a:pt x="135" y="70"/>
                </a:cubicBezTo>
                <a:cubicBezTo>
                  <a:pt x="125" y="70"/>
                  <a:pt x="120" y="71"/>
                  <a:pt x="119" y="73"/>
                </a:cubicBezTo>
                <a:close/>
                <a:moveTo>
                  <a:pt x="182" y="56"/>
                </a:moveTo>
                <a:cubicBezTo>
                  <a:pt x="182" y="56"/>
                  <a:pt x="181" y="56"/>
                  <a:pt x="180" y="56"/>
                </a:cubicBezTo>
                <a:cubicBezTo>
                  <a:pt x="177" y="56"/>
                  <a:pt x="172" y="57"/>
                  <a:pt x="167" y="59"/>
                </a:cubicBezTo>
                <a:cubicBezTo>
                  <a:pt x="161" y="62"/>
                  <a:pt x="154" y="66"/>
                  <a:pt x="155" y="68"/>
                </a:cubicBezTo>
                <a:cubicBezTo>
                  <a:pt x="156" y="69"/>
                  <a:pt x="156" y="69"/>
                  <a:pt x="158" y="69"/>
                </a:cubicBezTo>
                <a:cubicBezTo>
                  <a:pt x="160" y="69"/>
                  <a:pt x="165" y="68"/>
                  <a:pt x="170" y="66"/>
                </a:cubicBezTo>
                <a:cubicBezTo>
                  <a:pt x="174" y="64"/>
                  <a:pt x="177" y="62"/>
                  <a:pt x="179" y="61"/>
                </a:cubicBezTo>
                <a:cubicBezTo>
                  <a:pt x="182" y="59"/>
                  <a:pt x="183" y="57"/>
                  <a:pt x="182" y="56"/>
                </a:cubicBezTo>
                <a:close/>
                <a:moveTo>
                  <a:pt x="40" y="116"/>
                </a:moveTo>
                <a:cubicBezTo>
                  <a:pt x="28" y="126"/>
                  <a:pt x="14" y="128"/>
                  <a:pt x="8" y="121"/>
                </a:cubicBezTo>
                <a:cubicBezTo>
                  <a:pt x="8" y="121"/>
                  <a:pt x="6" y="119"/>
                  <a:pt x="6" y="119"/>
                </a:cubicBezTo>
                <a:cubicBezTo>
                  <a:pt x="0" y="112"/>
                  <a:pt x="5" y="99"/>
                  <a:pt x="16" y="89"/>
                </a:cubicBezTo>
                <a:cubicBezTo>
                  <a:pt x="28" y="79"/>
                  <a:pt x="42" y="76"/>
                  <a:pt x="48" y="83"/>
                </a:cubicBezTo>
                <a:cubicBezTo>
                  <a:pt x="48" y="84"/>
                  <a:pt x="49" y="85"/>
                  <a:pt x="50" y="86"/>
                </a:cubicBezTo>
                <a:cubicBezTo>
                  <a:pt x="56" y="93"/>
                  <a:pt x="51" y="106"/>
                  <a:pt x="40" y="116"/>
                </a:cubicBezTo>
                <a:close/>
                <a:moveTo>
                  <a:pt x="43" y="86"/>
                </a:moveTo>
                <a:cubicBezTo>
                  <a:pt x="40" y="82"/>
                  <a:pt x="29" y="83"/>
                  <a:pt x="19" y="92"/>
                </a:cubicBezTo>
                <a:cubicBezTo>
                  <a:pt x="9" y="100"/>
                  <a:pt x="6" y="111"/>
                  <a:pt x="9" y="115"/>
                </a:cubicBezTo>
                <a:cubicBezTo>
                  <a:pt x="13" y="119"/>
                  <a:pt x="23" y="117"/>
                  <a:pt x="33" y="109"/>
                </a:cubicBezTo>
                <a:cubicBezTo>
                  <a:pt x="43" y="100"/>
                  <a:pt x="47" y="90"/>
                  <a:pt x="43" y="86"/>
                </a:cubicBezTo>
                <a:close/>
                <a:moveTo>
                  <a:pt x="92" y="125"/>
                </a:moveTo>
                <a:cubicBezTo>
                  <a:pt x="92" y="125"/>
                  <a:pt x="91" y="127"/>
                  <a:pt x="90" y="127"/>
                </a:cubicBezTo>
                <a:cubicBezTo>
                  <a:pt x="87" y="134"/>
                  <a:pt x="75" y="134"/>
                  <a:pt x="64" y="128"/>
                </a:cubicBezTo>
                <a:cubicBezTo>
                  <a:pt x="54" y="121"/>
                  <a:pt x="48" y="112"/>
                  <a:pt x="52" y="105"/>
                </a:cubicBezTo>
                <a:cubicBezTo>
                  <a:pt x="52" y="105"/>
                  <a:pt x="53" y="103"/>
                  <a:pt x="53" y="103"/>
                </a:cubicBezTo>
                <a:cubicBezTo>
                  <a:pt x="57" y="96"/>
                  <a:pt x="68" y="96"/>
                  <a:pt x="79" y="102"/>
                </a:cubicBezTo>
                <a:cubicBezTo>
                  <a:pt x="90" y="109"/>
                  <a:pt x="96" y="118"/>
                  <a:pt x="92" y="125"/>
                </a:cubicBezTo>
                <a:close/>
                <a:moveTo>
                  <a:pt x="77" y="105"/>
                </a:moveTo>
                <a:cubicBezTo>
                  <a:pt x="68" y="100"/>
                  <a:pt x="59" y="100"/>
                  <a:pt x="57" y="104"/>
                </a:cubicBezTo>
                <a:cubicBezTo>
                  <a:pt x="55" y="108"/>
                  <a:pt x="59" y="116"/>
                  <a:pt x="68" y="121"/>
                </a:cubicBezTo>
                <a:cubicBezTo>
                  <a:pt x="78" y="126"/>
                  <a:pt x="86" y="126"/>
                  <a:pt x="89" y="122"/>
                </a:cubicBezTo>
                <a:cubicBezTo>
                  <a:pt x="91" y="119"/>
                  <a:pt x="87" y="111"/>
                  <a:pt x="77" y="105"/>
                </a:cubicBezTo>
                <a:close/>
                <a:moveTo>
                  <a:pt x="55" y="143"/>
                </a:moveTo>
                <a:cubicBezTo>
                  <a:pt x="51" y="153"/>
                  <a:pt x="44" y="159"/>
                  <a:pt x="38" y="157"/>
                </a:cubicBezTo>
                <a:cubicBezTo>
                  <a:pt x="38" y="157"/>
                  <a:pt x="36" y="157"/>
                  <a:pt x="36" y="156"/>
                </a:cubicBezTo>
                <a:cubicBezTo>
                  <a:pt x="30" y="154"/>
                  <a:pt x="28" y="145"/>
                  <a:pt x="32" y="135"/>
                </a:cubicBezTo>
                <a:cubicBezTo>
                  <a:pt x="35" y="125"/>
                  <a:pt x="42" y="119"/>
                  <a:pt x="48" y="121"/>
                </a:cubicBezTo>
                <a:cubicBezTo>
                  <a:pt x="49" y="121"/>
                  <a:pt x="50" y="122"/>
                  <a:pt x="50" y="122"/>
                </a:cubicBezTo>
                <a:cubicBezTo>
                  <a:pt x="56" y="124"/>
                  <a:pt x="58" y="133"/>
                  <a:pt x="55" y="143"/>
                </a:cubicBezTo>
                <a:close/>
                <a:moveTo>
                  <a:pt x="47" y="124"/>
                </a:moveTo>
                <a:cubicBezTo>
                  <a:pt x="43" y="123"/>
                  <a:pt x="37" y="128"/>
                  <a:pt x="34" y="136"/>
                </a:cubicBezTo>
                <a:cubicBezTo>
                  <a:pt x="31" y="145"/>
                  <a:pt x="33" y="152"/>
                  <a:pt x="36" y="153"/>
                </a:cubicBezTo>
                <a:cubicBezTo>
                  <a:pt x="40" y="154"/>
                  <a:pt x="46" y="150"/>
                  <a:pt x="49" y="141"/>
                </a:cubicBezTo>
                <a:cubicBezTo>
                  <a:pt x="52" y="133"/>
                  <a:pt x="50" y="126"/>
                  <a:pt x="47" y="124"/>
                </a:cubicBezTo>
                <a:close/>
                <a:moveTo>
                  <a:pt x="34" y="144"/>
                </a:moveTo>
                <a:cubicBezTo>
                  <a:pt x="34" y="144"/>
                  <a:pt x="34" y="144"/>
                  <a:pt x="34" y="14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41" y="140"/>
                  <a:pt x="41" y="140"/>
                  <a:pt x="41" y="140"/>
                </a:cubicBezTo>
                <a:cubicBezTo>
                  <a:pt x="42" y="140"/>
                  <a:pt x="42" y="140"/>
                  <a:pt x="42" y="140"/>
                </a:cubicBezTo>
                <a:cubicBezTo>
                  <a:pt x="43" y="138"/>
                  <a:pt x="43" y="138"/>
                  <a:pt x="43" y="138"/>
                </a:cubicBezTo>
                <a:cubicBezTo>
                  <a:pt x="43" y="138"/>
                  <a:pt x="43" y="138"/>
                  <a:pt x="42" y="138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0" y="130"/>
                  <a:pt x="40" y="131"/>
                  <a:pt x="39" y="131"/>
                </a:cubicBezTo>
                <a:lnTo>
                  <a:pt x="34" y="144"/>
                </a:lnTo>
                <a:close/>
                <a:moveTo>
                  <a:pt x="42" y="143"/>
                </a:moveTo>
                <a:cubicBezTo>
                  <a:pt x="42" y="145"/>
                  <a:pt x="41" y="146"/>
                  <a:pt x="43" y="146"/>
                </a:cubicBezTo>
                <a:cubicBezTo>
                  <a:pt x="43" y="147"/>
                  <a:pt x="45" y="146"/>
                  <a:pt x="45" y="146"/>
                </a:cubicBezTo>
                <a:cubicBezTo>
                  <a:pt x="45" y="146"/>
                  <a:pt x="45" y="146"/>
                  <a:pt x="45" y="146"/>
                </a:cubicBezTo>
                <a:cubicBezTo>
                  <a:pt x="46" y="145"/>
                  <a:pt x="46" y="145"/>
                  <a:pt x="46" y="145"/>
                </a:cubicBezTo>
                <a:cubicBezTo>
                  <a:pt x="46" y="144"/>
                  <a:pt x="45" y="144"/>
                  <a:pt x="45" y="144"/>
                </a:cubicBezTo>
                <a:cubicBezTo>
                  <a:pt x="45" y="144"/>
                  <a:pt x="44" y="144"/>
                  <a:pt x="44" y="144"/>
                </a:cubicBezTo>
                <a:cubicBezTo>
                  <a:pt x="44" y="144"/>
                  <a:pt x="44" y="144"/>
                  <a:pt x="44" y="143"/>
                </a:cubicBezTo>
                <a:cubicBezTo>
                  <a:pt x="46" y="139"/>
                  <a:pt x="46" y="139"/>
                  <a:pt x="46" y="139"/>
                </a:cubicBezTo>
                <a:cubicBezTo>
                  <a:pt x="47" y="140"/>
                  <a:pt x="47" y="140"/>
                  <a:pt x="47" y="140"/>
                </a:cubicBezTo>
                <a:cubicBezTo>
                  <a:pt x="47" y="140"/>
                  <a:pt x="47" y="140"/>
                  <a:pt x="48" y="139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7" y="135"/>
                  <a:pt x="47" y="135"/>
                  <a:pt x="47" y="135"/>
                </a:cubicBezTo>
                <a:cubicBezTo>
                  <a:pt x="48" y="134"/>
                  <a:pt x="48" y="134"/>
                  <a:pt x="47" y="134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45" y="137"/>
                  <a:pt x="45" y="137"/>
                  <a:pt x="45" y="137"/>
                </a:cubicBezTo>
                <a:cubicBezTo>
                  <a:pt x="44" y="137"/>
                  <a:pt x="44" y="137"/>
                  <a:pt x="44" y="137"/>
                </a:cubicBezTo>
                <a:cubicBezTo>
                  <a:pt x="44" y="137"/>
                  <a:pt x="44" y="137"/>
                  <a:pt x="44" y="137"/>
                </a:cubicBezTo>
                <a:cubicBezTo>
                  <a:pt x="43" y="138"/>
                  <a:pt x="43" y="138"/>
                  <a:pt x="43" y="138"/>
                </a:cubicBezTo>
                <a:cubicBezTo>
                  <a:pt x="43" y="138"/>
                  <a:pt x="43" y="139"/>
                  <a:pt x="43" y="139"/>
                </a:cubicBezTo>
                <a:cubicBezTo>
                  <a:pt x="44" y="139"/>
                  <a:pt x="44" y="139"/>
                  <a:pt x="44" y="139"/>
                </a:cubicBezTo>
                <a:lnTo>
                  <a:pt x="42" y="143"/>
                </a:lnTo>
                <a:close/>
                <a:moveTo>
                  <a:pt x="14" y="105"/>
                </a:moveTo>
                <a:cubicBezTo>
                  <a:pt x="14" y="106"/>
                  <a:pt x="14" y="106"/>
                  <a:pt x="15" y="106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17" y="106"/>
                  <a:pt x="17" y="106"/>
                  <a:pt x="18" y="106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6" y="101"/>
                  <a:pt x="27" y="101"/>
                  <a:pt x="27" y="101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2" y="98"/>
                  <a:pt x="22" y="98"/>
                  <a:pt x="22" y="98"/>
                </a:cubicBezTo>
                <a:cubicBezTo>
                  <a:pt x="24" y="94"/>
                  <a:pt x="24" y="94"/>
                  <a:pt x="24" y="94"/>
                </a:cubicBezTo>
                <a:cubicBezTo>
                  <a:pt x="31" y="95"/>
                  <a:pt x="31" y="95"/>
                  <a:pt x="31" y="95"/>
                </a:cubicBezTo>
                <a:cubicBezTo>
                  <a:pt x="31" y="95"/>
                  <a:pt x="32" y="94"/>
                  <a:pt x="32" y="94"/>
                </a:cubicBezTo>
                <a:cubicBezTo>
                  <a:pt x="33" y="92"/>
                  <a:pt x="33" y="92"/>
                  <a:pt x="33" y="92"/>
                </a:cubicBezTo>
                <a:cubicBezTo>
                  <a:pt x="33" y="92"/>
                  <a:pt x="33" y="92"/>
                  <a:pt x="32" y="92"/>
                </a:cubicBezTo>
                <a:cubicBezTo>
                  <a:pt x="23" y="91"/>
                  <a:pt x="23" y="91"/>
                  <a:pt x="23" y="91"/>
                </a:cubicBezTo>
                <a:cubicBezTo>
                  <a:pt x="23" y="91"/>
                  <a:pt x="22" y="91"/>
                  <a:pt x="22" y="91"/>
                </a:cubicBezTo>
                <a:lnTo>
                  <a:pt x="14" y="105"/>
                </a:lnTo>
                <a:close/>
                <a:moveTo>
                  <a:pt x="28" y="104"/>
                </a:moveTo>
                <a:cubicBezTo>
                  <a:pt x="27" y="106"/>
                  <a:pt x="27" y="108"/>
                  <a:pt x="29" y="108"/>
                </a:cubicBezTo>
                <a:cubicBezTo>
                  <a:pt x="30" y="108"/>
                  <a:pt x="32" y="108"/>
                  <a:pt x="32" y="108"/>
                </a:cubicBezTo>
                <a:cubicBezTo>
                  <a:pt x="33" y="108"/>
                  <a:pt x="33" y="108"/>
                  <a:pt x="33" y="107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34" y="106"/>
                  <a:pt x="33" y="106"/>
                  <a:pt x="33" y="106"/>
                </a:cubicBezTo>
                <a:cubicBezTo>
                  <a:pt x="33" y="106"/>
                  <a:pt x="32" y="106"/>
                  <a:pt x="31" y="106"/>
                </a:cubicBezTo>
                <a:cubicBezTo>
                  <a:pt x="31" y="106"/>
                  <a:pt x="30" y="106"/>
                  <a:pt x="31" y="105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1"/>
                  <a:pt x="36" y="101"/>
                  <a:pt x="36" y="100"/>
                </a:cubicBezTo>
                <a:cubicBezTo>
                  <a:pt x="37" y="99"/>
                  <a:pt x="37" y="99"/>
                  <a:pt x="37" y="99"/>
                </a:cubicBezTo>
                <a:cubicBezTo>
                  <a:pt x="37" y="99"/>
                  <a:pt x="37" y="98"/>
                  <a:pt x="37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4" y="94"/>
                  <a:pt x="34" y="94"/>
                  <a:pt x="34" y="94"/>
                </a:cubicBezTo>
                <a:cubicBezTo>
                  <a:pt x="33" y="94"/>
                  <a:pt x="33" y="94"/>
                  <a:pt x="33" y="95"/>
                </a:cubicBezTo>
                <a:cubicBezTo>
                  <a:pt x="31" y="97"/>
                  <a:pt x="31" y="97"/>
                  <a:pt x="31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30" y="97"/>
                  <a:pt x="30" y="97"/>
                  <a:pt x="30" y="98"/>
                </a:cubicBezTo>
                <a:cubicBezTo>
                  <a:pt x="29" y="99"/>
                  <a:pt x="29" y="99"/>
                  <a:pt x="29" y="99"/>
                </a:cubicBezTo>
                <a:cubicBezTo>
                  <a:pt x="29" y="99"/>
                  <a:pt x="29" y="100"/>
                  <a:pt x="29" y="100"/>
                </a:cubicBezTo>
                <a:cubicBezTo>
                  <a:pt x="30" y="100"/>
                  <a:pt x="30" y="100"/>
                  <a:pt x="30" y="100"/>
                </a:cubicBezTo>
                <a:lnTo>
                  <a:pt x="28" y="104"/>
                </a:lnTo>
                <a:close/>
                <a:moveTo>
                  <a:pt x="70" y="120"/>
                </a:moveTo>
                <a:cubicBezTo>
                  <a:pt x="70" y="120"/>
                  <a:pt x="70" y="120"/>
                  <a:pt x="71" y="120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75" y="114"/>
                  <a:pt x="75" y="114"/>
                  <a:pt x="75" y="114"/>
                </a:cubicBezTo>
                <a:cubicBezTo>
                  <a:pt x="75" y="114"/>
                  <a:pt x="75" y="114"/>
                  <a:pt x="75" y="113"/>
                </a:cubicBezTo>
                <a:cubicBezTo>
                  <a:pt x="74" y="112"/>
                  <a:pt x="74" y="112"/>
                  <a:pt x="74" y="112"/>
                </a:cubicBezTo>
                <a:cubicBezTo>
                  <a:pt x="74" y="112"/>
                  <a:pt x="74" y="111"/>
                  <a:pt x="74" y="111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2" y="106"/>
                  <a:pt x="62" y="106"/>
                  <a:pt x="62" y="106"/>
                </a:cubicBezTo>
                <a:lnTo>
                  <a:pt x="70" y="120"/>
                </a:lnTo>
                <a:close/>
                <a:moveTo>
                  <a:pt x="79" y="116"/>
                </a:moveTo>
                <a:cubicBezTo>
                  <a:pt x="80" y="118"/>
                  <a:pt x="82" y="119"/>
                  <a:pt x="84" y="119"/>
                </a:cubicBezTo>
                <a:cubicBezTo>
                  <a:pt x="85" y="119"/>
                  <a:pt x="86" y="118"/>
                  <a:pt x="86" y="118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5" y="116"/>
                  <a:pt x="85" y="116"/>
                  <a:pt x="85" y="116"/>
                </a:cubicBezTo>
                <a:cubicBezTo>
                  <a:pt x="85" y="116"/>
                  <a:pt x="85" y="116"/>
                  <a:pt x="84" y="116"/>
                </a:cubicBezTo>
                <a:cubicBezTo>
                  <a:pt x="84" y="116"/>
                  <a:pt x="84" y="117"/>
                  <a:pt x="83" y="117"/>
                </a:cubicBezTo>
                <a:cubicBezTo>
                  <a:pt x="83" y="117"/>
                  <a:pt x="82" y="117"/>
                  <a:pt x="82" y="116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82" y="111"/>
                  <a:pt x="82" y="111"/>
                  <a:pt x="82" y="111"/>
                </a:cubicBezTo>
                <a:cubicBezTo>
                  <a:pt x="82" y="111"/>
                  <a:pt x="82" y="111"/>
                  <a:pt x="82" y="111"/>
                </a:cubicBezTo>
                <a:cubicBezTo>
                  <a:pt x="81" y="110"/>
                  <a:pt x="81" y="110"/>
                  <a:pt x="81" y="110"/>
                </a:cubicBezTo>
                <a:cubicBezTo>
                  <a:pt x="81" y="109"/>
                  <a:pt x="81" y="109"/>
                  <a:pt x="80" y="109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6" y="107"/>
                  <a:pt x="76" y="106"/>
                  <a:pt x="76" y="106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75" y="110"/>
                  <a:pt x="75" y="110"/>
                  <a:pt x="75" y="110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5" y="112"/>
                  <a:pt x="76" y="112"/>
                  <a:pt x="76" y="112"/>
                </a:cubicBezTo>
                <a:cubicBezTo>
                  <a:pt x="77" y="112"/>
                  <a:pt x="77" y="112"/>
                  <a:pt x="77" y="112"/>
                </a:cubicBezTo>
                <a:lnTo>
                  <a:pt x="79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48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efelé nyíl 34"/>
          <p:cNvSpPr/>
          <p:nvPr/>
        </p:nvSpPr>
        <p:spPr>
          <a:xfrm>
            <a:off x="10514012" y="2667000"/>
            <a:ext cx="914400" cy="4038600"/>
          </a:xfrm>
          <a:prstGeom prst="downArrow">
            <a:avLst>
              <a:gd name="adj1" fmla="val 50000"/>
              <a:gd name="adj2" fmla="val 3604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Lefelé nyíl 15"/>
          <p:cNvSpPr/>
          <p:nvPr/>
        </p:nvSpPr>
        <p:spPr>
          <a:xfrm>
            <a:off x="836612" y="2667000"/>
            <a:ext cx="914400" cy="4038600"/>
          </a:xfrm>
          <a:prstGeom prst="downArrow">
            <a:avLst>
              <a:gd name="adj1" fmla="val 50000"/>
              <a:gd name="adj2" fmla="val 36046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84212" y="1748135"/>
            <a:ext cx="3657600" cy="918865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Bonyolult környezet: Az </a:t>
            </a:r>
            <a:r>
              <a:rPr lang="hu-HU" dirty="0"/>
              <a:t>energia- és klímapolitika összefüggése </a:t>
            </a:r>
            <a:br>
              <a:rPr lang="hu-HU" dirty="0"/>
            </a:br>
            <a:r>
              <a:rPr lang="hu-HU" dirty="0" smtClean="0"/>
              <a:t>és az </a:t>
            </a:r>
            <a:r>
              <a:rPr lang="hu-HU" dirty="0"/>
              <a:t>egységes tiszta fejlődési stratégia kialakítása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60412" y="196610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prstClr val="white"/>
                </a:solidFill>
              </a:rPr>
              <a:t>Klímapolitika</a:t>
            </a:r>
          </a:p>
        </p:txBody>
      </p:sp>
      <p:sp>
        <p:nvSpPr>
          <p:cNvPr id="7" name="Téglalap 6"/>
          <p:cNvSpPr/>
          <p:nvPr/>
        </p:nvSpPr>
        <p:spPr>
          <a:xfrm>
            <a:off x="7770812" y="1748135"/>
            <a:ext cx="3657600" cy="918865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770812" y="195986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prstClr val="white"/>
                </a:solidFill>
              </a:rPr>
              <a:t>Energiapolitika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89411125"/>
              </p:ext>
            </p:extLst>
          </p:nvPr>
        </p:nvGraphicFramePr>
        <p:xfrm>
          <a:off x="3427412" y="720372"/>
          <a:ext cx="4748741" cy="324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Ötszög 12"/>
          <p:cNvSpPr/>
          <p:nvPr/>
        </p:nvSpPr>
        <p:spPr>
          <a:xfrm>
            <a:off x="1293812" y="3276600"/>
            <a:ext cx="2362200" cy="76200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65113"/>
            <a:r>
              <a:rPr lang="hu-HU" sz="2000" dirty="0">
                <a:solidFill>
                  <a:prstClr val="white"/>
                </a:solidFill>
              </a:rPr>
              <a:t>Kibocsátás csökkentés</a:t>
            </a:r>
          </a:p>
        </p:txBody>
      </p:sp>
      <p:sp>
        <p:nvSpPr>
          <p:cNvPr id="14" name="Ötszög 13"/>
          <p:cNvSpPr/>
          <p:nvPr/>
        </p:nvSpPr>
        <p:spPr>
          <a:xfrm>
            <a:off x="1293812" y="4343400"/>
            <a:ext cx="2362200" cy="76200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65113"/>
            <a:r>
              <a:rPr lang="hu-HU" sz="2000" dirty="0">
                <a:solidFill>
                  <a:prstClr val="white"/>
                </a:solidFill>
              </a:rPr>
              <a:t>Alkalmazkodás</a:t>
            </a:r>
          </a:p>
        </p:txBody>
      </p:sp>
      <p:sp>
        <p:nvSpPr>
          <p:cNvPr id="15" name="Ötszög 14"/>
          <p:cNvSpPr/>
          <p:nvPr/>
        </p:nvSpPr>
        <p:spPr>
          <a:xfrm>
            <a:off x="1293812" y="5410200"/>
            <a:ext cx="2362200" cy="76200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65113"/>
            <a:r>
              <a:rPr lang="hu-HU" sz="2000" dirty="0">
                <a:solidFill>
                  <a:prstClr val="white"/>
                </a:solidFill>
              </a:rPr>
              <a:t>Szemlélet formálás</a:t>
            </a:r>
          </a:p>
        </p:txBody>
      </p:sp>
      <p:sp>
        <p:nvSpPr>
          <p:cNvPr id="17" name="Ötszög 16"/>
          <p:cNvSpPr/>
          <p:nvPr/>
        </p:nvSpPr>
        <p:spPr>
          <a:xfrm rot="10800000">
            <a:off x="8532812" y="3276600"/>
            <a:ext cx="2362200" cy="762000"/>
          </a:xfrm>
          <a:prstGeom prst="homePlate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9131779" y="3308499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prstClr val="white"/>
                </a:solidFill>
              </a:rPr>
              <a:t>Ellátás biztonság</a:t>
            </a:r>
          </a:p>
        </p:txBody>
      </p:sp>
      <p:sp>
        <p:nvSpPr>
          <p:cNvPr id="19" name="Ötszög 18"/>
          <p:cNvSpPr/>
          <p:nvPr/>
        </p:nvSpPr>
        <p:spPr>
          <a:xfrm rot="10800000">
            <a:off x="8532812" y="4300867"/>
            <a:ext cx="2362200" cy="762000"/>
          </a:xfrm>
          <a:prstGeom prst="homePlate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9131779" y="433276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prstClr val="white"/>
                </a:solidFill>
              </a:rPr>
              <a:t>Versenyképes árazás</a:t>
            </a:r>
          </a:p>
        </p:txBody>
      </p:sp>
      <p:sp>
        <p:nvSpPr>
          <p:cNvPr id="21" name="Ötszög 20"/>
          <p:cNvSpPr/>
          <p:nvPr/>
        </p:nvSpPr>
        <p:spPr>
          <a:xfrm rot="10800000">
            <a:off x="8532812" y="5333999"/>
            <a:ext cx="2362200" cy="762000"/>
          </a:xfrm>
          <a:prstGeom prst="homePlate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8913812" y="5522224"/>
            <a:ext cx="1970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prstClr val="white"/>
                </a:solidFill>
              </a:rPr>
              <a:t>Fenntarthatóság</a:t>
            </a:r>
          </a:p>
        </p:txBody>
      </p:sp>
      <p:sp>
        <p:nvSpPr>
          <p:cNvPr id="23" name="Ellipszis 22"/>
          <p:cNvSpPr/>
          <p:nvPr/>
        </p:nvSpPr>
        <p:spPr>
          <a:xfrm>
            <a:off x="4788379" y="4038600"/>
            <a:ext cx="2362200" cy="236220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4972678" y="4407198"/>
            <a:ext cx="1959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prstClr val="black"/>
                </a:solidFill>
              </a:rPr>
              <a:t>Nukleáris energia,</a:t>
            </a:r>
          </a:p>
          <a:p>
            <a:pPr algn="ctr"/>
            <a:r>
              <a:rPr lang="hu-HU" sz="1600" dirty="0">
                <a:solidFill>
                  <a:prstClr val="black"/>
                </a:solidFill>
              </a:rPr>
              <a:t>Energia hatékonyság,</a:t>
            </a:r>
          </a:p>
          <a:p>
            <a:pPr algn="ctr"/>
            <a:r>
              <a:rPr lang="hu-HU" sz="1600" dirty="0">
                <a:solidFill>
                  <a:prstClr val="black"/>
                </a:solidFill>
              </a:rPr>
              <a:t>Megújuló </a:t>
            </a:r>
            <a:r>
              <a:rPr lang="hu-HU" sz="1600" dirty="0"/>
              <a:t>energiaforrásból való áramtermelés</a:t>
            </a:r>
            <a:r>
              <a:rPr lang="hu-HU" sz="1600" dirty="0">
                <a:solidFill>
                  <a:prstClr val="black"/>
                </a:solidFill>
              </a:rPr>
              <a:t>,</a:t>
            </a:r>
          </a:p>
          <a:p>
            <a:pPr algn="ctr"/>
            <a:r>
              <a:rPr lang="hu-HU" sz="1600" dirty="0">
                <a:solidFill>
                  <a:prstClr val="black"/>
                </a:solidFill>
              </a:rPr>
              <a:t>Új technológiák (CCS, hidrogén, stb.)</a:t>
            </a:r>
          </a:p>
          <a:p>
            <a:pPr algn="ctr"/>
            <a:endParaRPr lang="hu-HU" sz="1600" dirty="0">
              <a:solidFill>
                <a:prstClr val="black"/>
              </a:solidFill>
            </a:endParaRPr>
          </a:p>
          <a:p>
            <a:pPr algn="ctr"/>
            <a:endParaRPr lang="hu-HU" sz="1600" dirty="0">
              <a:solidFill>
                <a:prstClr val="black"/>
              </a:solidFill>
            </a:endParaRPr>
          </a:p>
        </p:txBody>
      </p:sp>
      <p:cxnSp>
        <p:nvCxnSpPr>
          <p:cNvPr id="26" name="Szögletes összekötő 25"/>
          <p:cNvCxnSpPr>
            <a:cxnSpLocks/>
            <a:stCxn id="13" idx="3"/>
            <a:endCxn id="23" idx="2"/>
          </p:cNvCxnSpPr>
          <p:nvPr/>
        </p:nvCxnSpPr>
        <p:spPr>
          <a:xfrm>
            <a:off x="3656012" y="3657600"/>
            <a:ext cx="1132367" cy="15621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zögletes összekötő 27"/>
          <p:cNvCxnSpPr>
            <a:cxnSpLocks/>
            <a:stCxn id="23" idx="7"/>
            <a:endCxn id="17" idx="3"/>
          </p:cNvCxnSpPr>
          <p:nvPr/>
        </p:nvCxnSpPr>
        <p:spPr>
          <a:xfrm rot="5400000" flipH="1" flipV="1">
            <a:off x="7305259" y="3156984"/>
            <a:ext cx="726936" cy="172816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zögletes összekötő 29"/>
          <p:cNvCxnSpPr>
            <a:cxnSpLocks/>
            <a:stCxn id="23" idx="6"/>
            <a:endCxn id="19" idx="3"/>
          </p:cNvCxnSpPr>
          <p:nvPr/>
        </p:nvCxnSpPr>
        <p:spPr>
          <a:xfrm flipV="1">
            <a:off x="7150579" y="4681867"/>
            <a:ext cx="1382233" cy="53783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zögletes összekötő 31"/>
          <p:cNvCxnSpPr>
            <a:cxnSpLocks/>
            <a:stCxn id="23" idx="5"/>
            <a:endCxn id="21" idx="3"/>
          </p:cNvCxnSpPr>
          <p:nvPr/>
        </p:nvCxnSpPr>
        <p:spPr>
          <a:xfrm rot="5400000" flipH="1" flipV="1">
            <a:off x="7498794" y="5020847"/>
            <a:ext cx="339865" cy="1728169"/>
          </a:xfrm>
          <a:prstGeom prst="bentConnector4">
            <a:avLst>
              <a:gd name="adj1" fmla="val -67262"/>
              <a:gd name="adj2" fmla="val 6000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32"/>
          <p:cNvSpPr txBox="1"/>
          <p:nvPr/>
        </p:nvSpPr>
        <p:spPr>
          <a:xfrm>
            <a:off x="7074379" y="3345726"/>
            <a:ext cx="1143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prstClr val="black"/>
                </a:solidFill>
              </a:rPr>
              <a:t>Előnyök és kockázatok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7161212" y="4355823"/>
            <a:ext cx="1143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prstClr val="black"/>
                </a:solidFill>
              </a:rPr>
              <a:t>Főleg kockázatok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7161212" y="5892225"/>
            <a:ext cx="1143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prstClr val="black"/>
                </a:solidFill>
              </a:rPr>
              <a:t>Döntően előnyök</a:t>
            </a:r>
          </a:p>
        </p:txBody>
      </p:sp>
    </p:spTree>
    <p:extLst>
      <p:ext uri="{BB962C8B-B14F-4D97-AF65-F5344CB8AC3E}">
        <p14:creationId xmlns:p14="http://schemas.microsoft.com/office/powerpoint/2010/main" val="208098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09451" y="3809925"/>
            <a:ext cx="10969943" cy="762075"/>
          </a:xfrm>
        </p:spPr>
        <p:txBody>
          <a:bodyPr>
            <a:normAutofit/>
          </a:bodyPr>
          <a:lstStyle/>
          <a:p>
            <a:r>
              <a:rPr lang="hu-HU" sz="2800" b="0" dirty="0">
                <a:latin typeface="+mj-lt"/>
              </a:rPr>
              <a:t>A jogszabályi háttér és a kormány </a:t>
            </a:r>
            <a:r>
              <a:rPr lang="hu-HU" sz="2800" b="0" dirty="0" smtClean="0">
                <a:latin typeface="+mj-lt"/>
              </a:rPr>
              <a:t>döntései</a:t>
            </a:r>
            <a:endParaRPr lang="hu-HU" sz="2800" b="0" dirty="0">
              <a:latin typeface="+mj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>
                <a:solidFill>
                  <a:prstClr val="white"/>
                </a:solidFill>
              </a:rPr>
              <a:pPr/>
              <a:t>11</a:t>
            </a:fld>
            <a:endParaRPr lang="hu-H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0659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Magyarországot </a:t>
            </a:r>
            <a:r>
              <a:rPr lang="hu-HU" dirty="0" smtClean="0"/>
              <a:t>2050-re </a:t>
            </a:r>
            <a:r>
              <a:rPr lang="hu-HU" dirty="0" err="1" smtClean="0"/>
              <a:t>karbonsemleges</a:t>
            </a:r>
            <a:r>
              <a:rPr lang="hu-HU" dirty="0" smtClean="0"/>
              <a:t> országgá </a:t>
            </a:r>
            <a:r>
              <a:rPr lang="hu-HU" dirty="0"/>
              <a:t>lehet </a:t>
            </a:r>
            <a:r>
              <a:rPr lang="hu-HU" dirty="0" smtClean="0"/>
              <a:t>tenni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4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912812" y="5638800"/>
            <a:ext cx="10666488" cy="60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defTabSz="914400">
              <a:defRPr/>
            </a:pPr>
            <a:r>
              <a:rPr lang="hu-HU" altLang="hu-HU" sz="1200" b="1">
                <a:latin typeface="Arial" pitchFamily="34" charset="0"/>
                <a:cs typeface="Arial" pitchFamily="34" charset="0"/>
              </a:rPr>
              <a:t>Az éghajlatváltozás szempontjából Magyarország helyzete egyedi: hazánk részesedése az üvegházhatású gázok világszintű kibocsátásából elenyésző. Az elmúlt húsz évben mindössze 21 ország volt képes gazdasági növekedésre úgy, hogy közben szén-dioxid-kibocsátását csökkentette, Magyarország - mások mellett - Ausztria, Hollandia és Németország teljesítményét is felülmúlva </a:t>
            </a:r>
            <a:r>
              <a:rPr lang="hu-HU" altLang="hu-HU" sz="1200" b="1" smtClean="0">
                <a:latin typeface="Arial" pitchFamily="34" charset="0"/>
                <a:cs typeface="Arial" pitchFamily="34" charset="0"/>
              </a:rPr>
              <a:t>ezek </a:t>
            </a:r>
            <a:r>
              <a:rPr lang="hu-HU" altLang="hu-HU" sz="1200" b="1">
                <a:latin typeface="Arial" pitchFamily="34" charset="0"/>
                <a:cs typeface="Arial" pitchFamily="34" charset="0"/>
              </a:rPr>
              <a:t>közé tartozik.</a:t>
            </a:r>
          </a:p>
        </p:txBody>
      </p:sp>
      <p:sp>
        <p:nvSpPr>
          <p:cNvPr id="6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608013" y="5638800"/>
            <a:ext cx="152399" cy="609600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 defTabSz="914400">
              <a:defRPr/>
            </a:pPr>
            <a:endParaRPr lang="hu-HU" altLang="hu-HU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Csoportba foglalás 5"/>
          <p:cNvGrpSpPr/>
          <p:nvPr/>
        </p:nvGrpSpPr>
        <p:grpSpPr>
          <a:xfrm>
            <a:off x="608012" y="1905001"/>
            <a:ext cx="5052473" cy="3620677"/>
            <a:chOff x="2190432" y="1694747"/>
            <a:chExt cx="7691582" cy="4730509"/>
          </a:xfrm>
        </p:grpSpPr>
        <p:sp>
          <p:nvSpPr>
            <p:cNvPr id="20" name="Alak 6"/>
            <p:cNvSpPr/>
            <p:nvPr/>
          </p:nvSpPr>
          <p:spPr>
            <a:xfrm>
              <a:off x="2190432" y="1694747"/>
              <a:ext cx="7691582" cy="4730509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39639D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Ellipszis 7"/>
            <p:cNvSpPr/>
            <p:nvPr/>
          </p:nvSpPr>
          <p:spPr>
            <a:xfrm>
              <a:off x="3182043" y="4736583"/>
              <a:ext cx="203006" cy="203006"/>
            </a:xfrm>
            <a:prstGeom prst="ellipse">
              <a:avLst/>
            </a:prstGeom>
            <a:solidFill>
              <a:srgbClr val="39639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Szabadkézi sokszög 8"/>
            <p:cNvSpPr/>
            <p:nvPr/>
          </p:nvSpPr>
          <p:spPr>
            <a:xfrm>
              <a:off x="2923229" y="4738529"/>
              <a:ext cx="1819254" cy="938508"/>
            </a:xfrm>
            <a:custGeom>
              <a:avLst/>
              <a:gdLst>
                <a:gd name="connsiteX0" fmla="*/ 0 w 1819254"/>
                <a:gd name="connsiteY0" fmla="*/ 0 h 1410312"/>
                <a:gd name="connsiteX1" fmla="*/ 1819254 w 1819254"/>
                <a:gd name="connsiteY1" fmla="*/ 0 h 1410312"/>
                <a:gd name="connsiteX2" fmla="*/ 1819254 w 1819254"/>
                <a:gd name="connsiteY2" fmla="*/ 1410312 h 1410312"/>
                <a:gd name="connsiteX3" fmla="*/ 0 w 1819254"/>
                <a:gd name="connsiteY3" fmla="*/ 1410312 h 1410312"/>
                <a:gd name="connsiteX4" fmla="*/ 0 w 1819254"/>
                <a:gd name="connsiteY4" fmla="*/ 0 h 141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54" h="1410312">
                  <a:moveTo>
                    <a:pt x="0" y="0"/>
                  </a:moveTo>
                  <a:lnTo>
                    <a:pt x="1819254" y="0"/>
                  </a:lnTo>
                  <a:lnTo>
                    <a:pt x="1819254" y="1410312"/>
                  </a:lnTo>
                  <a:lnTo>
                    <a:pt x="0" y="1410312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vert="horz" lIns="0" tIns="0" rIns="0" bIns="0" rtlCol="0" anchor="ctr" anchorCtr="0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hu-HU" sz="1200" b="1" dirty="0">
                  <a:solidFill>
                    <a:srgbClr val="002060"/>
                  </a:solidFill>
                  <a:latin typeface="Arial" pitchFamily="34" charset="0"/>
                  <a:ea typeface="+mj-ea"/>
                  <a:cs typeface="Arial" pitchFamily="34" charset="0"/>
                </a:rPr>
                <a:t>201</a:t>
              </a:r>
              <a:r>
                <a:rPr lang="fr-FR" sz="1200" b="1" dirty="0">
                  <a:solidFill>
                    <a:srgbClr val="002060"/>
                  </a:solidFill>
                  <a:latin typeface="Arial" pitchFamily="34" charset="0"/>
                  <a:ea typeface="+mj-ea"/>
                  <a:cs typeface="Arial" pitchFamily="34" charset="0"/>
                </a:rPr>
                <a:t>8</a:t>
              </a:r>
              <a:endParaRPr lang="hu-HU" sz="12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hu-HU" sz="1200" dirty="0">
                  <a:solidFill>
                    <a:srgbClr val="002060"/>
                  </a:solidFill>
                  <a:latin typeface="Arial" pitchFamily="34" charset="0"/>
                  <a:ea typeface="+mj-ea"/>
                  <a:cs typeface="Arial" pitchFamily="34" charset="0"/>
                </a:rPr>
                <a:t>GHG: -3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ea typeface="+mj-ea"/>
                  <a:cs typeface="Arial" pitchFamily="34" charset="0"/>
                </a:rPr>
                <a:t>3</a:t>
              </a:r>
              <a:r>
                <a:rPr lang="hu-HU" sz="1200" dirty="0">
                  <a:solidFill>
                    <a:srgbClr val="002060"/>
                  </a:solidFill>
                  <a:latin typeface="Arial" pitchFamily="34" charset="0"/>
                  <a:ea typeface="+mj-ea"/>
                  <a:cs typeface="Arial" pitchFamily="34" charset="0"/>
                </a:rPr>
                <a:t>%</a:t>
              </a:r>
            </a:p>
            <a:p>
              <a:pPr algn="ctr">
                <a:spcBef>
                  <a:spcPct val="0"/>
                </a:spcBef>
              </a:pPr>
              <a:r>
                <a:rPr lang="hu-HU" sz="1200" dirty="0">
                  <a:solidFill>
                    <a:srgbClr val="002060"/>
                  </a:solidFill>
                  <a:latin typeface="Arial" pitchFamily="34" charset="0"/>
                  <a:ea typeface="+mj-ea"/>
                  <a:cs typeface="Arial" pitchFamily="34" charset="0"/>
                </a:rPr>
                <a:t>RES: 1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ea typeface="+mj-ea"/>
                  <a:cs typeface="Arial" pitchFamily="34" charset="0"/>
                </a:rPr>
                <a:t>2</a:t>
              </a:r>
              <a:r>
                <a:rPr lang="hu-HU" sz="1200" dirty="0">
                  <a:solidFill>
                    <a:srgbClr val="002060"/>
                  </a:solidFill>
                  <a:latin typeface="Arial" pitchFamily="34" charset="0"/>
                  <a:ea typeface="+mj-ea"/>
                  <a:cs typeface="Arial" pitchFamily="34" charset="0"/>
                </a:rPr>
                <a:t>.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ea typeface="+mj-ea"/>
                  <a:cs typeface="Arial" pitchFamily="34" charset="0"/>
                </a:rPr>
                <a:t>5</a:t>
              </a:r>
              <a:r>
                <a:rPr lang="hu-HU" sz="1200" dirty="0">
                  <a:solidFill>
                    <a:srgbClr val="002060"/>
                  </a:solidFill>
                  <a:latin typeface="Arial" pitchFamily="34" charset="0"/>
                  <a:ea typeface="+mj-ea"/>
                  <a:cs typeface="Arial" pitchFamily="34" charset="0"/>
                </a:rPr>
                <a:t>%</a:t>
              </a:r>
            </a:p>
          </p:txBody>
        </p:sp>
        <p:sp>
          <p:nvSpPr>
            <p:cNvPr id="23" name="Ellipszis 9"/>
            <p:cNvSpPr/>
            <p:nvPr/>
          </p:nvSpPr>
          <p:spPr>
            <a:xfrm>
              <a:off x="4817402" y="3461519"/>
              <a:ext cx="366974" cy="366974"/>
            </a:xfrm>
            <a:prstGeom prst="ellipse">
              <a:avLst/>
            </a:prstGeom>
            <a:solidFill>
              <a:srgbClr val="39639D">
                <a:hueOff val="609019"/>
                <a:satOff val="-10536"/>
                <a:lumOff val="-2255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Szabadkézi sokszög 10"/>
            <p:cNvSpPr/>
            <p:nvPr/>
          </p:nvSpPr>
          <p:spPr>
            <a:xfrm>
              <a:off x="4938052" y="2865219"/>
              <a:ext cx="2866221" cy="1559575"/>
            </a:xfrm>
            <a:custGeom>
              <a:avLst/>
              <a:gdLst>
                <a:gd name="connsiteX0" fmla="*/ 0 w 2866220"/>
                <a:gd name="connsiteY0" fmla="*/ 0 h 2654706"/>
                <a:gd name="connsiteX1" fmla="*/ 2866220 w 2866220"/>
                <a:gd name="connsiteY1" fmla="*/ 0 h 2654706"/>
                <a:gd name="connsiteX2" fmla="*/ 2866220 w 2866220"/>
                <a:gd name="connsiteY2" fmla="*/ 2654706 h 2654706"/>
                <a:gd name="connsiteX3" fmla="*/ 0 w 2866220"/>
                <a:gd name="connsiteY3" fmla="*/ 2654706 h 2654706"/>
                <a:gd name="connsiteX4" fmla="*/ 0 w 2866220"/>
                <a:gd name="connsiteY4" fmla="*/ 0 h 265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6220" h="2654706">
                  <a:moveTo>
                    <a:pt x="0" y="0"/>
                  </a:moveTo>
                  <a:lnTo>
                    <a:pt x="2866220" y="0"/>
                  </a:lnTo>
                  <a:lnTo>
                    <a:pt x="2866220" y="2654706"/>
                  </a:lnTo>
                  <a:lnTo>
                    <a:pt x="0" y="2654706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vert="horz" lIns="0" tIns="0" rIns="0" bIns="0" rtlCol="0" anchor="ctr" anchorCtr="0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hu-HU" sz="1200" b="1" dirty="0">
                  <a:solidFill>
                    <a:srgbClr val="002060"/>
                  </a:solidFill>
                  <a:latin typeface="Arial" pitchFamily="34" charset="0"/>
                  <a:ea typeface="+mj-ea"/>
                  <a:cs typeface="Arial" pitchFamily="34" charset="0"/>
                </a:rPr>
                <a:t>2030</a:t>
              </a:r>
            </a:p>
            <a:p>
              <a:pPr algn="ctr">
                <a:spcBef>
                  <a:spcPct val="0"/>
                </a:spcBef>
              </a:pPr>
              <a:r>
                <a:rPr lang="hu-HU" sz="1200" dirty="0">
                  <a:solidFill>
                    <a:srgbClr val="002060"/>
                  </a:solidFill>
                  <a:latin typeface="Arial" pitchFamily="34" charset="0"/>
                  <a:ea typeface="+mj-ea"/>
                  <a:cs typeface="Arial" pitchFamily="34" charset="0"/>
                </a:rPr>
                <a:t>GHG: min -40%</a:t>
              </a:r>
            </a:p>
            <a:p>
              <a:pPr algn="ctr">
                <a:spcBef>
                  <a:spcPct val="0"/>
                </a:spcBef>
              </a:pPr>
              <a:r>
                <a:rPr lang="hu-HU" sz="1200" dirty="0">
                  <a:solidFill>
                    <a:srgbClr val="002060"/>
                  </a:solidFill>
                  <a:latin typeface="Arial" pitchFamily="34" charset="0"/>
                  <a:ea typeface="+mj-ea"/>
                  <a:cs typeface="Arial" pitchFamily="34" charset="0"/>
                </a:rPr>
                <a:t>RES: min 21%</a:t>
              </a:r>
            </a:p>
            <a:p>
              <a:pPr algn="ctr">
                <a:spcBef>
                  <a:spcPct val="0"/>
                </a:spcBef>
              </a:pPr>
              <a:r>
                <a:rPr lang="hu-HU" sz="1200" dirty="0">
                  <a:solidFill>
                    <a:srgbClr val="002060"/>
                  </a:solidFill>
                  <a:latin typeface="Arial" pitchFamily="34" charset="0"/>
                  <a:ea typeface="+mj-ea"/>
                  <a:cs typeface="Arial" pitchFamily="34" charset="0"/>
                </a:rPr>
                <a:t>EE: = 2005 (785 PJ) </a:t>
              </a:r>
            </a:p>
          </p:txBody>
        </p:sp>
        <p:sp>
          <p:nvSpPr>
            <p:cNvPr id="25" name="Ellipszis 11"/>
            <p:cNvSpPr/>
            <p:nvPr/>
          </p:nvSpPr>
          <p:spPr>
            <a:xfrm>
              <a:off x="7128967" y="2603058"/>
              <a:ext cx="507517" cy="507517"/>
            </a:xfrm>
            <a:prstGeom prst="ellipse">
              <a:avLst/>
            </a:prstGeom>
            <a:solidFill>
              <a:srgbClr val="39639D">
                <a:hueOff val="1218038"/>
                <a:satOff val="-21072"/>
                <a:lumOff val="-451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Szabadkézi sokszög 12"/>
            <p:cNvSpPr/>
            <p:nvPr/>
          </p:nvSpPr>
          <p:spPr>
            <a:xfrm>
              <a:off x="7062529" y="2391647"/>
              <a:ext cx="2777583" cy="954688"/>
            </a:xfrm>
            <a:custGeom>
              <a:avLst/>
              <a:gdLst>
                <a:gd name="connsiteX0" fmla="*/ 0 w 2777584"/>
                <a:gd name="connsiteY0" fmla="*/ 0 h 3391582"/>
                <a:gd name="connsiteX1" fmla="*/ 2777584 w 2777584"/>
                <a:gd name="connsiteY1" fmla="*/ 0 h 3391582"/>
                <a:gd name="connsiteX2" fmla="*/ 2777584 w 2777584"/>
                <a:gd name="connsiteY2" fmla="*/ 3391582 h 3391582"/>
                <a:gd name="connsiteX3" fmla="*/ 0 w 2777584"/>
                <a:gd name="connsiteY3" fmla="*/ 3391582 h 3391582"/>
                <a:gd name="connsiteX4" fmla="*/ 0 w 2777584"/>
                <a:gd name="connsiteY4" fmla="*/ 0 h 339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7584" h="3391582">
                  <a:moveTo>
                    <a:pt x="0" y="0"/>
                  </a:moveTo>
                  <a:lnTo>
                    <a:pt x="2777584" y="0"/>
                  </a:lnTo>
                  <a:lnTo>
                    <a:pt x="2777584" y="3391582"/>
                  </a:lnTo>
                  <a:lnTo>
                    <a:pt x="0" y="3391582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vert="horz" lIns="0" tIns="0" rIns="0" bIns="0" rtlCol="0" anchor="ctr" anchorCtr="0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hu-HU" sz="1200" b="1" dirty="0">
                  <a:solidFill>
                    <a:srgbClr val="00B050"/>
                  </a:solidFill>
                  <a:latin typeface="Arial" pitchFamily="34" charset="0"/>
                  <a:ea typeface="+mj-ea"/>
                  <a:cs typeface="Arial" pitchFamily="34" charset="0"/>
                </a:rPr>
                <a:t>2050</a:t>
              </a:r>
            </a:p>
            <a:p>
              <a:pPr algn="ctr">
                <a:spcBef>
                  <a:spcPct val="0"/>
                </a:spcBef>
              </a:pPr>
              <a:r>
                <a:rPr lang="hu-HU" sz="1200" b="1" dirty="0">
                  <a:solidFill>
                    <a:srgbClr val="00B050"/>
                  </a:solidFill>
                  <a:latin typeface="Arial" pitchFamily="34" charset="0"/>
                  <a:ea typeface="+mj-ea"/>
                  <a:cs typeface="Arial" pitchFamily="34" charset="0"/>
                </a:rPr>
                <a:t>GHG: -95%</a:t>
              </a:r>
            </a:p>
          </p:txBody>
        </p: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32DD0E87-DBF9-40F8-8BF2-FA55C94F1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" y="1447800"/>
            <a:ext cx="5334000" cy="25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 anchor="ctr"/>
          <a:lstStyle/>
          <a:p>
            <a:pPr lvl="0" algn="ctr">
              <a:defRPr/>
            </a:pPr>
            <a:r>
              <a:rPr lang="hu-H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ahoma" panose="020B0604030504040204" pitchFamily="34" charset="0"/>
              </a:rPr>
              <a:t>Kibocsátás-csökkentési célok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Tahoma" panose="020B0604030504040204" pitchFamily="34" charset="0"/>
            </a:endParaRPr>
          </a:p>
        </p:txBody>
      </p:sp>
      <p:graphicFrame>
        <p:nvGraphicFramePr>
          <p:cNvPr id="28" name="Diagram 4">
            <a:extLst>
              <a:ext uri="{FF2B5EF4-FFF2-40B4-BE49-F238E27FC236}">
                <a16:creationId xmlns:a16="http://schemas.microsoft.com/office/drawing/2014/main" xmlns="" id="{9EBB570A-D760-4FB5-AA0D-0DEBE46CD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102819"/>
              </p:ext>
            </p:extLst>
          </p:nvPr>
        </p:nvGraphicFramePr>
        <p:xfrm>
          <a:off x="6323012" y="2133600"/>
          <a:ext cx="5256288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Rectangle 2">
            <a:extLst>
              <a:ext uri="{FF2B5EF4-FFF2-40B4-BE49-F238E27FC236}">
                <a16:creationId xmlns:a16="http://schemas.microsoft.com/office/drawing/2014/main" xmlns="" id="{2BE7D90F-D243-485F-A4E7-146A1A110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2" y="1447800"/>
            <a:ext cx="5256288" cy="25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Az energia- és </a:t>
            </a:r>
            <a:r>
              <a:rPr lang="hu-H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ÜHG-intenzitás</a:t>
            </a:r>
            <a:r>
              <a:rPr lang="hu-H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 várható alakulása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églalap 4"/>
          <p:cNvSpPr/>
          <p:nvPr/>
        </p:nvSpPr>
        <p:spPr>
          <a:xfrm>
            <a:off x="3425824" y="4233187"/>
            <a:ext cx="2514600" cy="1100813"/>
          </a:xfrm>
          <a:prstGeom prst="rect">
            <a:avLst/>
          </a:prstGeom>
          <a:solidFill>
            <a:srgbClr val="00B050"/>
          </a:solidFill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91440" rIns="91440" bIns="9144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Folyamatban </a:t>
            </a:r>
            <a:r>
              <a:rPr lang="hu-HU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van </a:t>
            </a:r>
            <a:r>
              <a: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2050-ig szóló 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Nemzeti </a:t>
            </a:r>
            <a:r>
              <a:rPr lang="hu-H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Tiszta Fejlődési Stratégia </a:t>
            </a:r>
            <a:r>
              <a:rPr lang="hu-H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kidolgozása.</a:t>
            </a:r>
            <a:endParaRPr lang="hu-H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GDP 2 százalékát is elérheti az az addicionális ráfordítás, amely ahhoz szükséges, hogy a 2050-es klímasemlegesség célját </a:t>
            </a:r>
            <a:r>
              <a:rPr lang="hu-HU" dirty="0" smtClean="0"/>
              <a:t>elérhessük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358446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hu-HU" sz="2000" b="1" dirty="0"/>
              <a:t>A </a:t>
            </a:r>
            <a:r>
              <a:rPr lang="hu-HU" sz="2000" b="1" dirty="0" err="1"/>
              <a:t>karbonsemlegességi</a:t>
            </a:r>
            <a:r>
              <a:rPr lang="hu-HU" sz="2000" b="1" dirty="0"/>
              <a:t> cél teljesítéséhez szükséges teendőkkel kapcsolatban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hu-HU" sz="2000" b="1" dirty="0" smtClean="0"/>
              <a:t>azonban </a:t>
            </a:r>
            <a:r>
              <a:rPr lang="hu-HU" sz="2000" b="1" dirty="0"/>
              <a:t>négy szempontot feltétlenül érvényesítenünk kell</a:t>
            </a:r>
            <a:r>
              <a:rPr lang="hu-HU" sz="2000" b="1" dirty="0" smtClean="0"/>
              <a:t>:</a:t>
            </a:r>
            <a:endParaRPr lang="en-US" sz="2000" b="1" dirty="0" smtClean="0"/>
          </a:p>
          <a:p>
            <a:pPr marL="457200" indent="-457200"/>
            <a:r>
              <a:rPr lang="hu-HU" sz="2000" dirty="0" smtClean="0"/>
              <a:t>A </a:t>
            </a:r>
            <a:r>
              <a:rPr lang="hu-HU" sz="2000" dirty="0" err="1"/>
              <a:t>klímasemleges</a:t>
            </a:r>
            <a:r>
              <a:rPr lang="hu-HU" sz="2000" dirty="0"/>
              <a:t> gazdaságra való átállás költségeit első helyen a klímarongálókkal, </a:t>
            </a:r>
            <a:br>
              <a:rPr lang="hu-HU" sz="2000" dirty="0"/>
            </a:br>
            <a:r>
              <a:rPr lang="hu-HU" sz="2000" dirty="0"/>
              <a:t>a jelentős szennyező országokkal és a nagyvállalatokkal kell megfizettetni.</a:t>
            </a:r>
          </a:p>
          <a:p>
            <a:pPr marL="457200" indent="-457200"/>
            <a:r>
              <a:rPr lang="hu-HU" sz="2000" dirty="0"/>
              <a:t>Az alkalmazkodásnak úgy kell megtörténnie, hogy a magyar családok által fizetett </a:t>
            </a:r>
            <a:br>
              <a:rPr lang="hu-HU" sz="2000" dirty="0"/>
            </a:br>
            <a:r>
              <a:rPr lang="hu-HU" sz="2000" dirty="0"/>
              <a:t>energia- </a:t>
            </a:r>
            <a:r>
              <a:rPr lang="hu-HU" sz="2000" dirty="0" err="1" smtClean="0"/>
              <a:t>ésélelmiszerárak</a:t>
            </a:r>
            <a:r>
              <a:rPr lang="hu-HU" sz="2000" dirty="0" smtClean="0"/>
              <a:t> </a:t>
            </a:r>
            <a:r>
              <a:rPr lang="hu-HU" sz="2000" dirty="0"/>
              <a:t>emiatt ne növekedjenek. </a:t>
            </a:r>
            <a:endParaRPr lang="en-US" sz="2000" dirty="0" smtClean="0"/>
          </a:p>
          <a:p>
            <a:pPr marL="457200" indent="-457200"/>
            <a:r>
              <a:rPr lang="hu-HU" sz="2000" dirty="0"/>
              <a:t>Elfogadhatatlan, hogy az Európai Unió következő költségvetésében a szegényebb, felzárkózó </a:t>
            </a:r>
            <a:br>
              <a:rPr lang="hu-HU" sz="2000" dirty="0"/>
            </a:br>
            <a:r>
              <a:rPr lang="hu-HU" sz="2000" dirty="0"/>
              <a:t>országoknak járó kohéziós támogatásokból vegyenek el pénzt, és azt forgassák át klímavédelmi </a:t>
            </a:r>
            <a:r>
              <a:rPr lang="hu-HU" sz="2000" dirty="0" smtClean="0"/>
              <a:t>célokra ill. hogy nem mindenki vállal azonos mértékben részt </a:t>
            </a:r>
            <a:endParaRPr lang="hu-HU" sz="2000" dirty="0"/>
          </a:p>
          <a:p>
            <a:pPr marL="457200" indent="-457200"/>
            <a:r>
              <a:rPr lang="hu-HU" sz="2000" dirty="0"/>
              <a:t>Atomenergia nélkül nincs </a:t>
            </a:r>
            <a:r>
              <a:rPr lang="hu-HU" sz="2000" dirty="0" err="1"/>
              <a:t>klímasemleges</a:t>
            </a:r>
            <a:r>
              <a:rPr lang="hu-HU" sz="2000" dirty="0"/>
              <a:t> gazdaság, ezért Európában az atomenergia </a:t>
            </a:r>
            <a:br>
              <a:rPr lang="hu-HU" sz="2000" dirty="0"/>
            </a:br>
            <a:r>
              <a:rPr lang="hu-HU" sz="2000" dirty="0"/>
              <a:t>használatát nem korlátozni, hanem támogatni kell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7" name="Oval 3"/>
          <p:cNvSpPr/>
          <p:nvPr/>
        </p:nvSpPr>
        <p:spPr>
          <a:xfrm>
            <a:off x="455963" y="208881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B3E03D"/>
              </a:gs>
              <a:gs pos="100000">
                <a:srgbClr val="00B050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hu-H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5"/>
          <p:cNvSpPr/>
          <p:nvPr/>
        </p:nvSpPr>
        <p:spPr>
          <a:xfrm>
            <a:off x="455963" y="2743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B3E03D"/>
              </a:gs>
              <a:gs pos="100000">
                <a:srgbClr val="00B050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hu-HU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7"/>
          <p:cNvSpPr/>
          <p:nvPr/>
        </p:nvSpPr>
        <p:spPr>
          <a:xfrm>
            <a:off x="455963" y="3352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B3E03D"/>
              </a:gs>
              <a:gs pos="100000">
                <a:srgbClr val="00B050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hu-HU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5963" y="4114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B3E03D"/>
              </a:gs>
              <a:gs pos="100000">
                <a:srgbClr val="00B050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hu-HU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608013" y="5029200"/>
            <a:ext cx="10971287" cy="12192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hu-HU" altLang="hu-H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Ahhoz, teljességgel karbonsemleges villamosenergia-termeléssel rendelkezzünk, </a:t>
            </a:r>
            <a:r>
              <a:rPr lang="hu-HU" altLang="hu-HU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hogy </a:t>
            </a:r>
            <a:r>
              <a:rPr lang="en-US" altLang="hu-HU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hu-HU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altLang="hu-HU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altLang="hu-H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földgázfelhasználást teljes egészében kiválthassuk és a közlekedést sikerüljön teljes körűen </a:t>
            </a:r>
            <a:r>
              <a:rPr lang="en-US" altLang="hu-HU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hu-HU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altLang="hu-HU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elektromos </a:t>
            </a:r>
            <a:r>
              <a:rPr lang="hu-HU" altLang="hu-H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alapra helyezni, akár 50 ezer milliárd forintra is szükségünk lehet. </a:t>
            </a:r>
          </a:p>
        </p:txBody>
      </p:sp>
    </p:spTree>
    <p:extLst>
      <p:ext uri="{BB962C8B-B14F-4D97-AF65-F5344CB8AC3E}">
        <p14:creationId xmlns:p14="http://schemas.microsoft.com/office/powerpoint/2010/main" val="24320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Magyarország nemzetközi </a:t>
            </a:r>
            <a:r>
              <a:rPr lang="hu-HU" dirty="0" smtClean="0"/>
              <a:t>összevetésben a </a:t>
            </a:r>
            <a:r>
              <a:rPr lang="hu-HU" dirty="0"/>
              <a:t>jól teljesítő tagállamok közé </a:t>
            </a:r>
            <a:r>
              <a:rPr lang="hu-HU" dirty="0" smtClean="0"/>
              <a:t>tartozik – mások pedig nem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14</a:t>
            </a:fld>
            <a:endParaRPr lang="hu-HU"/>
          </a:p>
        </p:txBody>
      </p:sp>
      <p:graphicFrame>
        <p:nvGraphicFramePr>
          <p:cNvPr id="5" name="Tartalom hely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100353"/>
              </p:ext>
            </p:extLst>
          </p:nvPr>
        </p:nvGraphicFramePr>
        <p:xfrm>
          <a:off x="608012" y="1981200"/>
          <a:ext cx="10972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11"/>
          <p:cNvSpPr txBox="1"/>
          <p:nvPr/>
        </p:nvSpPr>
        <p:spPr>
          <a:xfrm>
            <a:off x="608012" y="1369366"/>
            <a:ext cx="10972800" cy="535633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hu-HU" sz="2000" b="1" spc="-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kibocsátások változása 1990 és 2018 között</a:t>
            </a:r>
            <a:endParaRPr lang="hu-HU" sz="2000" b="1" spc="-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Nemzeti Energiastratégia és </a:t>
            </a:r>
            <a:r>
              <a:rPr lang="en-US" smtClean="0"/>
              <a:t/>
            </a:r>
            <a:br>
              <a:rPr lang="en-US" smtClean="0"/>
            </a:br>
            <a:r>
              <a:rPr lang="hu-HU" smtClean="0"/>
              <a:t>a </a:t>
            </a:r>
            <a:r>
              <a:rPr lang="hu-HU"/>
              <a:t>Nemzeti Energia- és Klímaterv számokban, 2030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15</a:t>
            </a:fld>
            <a:endParaRPr lang="hu-HU"/>
          </a:p>
        </p:txBody>
      </p:sp>
      <p:graphicFrame>
        <p:nvGraphicFramePr>
          <p:cNvPr id="4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210471"/>
              </p:ext>
            </p:extLst>
          </p:nvPr>
        </p:nvGraphicFramePr>
        <p:xfrm>
          <a:off x="608012" y="1371600"/>
          <a:ext cx="10972800" cy="4876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0188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hu-HU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ázpiac</a:t>
                      </a:r>
                      <a:endParaRPr lang="hu-H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Bef>
                          <a:spcPts val="600"/>
                        </a:spcBef>
                      </a:pPr>
                      <a:r>
                        <a:rPr lang="hu-HU" sz="14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Árampiac</a:t>
                      </a:r>
                      <a:endParaRPr lang="hu-HU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B="9144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Bef>
                          <a:spcPts val="600"/>
                        </a:spcBef>
                      </a:pPr>
                      <a:r>
                        <a:rPr lang="hu-HU" sz="14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Dek</a:t>
                      </a:r>
                      <a:r>
                        <a:rPr lang="hu-HU" sz="1400" smtClean="0">
                          <a:latin typeface="Arial" pitchFamily="34" charset="0"/>
                          <a:cs typeface="Arial" pitchFamily="34" charset="0"/>
                        </a:rPr>
                        <a:t>arbonizáció</a:t>
                      </a:r>
                      <a:endParaRPr lang="hu-H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>
                        <a:spcBef>
                          <a:spcPts val="600"/>
                        </a:spcBef>
                      </a:pPr>
                      <a:r>
                        <a:rPr lang="hu-HU" sz="14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Energiahatékonyság</a:t>
                      </a:r>
                      <a:endParaRPr lang="hu-HU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B="9144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57970">
                <a:tc>
                  <a:txBody>
                    <a:bodyPr/>
                    <a:lstStyle/>
                    <a:p>
                      <a:pPr marL="182880" marR="0" indent="-18288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hu-HU" sz="1400" b="1" dirty="0" smtClean="0">
                          <a:latin typeface="Arial" pitchFamily="34" charset="0"/>
                          <a:cs typeface="Arial" pitchFamily="34" charset="0"/>
                        </a:rPr>
                        <a:t>Gázfogyasztás</a:t>
                      </a:r>
                      <a:r>
                        <a:rPr lang="hu-H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: 10 Mrd m3-ről </a:t>
                      </a:r>
                      <a:r>
                        <a:rPr lang="hu-HU" sz="1400" b="1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</a:t>
                      </a:r>
                      <a:r>
                        <a:rPr lang="hu-HU" sz="1400" b="1" dirty="0" smtClean="0">
                          <a:latin typeface="Arial" pitchFamily="34" charset="0"/>
                          <a:cs typeface="Arial" pitchFamily="34" charset="0"/>
                        </a:rPr>
                        <a:t>8,7Mrd m</a:t>
                      </a: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hu-H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-re </a:t>
                      </a: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csökken</a:t>
                      </a:r>
                      <a:r>
                        <a:rPr lang="hu-H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hu-HU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hu-HU" sz="1400" b="0" dirty="0" smtClean="0">
                          <a:latin typeface="Arial" pitchFamily="34" charset="0"/>
                          <a:cs typeface="Arial" pitchFamily="34" charset="0"/>
                        </a:rPr>
                        <a:t>2040: 6,3 Mrd m</a:t>
                      </a:r>
                      <a:r>
                        <a:rPr lang="hu-HU" sz="1400" b="0" baseline="30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hu-HU" sz="1400" b="0" dirty="0" smtClean="0">
                          <a:latin typeface="Arial" pitchFamily="34" charset="0"/>
                          <a:cs typeface="Arial" pitchFamily="34" charset="0"/>
                        </a:rPr>
                        <a:t> ala</a:t>
                      </a:r>
                      <a:r>
                        <a:rPr lang="hu-HU" sz="14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</a:t>
                      </a:r>
                      <a:r>
                        <a:rPr lang="hu-HU" sz="1400" b="0" dirty="0" smtClean="0">
                          <a:latin typeface="Arial" pitchFamily="34" charset="0"/>
                          <a:cs typeface="Arial" pitchFamily="34" charset="0"/>
                        </a:rPr>
                        <a:t>t)</a:t>
                      </a:r>
                      <a:endParaRPr lang="hu-H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82880" marR="0" lvl="0" indent="-18288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hu-H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Gá</a:t>
                      </a:r>
                      <a:r>
                        <a:rPr lang="hu-HU" sz="1400" b="1" dirty="0" smtClean="0">
                          <a:latin typeface="Arial" pitchFamily="34" charset="0"/>
                          <a:cs typeface="Arial" pitchFamily="34" charset="0"/>
                        </a:rPr>
                        <a:t>zimport-arány 2030-ban: </a:t>
                      </a:r>
                      <a:r>
                        <a:rPr lang="hu-HU" sz="1400" b="1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</a:t>
                      </a:r>
                      <a:r>
                        <a:rPr lang="hu-HU" sz="1400" b="1" dirty="0" smtClean="0">
                          <a:latin typeface="Arial" pitchFamily="34" charset="0"/>
                          <a:cs typeface="Arial" pitchFamily="34" charset="0"/>
                        </a:rPr>
                        <a:t>70%</a:t>
                      </a:r>
                      <a:r>
                        <a:rPr lang="hu-H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hu-HU" sz="1400" b="0" dirty="0" smtClean="0">
                          <a:latin typeface="Arial" pitchFamily="34" charset="0"/>
                          <a:cs typeface="Arial" pitchFamily="34" charset="0"/>
                        </a:rPr>
                        <a:t>2040: 70% alatt)</a:t>
                      </a:r>
                    </a:p>
                    <a:p>
                      <a:pPr marL="182880" lvl="0" indent="-182880"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Földgázarány a</a:t>
                      </a:r>
                      <a:r>
                        <a:rPr lang="hu-HU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távhőtermelésben: </a:t>
                      </a: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</a:t>
                      </a: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50%</a:t>
                      </a:r>
                    </a:p>
                    <a:p>
                      <a:pPr marL="182880" lvl="0" indent="-182880"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Villamosenergia-termelés gázfelhasználása</a:t>
                      </a:r>
                      <a:r>
                        <a:rPr lang="hu-HU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2040-ben:  1 Mrd m3 alatt </a:t>
                      </a:r>
                      <a:r>
                        <a:rPr lang="hu-HU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hu-H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erőművi</a:t>
                      </a:r>
                      <a:r>
                        <a:rPr lang="hu-HU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mix átalakulása) </a:t>
                      </a:r>
                      <a:endParaRPr lang="hu-H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lvl="0" indent="-182880" algn="l" defTabSz="1218987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hu-H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Karbonsemleges</a:t>
                      </a: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hazai villamosenergia-termelés részaránya:</a:t>
                      </a:r>
                      <a:r>
                        <a:rPr lang="hu-H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2030-ban  90%</a:t>
                      </a:r>
                    </a:p>
                    <a:p>
                      <a:pPr marL="182880" lvl="0" indent="-182880" algn="l" defTabSz="1218987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Beépített PV</a:t>
                      </a:r>
                      <a:r>
                        <a:rPr lang="hu-H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kapacitás: min</a:t>
                      </a:r>
                      <a:r>
                        <a:rPr lang="hu-HU" sz="1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hu-HU" sz="14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6000 MW</a:t>
                      </a:r>
                      <a:r>
                        <a:rPr lang="en-US" sz="1400" b="0" kern="120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en-US" sz="1400" b="0" kern="120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hu-HU" sz="140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(2040</a:t>
                      </a:r>
                      <a:r>
                        <a:rPr lang="hu-HU" sz="14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  <a:r>
                        <a:rPr lang="hu-HU" sz="140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12</a:t>
                      </a:r>
                      <a:r>
                        <a:rPr lang="hu-HU" sz="14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000 MW)</a:t>
                      </a:r>
                    </a:p>
                    <a:p>
                      <a:pPr marL="182880" lvl="0" indent="-182880" algn="l" defTabSz="1218987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millió okos fogyasztásmérő</a:t>
                      </a:r>
                      <a:r>
                        <a:rPr lang="hu-HU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 telepítése</a:t>
                      </a:r>
                    </a:p>
                    <a:p>
                      <a:pPr marL="182880" lvl="0" indent="-182880" algn="l" defTabSz="1218987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20% alatti importarány 2040-ben.</a:t>
                      </a:r>
                      <a:endParaRPr lang="hu-HU" sz="1400" b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18288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lvl="0" indent="-182880" algn="l" defTabSz="1218987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hu-HU" sz="1400" b="1" kern="1200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Megújuló energia arány: 21%</a:t>
                      </a:r>
                    </a:p>
                    <a:p>
                      <a:pPr marL="365760" lvl="2" indent="-18288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hu-HU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Közlekedés: min.14%</a:t>
                      </a:r>
                    </a:p>
                    <a:p>
                      <a:pPr marL="365760" lvl="2" indent="-18288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hu-HU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Fűtés-hűtés: ~30%</a:t>
                      </a:r>
                    </a:p>
                    <a:p>
                      <a:pPr marL="365760" lvl="2" indent="-18288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hu-HU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Áram: ~25%</a:t>
                      </a:r>
                    </a:p>
                    <a:p>
                      <a:pPr marL="182880" lvl="0" indent="-182880" algn="l" defTabSz="1218987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hu-HU" sz="1400" b="1" kern="1200" dirty="0" err="1" smtClean="0">
                          <a:solidFill>
                            <a:schemeClr val="accent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ÜHG-kibocsátás</a:t>
                      </a:r>
                      <a:r>
                        <a:rPr lang="hu-HU" sz="1400" b="1" kern="1200" dirty="0" smtClean="0">
                          <a:solidFill>
                            <a:schemeClr val="accent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1990-hez képest:  min.-40%.</a:t>
                      </a:r>
                    </a:p>
                    <a:p>
                      <a:pPr marL="182880" lvl="0" indent="-182880" algn="l" defTabSz="1218987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hu-H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Nem-ETS</a:t>
                      </a: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kibocsátások csökkentése</a:t>
                      </a:r>
                      <a:r>
                        <a:rPr lang="hu-HU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2005-höz képest: </a:t>
                      </a: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min. -7%.</a:t>
                      </a:r>
                      <a:endParaRPr lang="hu-H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lvl="0" indent="-182880" algn="l" defTabSz="1218987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hu-HU" sz="1400" b="1" kern="1200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Végső energia felhasználás </a:t>
                      </a:r>
                      <a:r>
                        <a:rPr lang="hu-HU" sz="1400" b="1" kern="1200" dirty="0" err="1" smtClean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</a:t>
                      </a:r>
                      <a:r>
                        <a:rPr lang="hu-HU" sz="1400" b="1" kern="1200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785 PJ (2005-ös szint!) </a:t>
                      </a:r>
                      <a:endParaRPr lang="hu-HU" sz="14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82880" lvl="0" indent="-182880" algn="l" defTabSz="1218987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</a:t>
                      </a:r>
                      <a:r>
                        <a:rPr lang="hu-HU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2030 után nő a végső energia-felhasználás,  forrása </a:t>
                      </a:r>
                      <a:r>
                        <a:rPr lang="hu-H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karbonmentes</a:t>
                      </a:r>
                      <a:r>
                        <a:rPr lang="hu-H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alapú termelés lehet.</a:t>
                      </a:r>
                    </a:p>
                    <a:p>
                      <a:pPr marL="182880" lvl="0" indent="-182880" algn="l" defTabSz="1218987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hu-HU" sz="1400" b="1" kern="1200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Energiakötelezettségi rendszer </a:t>
                      </a:r>
                    </a:p>
                  </a:txBody>
                  <a:tcPr marT="18288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TÅ±zhely, ÃgÅ, Kemence, FÅzÅlap, GÃ¡z, KÃ©szÃ¼lÃ©k, HÅ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1461085"/>
            <a:ext cx="838200" cy="53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zzÃ³, Elektromos, Ãtlet, FÃ©ny, SÃ¡rga, LÃ¡mpa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2898">
            <a:off x="4516380" y="1350774"/>
            <a:ext cx="460377" cy="7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anel, Nap, Napelem, Energia, Villamos Energia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1417914"/>
            <a:ext cx="903095" cy="70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nergiamegtakaritas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2" y="1476384"/>
            <a:ext cx="901876" cy="58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09451" y="3809925"/>
            <a:ext cx="10969943" cy="762075"/>
          </a:xfrm>
        </p:spPr>
        <p:txBody>
          <a:bodyPr>
            <a:normAutofit/>
          </a:bodyPr>
          <a:lstStyle/>
          <a:p>
            <a:r>
              <a:rPr lang="hu-HU" sz="2800" b="0" dirty="0">
                <a:latin typeface="+mj-lt"/>
              </a:rPr>
              <a:t>Néhány kiemelt projekt - példa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>
                <a:solidFill>
                  <a:prstClr val="white"/>
                </a:solidFill>
              </a:rPr>
              <a:pPr/>
              <a:t>16</a:t>
            </a:fld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4" name="Google Shape;906;p9"/>
          <p:cNvSpPr/>
          <p:nvPr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02060">
                  <a:alpha val="66666"/>
                </a:srgbClr>
              </a:gs>
              <a:gs pos="66000">
                <a:srgbClr val="002060">
                  <a:alpha val="9803"/>
                </a:srgbClr>
              </a:gs>
              <a:gs pos="100000">
                <a:srgbClr val="002060">
                  <a:alpha val="980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404471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2" descr="Képtalálat a következőre: „mátrai erőmű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r="8777"/>
          <a:stretch/>
        </p:blipFill>
        <p:spPr bwMode="auto">
          <a:xfrm>
            <a:off x="0" y="720"/>
            <a:ext cx="9156922" cy="68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0048" y="133928"/>
            <a:ext cx="5858164" cy="1295401"/>
          </a:xfrm>
          <a:prstGeom prst="rect">
            <a:avLst/>
          </a:prstGeom>
          <a:solidFill>
            <a:srgbClr val="002060">
              <a:alpha val="69804"/>
            </a:srgbClr>
          </a:solidFill>
        </p:spPr>
        <p:txBody>
          <a:bodyPr vert="horz" lIns="365760" tIns="0" rIns="182880" bIns="18288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2400" dirty="0"/>
              <a:t>Mátrai Erőmű Zrt. </a:t>
            </a:r>
          </a:p>
          <a:p>
            <a:r>
              <a:rPr lang="hu-HU" sz="2400" b="0" dirty="0"/>
              <a:t>Egy modernizált, alacsony karbon jövőképre épülő átalakulás elemei</a:t>
            </a: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241" y="4390272"/>
            <a:ext cx="1764952" cy="109612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3374550"/>
            <a:ext cx="3225108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424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0A33838-EEE1-4567-9AF3-1D5A2FD2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Intenzív PV kapacitás növelés – jelenlegi státusz</a:t>
            </a:r>
            <a:endParaRPr lang="hu-HU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A9485D74-21AA-4F39-AEEA-CA2DD4F62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95765"/>
              </p:ext>
            </p:extLst>
          </p:nvPr>
        </p:nvGraphicFramePr>
        <p:xfrm>
          <a:off x="283809" y="1414046"/>
          <a:ext cx="8020403" cy="506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4974D5D9-3CF9-488B-B8A9-EBD21F4D505D}"/>
              </a:ext>
            </a:extLst>
          </p:cNvPr>
          <p:cNvSpPr txBox="1"/>
          <p:nvPr/>
        </p:nvSpPr>
        <p:spPr>
          <a:xfrm>
            <a:off x="2284411" y="141404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600" b="1" dirty="0">
                <a:latin typeface="Arial  "/>
              </a:rPr>
              <a:t>A PV kapacitások növekedése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="" xmlns:a16="http://schemas.microsoft.com/office/drawing/2014/main" id="{73B9460C-CDB0-4539-8F58-1E53FCCF2446}"/>
              </a:ext>
            </a:extLst>
          </p:cNvPr>
          <p:cNvSpPr/>
          <p:nvPr/>
        </p:nvSpPr>
        <p:spPr>
          <a:xfrm>
            <a:off x="75270" y="6566355"/>
            <a:ext cx="10310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>
                <a:latin typeface="Arial "/>
              </a:rPr>
              <a:t>Forrás: MAVIR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18</a:t>
            </a:fld>
            <a:endParaRPr lang="hu-HU"/>
          </a:p>
        </p:txBody>
      </p:sp>
      <p:pic>
        <p:nvPicPr>
          <p:cNvPr id="3076" name="Picture 4" descr="G-OLD-PV-10000 napelem rendszer | Most csak 4290000 forintért az Öné lehet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r="24086"/>
          <a:stretch/>
        </p:blipFill>
        <p:spPr bwMode="auto">
          <a:xfrm>
            <a:off x="1598612" y="1414046"/>
            <a:ext cx="1241777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380411" y="2133600"/>
            <a:ext cx="38084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b="1" dirty="0">
                <a:solidFill>
                  <a:srgbClr val="0E1655"/>
                </a:solidFill>
                <a:latin typeface="Arial "/>
              </a:rPr>
              <a:t>Tisztuló energiatermelés: gyorsan nő a napenergia </a:t>
            </a:r>
            <a:r>
              <a:rPr lang="hu-HU" sz="1500" b="1" dirty="0" smtClean="0">
                <a:solidFill>
                  <a:srgbClr val="0E1655"/>
                </a:solidFill>
                <a:latin typeface="Arial "/>
              </a:rPr>
              <a:t>szerepe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rgbClr val="0E1655"/>
                </a:solidFill>
                <a:latin typeface="Arial "/>
              </a:rPr>
              <a:t>A GDP </a:t>
            </a:r>
            <a:r>
              <a:rPr lang="en-GB" sz="1500" b="1" dirty="0" err="1">
                <a:solidFill>
                  <a:srgbClr val="0E1655"/>
                </a:solidFill>
                <a:latin typeface="Arial "/>
              </a:rPr>
              <a:t>energia</a:t>
            </a:r>
            <a:r>
              <a:rPr lang="en-GB" sz="1500" b="1" dirty="0">
                <a:solidFill>
                  <a:srgbClr val="0E1655"/>
                </a:solidFill>
                <a:latin typeface="Arial "/>
              </a:rPr>
              <a:t>- és ÜHG </a:t>
            </a:r>
            <a:r>
              <a:rPr lang="en-GB" sz="1500" b="1" dirty="0" err="1">
                <a:solidFill>
                  <a:srgbClr val="0E1655"/>
                </a:solidFill>
                <a:latin typeface="Arial "/>
              </a:rPr>
              <a:t>intenzítása</a:t>
            </a:r>
            <a:r>
              <a:rPr lang="en-GB" sz="1500" b="1" dirty="0">
                <a:solidFill>
                  <a:srgbClr val="0E1655"/>
                </a:solidFill>
                <a:latin typeface="Arial "/>
              </a:rPr>
              <a:t> </a:t>
            </a:r>
            <a:r>
              <a:rPr lang="en-GB" sz="1500" b="1" dirty="0" err="1">
                <a:solidFill>
                  <a:srgbClr val="0E1655"/>
                </a:solidFill>
                <a:latin typeface="Arial "/>
              </a:rPr>
              <a:t>javuló</a:t>
            </a:r>
            <a:r>
              <a:rPr lang="en-GB" sz="1500" b="1" dirty="0">
                <a:solidFill>
                  <a:srgbClr val="0E1655"/>
                </a:solidFill>
                <a:latin typeface="Arial "/>
              </a:rPr>
              <a:t> trended </a:t>
            </a:r>
            <a:r>
              <a:rPr lang="en-GB" sz="1500" b="1" dirty="0" err="1">
                <a:solidFill>
                  <a:srgbClr val="0E1655"/>
                </a:solidFill>
                <a:latin typeface="Arial "/>
              </a:rPr>
              <a:t>mutat</a:t>
            </a:r>
            <a:endParaRPr lang="hu-HU" sz="1500" b="1" dirty="0">
              <a:solidFill>
                <a:srgbClr val="0E1655"/>
              </a:solidFill>
              <a:latin typeface="Arial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b="1" dirty="0">
                <a:solidFill>
                  <a:srgbClr val="0E1655"/>
                </a:solidFill>
                <a:latin typeface="Arial "/>
              </a:rPr>
              <a:t>Az elektromos járművek gyorsan terjednek (23%-os növekedés az utolsó fél évben), nő a közlekedés megújuló részaránya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b="1" dirty="0">
                <a:solidFill>
                  <a:srgbClr val="0E1655"/>
                </a:solidFill>
                <a:latin typeface="Arial "/>
              </a:rPr>
              <a:t>A határkeresztező kapacitások bővítésével az áram- és gázellátás biztonsága is javul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500" b="1" dirty="0">
              <a:solidFill>
                <a:srgbClr val="0E1655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9190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Object 139" hidden="1">
            <a:extLst>
              <a:ext uri="{FF2B5EF4-FFF2-40B4-BE49-F238E27FC236}">
                <a16:creationId xmlns="" xmlns:a16="http://schemas.microsoft.com/office/drawing/2014/main" id="{A6452E3E-6102-4CA5-B923-2BD54E9F96B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23868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Rectangle 140" hidden="1">
            <a:extLst>
              <a:ext uri="{FF2B5EF4-FFF2-40B4-BE49-F238E27FC236}">
                <a16:creationId xmlns="" xmlns:a16="http://schemas.microsoft.com/office/drawing/2014/main" id="{683052F9-2886-4E7C-95E0-B536E1FF870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hu-HU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B015933-7B85-475A-87A6-6C47E371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551" y="650602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C366814B-61D1-4E6B-A99E-9D07268883BE}"/>
              </a:ext>
            </a:extLst>
          </p:cNvPr>
          <p:cNvSpPr/>
          <p:nvPr/>
        </p:nvSpPr>
        <p:spPr>
          <a:xfrm>
            <a:off x="9632505" y="3005744"/>
            <a:ext cx="2362736" cy="131256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u-HU" sz="1200" dirty="0"/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815E48E9-E17D-4EB2-9751-F142ABA48423}"/>
              </a:ext>
            </a:extLst>
          </p:cNvPr>
          <p:cNvSpPr/>
          <p:nvPr/>
        </p:nvSpPr>
        <p:spPr>
          <a:xfrm>
            <a:off x="4904562" y="1488242"/>
            <a:ext cx="2777098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2" algn="ctr">
              <a:spcBef>
                <a:spcPts val="600"/>
              </a:spcBef>
              <a:buClr>
                <a:srgbClr val="002060"/>
              </a:buClr>
              <a:buSzPct val="85000"/>
            </a:pPr>
            <a:r>
              <a:rPr lang="hu-HU" sz="1600" b="1" dirty="0">
                <a:cs typeface="Arial" panose="020B0604020202020204" pitchFamily="34" charset="0"/>
              </a:rPr>
              <a:t>Kötelezett vállalatok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3F0D02B9-559F-4FC3-90C6-CA65EAB8381E}"/>
              </a:ext>
            </a:extLst>
          </p:cNvPr>
          <p:cNvSpPr/>
          <p:nvPr/>
        </p:nvSpPr>
        <p:spPr>
          <a:xfrm>
            <a:off x="235871" y="1481869"/>
            <a:ext cx="225987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2" algn="ctr">
              <a:spcBef>
                <a:spcPts val="600"/>
              </a:spcBef>
              <a:buClr>
                <a:srgbClr val="002060"/>
              </a:buClr>
              <a:buSzPct val="85000"/>
            </a:pPr>
            <a:r>
              <a:rPr lang="hu-HU" sz="1600" b="1" dirty="0">
                <a:cs typeface="Arial" panose="020B0604020202020204" pitchFamily="34" charset="0"/>
              </a:rPr>
              <a:t>Irányító hatóság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F842764D-9EB9-4084-A4B1-E2F8995ABDD6}"/>
              </a:ext>
            </a:extLst>
          </p:cNvPr>
          <p:cNvSpPr/>
          <p:nvPr/>
        </p:nvSpPr>
        <p:spPr>
          <a:xfrm>
            <a:off x="227012" y="2231635"/>
            <a:ext cx="2259876" cy="4051212"/>
          </a:xfrm>
          <a:prstGeom prst="rect">
            <a:avLst/>
          </a:prstGeom>
          <a:solidFill>
            <a:srgbClr val="14207A"/>
          </a:solidFill>
          <a:ln w="9525"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u-HU" sz="1200" dirty="0"/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477D5627-30C7-4C49-B7A2-88A65AC17C33}"/>
              </a:ext>
            </a:extLst>
          </p:cNvPr>
          <p:cNvSpPr/>
          <p:nvPr/>
        </p:nvSpPr>
        <p:spPr>
          <a:xfrm>
            <a:off x="427524" y="4367073"/>
            <a:ext cx="1847088" cy="964694"/>
          </a:xfrm>
          <a:prstGeom prst="rect">
            <a:avLst/>
          </a:prstGeom>
          <a:solidFill>
            <a:srgbClr val="00A3A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Energiahatékonysági kötelezettségi rendszerért felelős szervezeti egység 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A408DB01-5BE6-4CBF-9A10-3ED71D24DE3D}"/>
              </a:ext>
            </a:extLst>
          </p:cNvPr>
          <p:cNvSpPr/>
          <p:nvPr/>
        </p:nvSpPr>
        <p:spPr>
          <a:xfrm>
            <a:off x="504458" y="2509787"/>
            <a:ext cx="1704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</a:rPr>
              <a:t>Magyar Energetikai és Közmű-szabályozási Hivatal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="" xmlns:a16="http://schemas.microsoft.com/office/drawing/2014/main" id="{9C9B5686-5E9F-4249-B6FE-9A6497422EF4}"/>
              </a:ext>
            </a:extLst>
          </p:cNvPr>
          <p:cNvCxnSpPr>
            <a:cxnSpLocks/>
          </p:cNvCxnSpPr>
          <p:nvPr/>
        </p:nvCxnSpPr>
        <p:spPr>
          <a:xfrm>
            <a:off x="2651044" y="2810755"/>
            <a:ext cx="2120603" cy="0"/>
          </a:xfrm>
          <a:prstGeom prst="straightConnector1">
            <a:avLst/>
          </a:prstGeom>
          <a:ln w="28575">
            <a:solidFill>
              <a:srgbClr val="0033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="" xmlns:a16="http://schemas.microsoft.com/office/drawing/2014/main" id="{C79E8EA9-E2BD-4B78-A69B-D93922D28C25}"/>
              </a:ext>
            </a:extLst>
          </p:cNvPr>
          <p:cNvCxnSpPr>
            <a:cxnSpLocks/>
          </p:cNvCxnSpPr>
          <p:nvPr/>
        </p:nvCxnSpPr>
        <p:spPr>
          <a:xfrm>
            <a:off x="2804659" y="4392618"/>
            <a:ext cx="1756193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="" xmlns:a16="http://schemas.microsoft.com/office/drawing/2014/main" id="{AB95E278-50B3-43A6-B184-C2B845AC0651}"/>
              </a:ext>
            </a:extLst>
          </p:cNvPr>
          <p:cNvCxnSpPr>
            <a:cxnSpLocks/>
          </p:cNvCxnSpPr>
          <p:nvPr/>
        </p:nvCxnSpPr>
        <p:spPr>
          <a:xfrm flipH="1">
            <a:off x="2776138" y="4162690"/>
            <a:ext cx="1756193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796CA86D-4716-4044-85EE-B6E7211B6C6D}"/>
              </a:ext>
            </a:extLst>
          </p:cNvPr>
          <p:cNvSpPr/>
          <p:nvPr/>
        </p:nvSpPr>
        <p:spPr>
          <a:xfrm>
            <a:off x="9678190" y="3441827"/>
            <a:ext cx="2366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solidFill>
                  <a:schemeClr val="bg1"/>
                </a:solidFill>
              </a:rPr>
              <a:t>Végső energiamegtakarítás bármely végfelhasználói körben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bg1"/>
                </a:solidFill>
              </a:rPr>
              <a:t>Közvetlen végrehajtás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bg1"/>
                </a:solidFill>
              </a:rPr>
              <a:t>Harmadik fél bevonása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="" xmlns:a16="http://schemas.microsoft.com/office/drawing/2014/main" id="{17F5DA77-ECE5-4BD3-8A21-6E373C171EFA}"/>
              </a:ext>
            </a:extLst>
          </p:cNvPr>
          <p:cNvCxnSpPr>
            <a:cxnSpLocks/>
          </p:cNvCxnSpPr>
          <p:nvPr/>
        </p:nvCxnSpPr>
        <p:spPr>
          <a:xfrm>
            <a:off x="7766026" y="4063822"/>
            <a:ext cx="1756193" cy="0"/>
          </a:xfrm>
          <a:prstGeom prst="straightConnector1">
            <a:avLst/>
          </a:prstGeom>
          <a:ln w="28575">
            <a:solidFill>
              <a:srgbClr val="0033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BA0C25E8-9A0C-4A8C-A332-0969FF6011EE}"/>
              </a:ext>
            </a:extLst>
          </p:cNvPr>
          <p:cNvSpPr/>
          <p:nvPr/>
        </p:nvSpPr>
        <p:spPr>
          <a:xfrm>
            <a:off x="2587798" y="2452286"/>
            <a:ext cx="23216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  <a:buClr>
                <a:srgbClr val="002060"/>
              </a:buClr>
              <a:buSzPct val="85000"/>
            </a:pPr>
            <a:r>
              <a:rPr lang="hu-HU" sz="1400" dirty="0">
                <a:cs typeface="Arial" panose="020B0604020202020204" pitchFamily="34" charset="0"/>
              </a:rPr>
              <a:t>Kötelezettség megállapítása*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9BF399C8-D9DE-4F2E-8C7F-2AB35E499554}"/>
              </a:ext>
            </a:extLst>
          </p:cNvPr>
          <p:cNvSpPr/>
          <p:nvPr/>
        </p:nvSpPr>
        <p:spPr>
          <a:xfrm>
            <a:off x="9522219" y="2925527"/>
            <a:ext cx="2564812" cy="523220"/>
          </a:xfrm>
          <a:prstGeom prst="rect">
            <a:avLst/>
          </a:prstGeom>
          <a:solidFill>
            <a:srgbClr val="0E1655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lvl="2" algn="ctr">
              <a:spcBef>
                <a:spcPts val="600"/>
              </a:spcBef>
              <a:buClr>
                <a:srgbClr val="002060"/>
              </a:buClr>
              <a:buSzPct val="85000"/>
            </a:pPr>
            <a:r>
              <a:rPr lang="hu-HU" sz="1400" dirty="0">
                <a:solidFill>
                  <a:schemeClr val="bg1"/>
                </a:solidFill>
                <a:cs typeface="Arial" panose="020B0604020202020204" pitchFamily="34" charset="0"/>
              </a:rPr>
              <a:t>Energiahatékonysági intézkedések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5920782F-87D9-45DB-A474-44DD254650EA}"/>
              </a:ext>
            </a:extLst>
          </p:cNvPr>
          <p:cNvSpPr/>
          <p:nvPr/>
        </p:nvSpPr>
        <p:spPr>
          <a:xfrm>
            <a:off x="3266226" y="3426227"/>
            <a:ext cx="19379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  <a:buClr>
                <a:srgbClr val="002060"/>
              </a:buClr>
              <a:buSzPct val="85000"/>
            </a:pPr>
            <a:r>
              <a:rPr lang="hu-HU" sz="1400" dirty="0">
                <a:cs typeface="Arial" panose="020B0604020202020204" pitchFamily="34" charset="0"/>
              </a:rPr>
              <a:t>Hitelesített intézkedések bejelentése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71A1AFF8-171E-40BD-951F-4F9E42B5691A}"/>
              </a:ext>
            </a:extLst>
          </p:cNvPr>
          <p:cNvSpPr/>
          <p:nvPr/>
        </p:nvSpPr>
        <p:spPr>
          <a:xfrm>
            <a:off x="3281290" y="4509604"/>
            <a:ext cx="1517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  <a:buClr>
                <a:srgbClr val="002060"/>
              </a:buClr>
              <a:buSzPct val="85000"/>
            </a:pPr>
            <a:r>
              <a:rPr lang="hu-HU" sz="1400" dirty="0">
                <a:cs typeface="Arial" panose="020B0604020202020204" pitchFamily="34" charset="0"/>
              </a:rPr>
              <a:t>Kockázatalapú ellenőrzés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AD09D6EA-E29B-424A-B4DD-ADA4E1597257}"/>
              </a:ext>
            </a:extLst>
          </p:cNvPr>
          <p:cNvGrpSpPr>
            <a:grpSpLocks noChangeAspect="1"/>
          </p:cNvGrpSpPr>
          <p:nvPr/>
        </p:nvGrpSpPr>
        <p:grpSpPr>
          <a:xfrm>
            <a:off x="2820436" y="4500303"/>
            <a:ext cx="420224" cy="360942"/>
            <a:chOff x="2569464" y="5582945"/>
            <a:chExt cx="711200" cy="610870"/>
          </a:xfrm>
          <a:solidFill>
            <a:srgbClr val="00338D"/>
          </a:solidFill>
        </p:grpSpPr>
        <p:sp>
          <p:nvSpPr>
            <p:cNvPr id="136" name="object 2">
              <a:extLst>
                <a:ext uri="{FF2B5EF4-FFF2-40B4-BE49-F238E27FC236}">
                  <a16:creationId xmlns="" xmlns:a16="http://schemas.microsoft.com/office/drawing/2014/main" id="{387CCFD9-2D65-452A-888D-AE718AF6780E}"/>
                </a:ext>
              </a:extLst>
            </p:cNvPr>
            <p:cNvSpPr/>
            <p:nvPr/>
          </p:nvSpPr>
          <p:spPr>
            <a:xfrm>
              <a:off x="2569464" y="5582945"/>
              <a:ext cx="711200" cy="610870"/>
            </a:xfrm>
            <a:custGeom>
              <a:avLst/>
              <a:gdLst/>
              <a:ahLst/>
              <a:cxnLst/>
              <a:rect l="l" t="t" r="r" b="b"/>
              <a:pathLst>
                <a:path w="711200" h="610869">
                  <a:moveTo>
                    <a:pt x="355549" y="0"/>
                  </a:moveTo>
                  <a:lnTo>
                    <a:pt x="0" y="610717"/>
                  </a:lnTo>
                  <a:lnTo>
                    <a:pt x="266" y="610870"/>
                  </a:lnTo>
                  <a:lnTo>
                    <a:pt x="711200" y="610870"/>
                  </a:lnTo>
                  <a:lnTo>
                    <a:pt x="681624" y="560070"/>
                  </a:lnTo>
                  <a:lnTo>
                    <a:pt x="88264" y="560070"/>
                  </a:lnTo>
                  <a:lnTo>
                    <a:pt x="355549" y="100965"/>
                  </a:lnTo>
                  <a:lnTo>
                    <a:pt x="414331" y="100965"/>
                  </a:lnTo>
                  <a:lnTo>
                    <a:pt x="355549" y="0"/>
                  </a:lnTo>
                  <a:close/>
                </a:path>
                <a:path w="711200" h="610869">
                  <a:moveTo>
                    <a:pt x="414331" y="100965"/>
                  </a:moveTo>
                  <a:lnTo>
                    <a:pt x="355549" y="100965"/>
                  </a:lnTo>
                  <a:lnTo>
                    <a:pt x="622833" y="560070"/>
                  </a:lnTo>
                  <a:lnTo>
                    <a:pt x="681624" y="560070"/>
                  </a:lnTo>
                  <a:lnTo>
                    <a:pt x="414331" y="1009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object 3">
              <a:extLst>
                <a:ext uri="{FF2B5EF4-FFF2-40B4-BE49-F238E27FC236}">
                  <a16:creationId xmlns="" xmlns:a16="http://schemas.microsoft.com/office/drawing/2014/main" id="{4AD3D6E4-AB9D-4E8D-93B1-481A94F3EA37}"/>
                </a:ext>
              </a:extLst>
            </p:cNvPr>
            <p:cNvSpPr/>
            <p:nvPr/>
          </p:nvSpPr>
          <p:spPr>
            <a:xfrm>
              <a:off x="2886965" y="6054119"/>
              <a:ext cx="76200" cy="63500"/>
            </a:xfrm>
            <a:custGeom>
              <a:avLst/>
              <a:gdLst/>
              <a:ahLst/>
              <a:cxnLst/>
              <a:rect l="l" t="t" r="r" b="b"/>
              <a:pathLst>
                <a:path w="76200" h="63500">
                  <a:moveTo>
                    <a:pt x="0" y="63500"/>
                  </a:moveTo>
                  <a:lnTo>
                    <a:pt x="76200" y="635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635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8" name="object 4">
              <a:extLst>
                <a:ext uri="{FF2B5EF4-FFF2-40B4-BE49-F238E27FC236}">
                  <a16:creationId xmlns="" xmlns:a16="http://schemas.microsoft.com/office/drawing/2014/main" id="{EBCE7C3A-5BD0-4EA6-899B-DD99897A26DA}"/>
                </a:ext>
              </a:extLst>
            </p:cNvPr>
            <p:cNvSpPr/>
            <p:nvPr/>
          </p:nvSpPr>
          <p:spPr>
            <a:xfrm>
              <a:off x="2886965" y="5800119"/>
              <a:ext cx="76200" cy="215900"/>
            </a:xfrm>
            <a:custGeom>
              <a:avLst/>
              <a:gdLst/>
              <a:ahLst/>
              <a:cxnLst/>
              <a:rect l="l" t="t" r="r" b="b"/>
              <a:pathLst>
                <a:path w="76200" h="215900">
                  <a:moveTo>
                    <a:pt x="0" y="215900"/>
                  </a:moveTo>
                  <a:lnTo>
                    <a:pt x="76200" y="2159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3910D005-62D9-414A-8389-461AC0A457FA}"/>
              </a:ext>
            </a:extLst>
          </p:cNvPr>
          <p:cNvGrpSpPr>
            <a:grpSpLocks noChangeAspect="1"/>
          </p:cNvGrpSpPr>
          <p:nvPr/>
        </p:nvGrpSpPr>
        <p:grpSpPr>
          <a:xfrm>
            <a:off x="2837779" y="3638295"/>
            <a:ext cx="357287" cy="357287"/>
            <a:chOff x="8316034" y="355094"/>
            <a:chExt cx="711200" cy="711200"/>
          </a:xfrm>
        </p:grpSpPr>
        <p:sp>
          <p:nvSpPr>
            <p:cNvPr id="148" name="object 119">
              <a:extLst>
                <a:ext uri="{FF2B5EF4-FFF2-40B4-BE49-F238E27FC236}">
                  <a16:creationId xmlns="" xmlns:a16="http://schemas.microsoft.com/office/drawing/2014/main" id="{D3C589B4-C7E7-4B6C-8A6A-5D445FE96804}"/>
                </a:ext>
              </a:extLst>
            </p:cNvPr>
            <p:cNvSpPr/>
            <p:nvPr/>
          </p:nvSpPr>
          <p:spPr>
            <a:xfrm>
              <a:off x="8316034" y="355094"/>
              <a:ext cx="711200" cy="711200"/>
            </a:xfrm>
            <a:custGeom>
              <a:avLst/>
              <a:gdLst/>
              <a:ahLst/>
              <a:cxnLst/>
              <a:rect l="l" t="t" r="r" b="b"/>
              <a:pathLst>
                <a:path w="711200" h="711200">
                  <a:moveTo>
                    <a:pt x="571500" y="673099"/>
                  </a:moveTo>
                  <a:lnTo>
                    <a:pt x="139700" y="673099"/>
                  </a:lnTo>
                  <a:lnTo>
                    <a:pt x="139700" y="711199"/>
                  </a:lnTo>
                  <a:lnTo>
                    <a:pt x="571500" y="711199"/>
                  </a:lnTo>
                  <a:lnTo>
                    <a:pt x="571500" y="673099"/>
                  </a:lnTo>
                  <a:close/>
                </a:path>
                <a:path w="711200" h="711200">
                  <a:moveTo>
                    <a:pt x="673100" y="0"/>
                  </a:moveTo>
                  <a:lnTo>
                    <a:pt x="38100" y="0"/>
                  </a:lnTo>
                  <a:lnTo>
                    <a:pt x="24055" y="2116"/>
                  </a:lnTo>
                  <a:lnTo>
                    <a:pt x="12366" y="8466"/>
                  </a:lnTo>
                  <a:lnTo>
                    <a:pt x="4061" y="19050"/>
                  </a:lnTo>
                  <a:lnTo>
                    <a:pt x="164" y="33866"/>
                  </a:lnTo>
                  <a:lnTo>
                    <a:pt x="0" y="520699"/>
                  </a:lnTo>
                  <a:lnTo>
                    <a:pt x="2671" y="534744"/>
                  </a:lnTo>
                  <a:lnTo>
                    <a:pt x="10001" y="546433"/>
                  </a:lnTo>
                  <a:lnTo>
                    <a:pt x="20963" y="554738"/>
                  </a:lnTo>
                  <a:lnTo>
                    <a:pt x="34531" y="558635"/>
                  </a:lnTo>
                  <a:lnTo>
                    <a:pt x="279400" y="558799"/>
                  </a:lnTo>
                  <a:lnTo>
                    <a:pt x="279400" y="673099"/>
                  </a:lnTo>
                  <a:lnTo>
                    <a:pt x="431800" y="673099"/>
                  </a:lnTo>
                  <a:lnTo>
                    <a:pt x="431800" y="558799"/>
                  </a:lnTo>
                  <a:lnTo>
                    <a:pt x="673100" y="558799"/>
                  </a:lnTo>
                  <a:lnTo>
                    <a:pt x="707138" y="537836"/>
                  </a:lnTo>
                  <a:lnTo>
                    <a:pt x="711049" y="482600"/>
                  </a:lnTo>
                  <a:lnTo>
                    <a:pt x="38100" y="482600"/>
                  </a:lnTo>
                  <a:lnTo>
                    <a:pt x="38100" y="38100"/>
                  </a:lnTo>
                  <a:lnTo>
                    <a:pt x="711200" y="38100"/>
                  </a:lnTo>
                  <a:lnTo>
                    <a:pt x="708528" y="24055"/>
                  </a:lnTo>
                  <a:lnTo>
                    <a:pt x="701198" y="12366"/>
                  </a:lnTo>
                  <a:lnTo>
                    <a:pt x="690236" y="4061"/>
                  </a:lnTo>
                  <a:lnTo>
                    <a:pt x="676668" y="164"/>
                  </a:lnTo>
                  <a:lnTo>
                    <a:pt x="673100" y="0"/>
                  </a:lnTo>
                  <a:close/>
                </a:path>
                <a:path w="711200" h="711200">
                  <a:moveTo>
                    <a:pt x="711200" y="38100"/>
                  </a:moveTo>
                  <a:lnTo>
                    <a:pt x="673100" y="38100"/>
                  </a:lnTo>
                  <a:lnTo>
                    <a:pt x="673100" y="482600"/>
                  </a:lnTo>
                  <a:lnTo>
                    <a:pt x="711049" y="482600"/>
                  </a:lnTo>
                  <a:lnTo>
                    <a:pt x="711200" y="38100"/>
                  </a:lnTo>
                  <a:close/>
                </a:path>
              </a:pathLst>
            </a:custGeom>
            <a:solidFill>
              <a:srgbClr val="0046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3" name="object 95">
              <a:extLst>
                <a:ext uri="{FF2B5EF4-FFF2-40B4-BE49-F238E27FC236}">
                  <a16:creationId xmlns="" xmlns:a16="http://schemas.microsoft.com/office/drawing/2014/main" id="{660D1D3B-86E4-45C2-AAF7-5853412132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3211" y="497913"/>
              <a:ext cx="291248" cy="223637"/>
            </a:xfrm>
            <a:custGeom>
              <a:avLst/>
              <a:gdLst/>
              <a:ahLst/>
              <a:cxnLst/>
              <a:rect l="l" t="t" r="r" b="b"/>
              <a:pathLst>
                <a:path w="711200" h="546100">
                  <a:moveTo>
                    <a:pt x="0" y="0"/>
                  </a:moveTo>
                  <a:lnTo>
                    <a:pt x="0" y="546100"/>
                  </a:lnTo>
                  <a:lnTo>
                    <a:pt x="711200" y="546100"/>
                  </a:lnTo>
                  <a:lnTo>
                    <a:pt x="711200" y="508000"/>
                  </a:lnTo>
                  <a:lnTo>
                    <a:pt x="38100" y="508000"/>
                  </a:lnTo>
                  <a:lnTo>
                    <a:pt x="38100" y="139700"/>
                  </a:lnTo>
                  <a:lnTo>
                    <a:pt x="711200" y="139700"/>
                  </a:lnTo>
                  <a:lnTo>
                    <a:pt x="711200" y="101600"/>
                  </a:lnTo>
                  <a:lnTo>
                    <a:pt x="38100" y="101600"/>
                  </a:lnTo>
                  <a:lnTo>
                    <a:pt x="38100" y="38100"/>
                  </a:lnTo>
                  <a:lnTo>
                    <a:pt x="307078" y="38100"/>
                  </a:lnTo>
                  <a:lnTo>
                    <a:pt x="305863" y="35705"/>
                  </a:lnTo>
                  <a:lnTo>
                    <a:pt x="275572" y="8122"/>
                  </a:lnTo>
                  <a:lnTo>
                    <a:pt x="248437" y="329"/>
                  </a:lnTo>
                  <a:lnTo>
                    <a:pt x="0" y="0"/>
                  </a:lnTo>
                  <a:close/>
                </a:path>
                <a:path w="711200" h="546100">
                  <a:moveTo>
                    <a:pt x="711200" y="139700"/>
                  </a:moveTo>
                  <a:lnTo>
                    <a:pt x="673100" y="139700"/>
                  </a:lnTo>
                  <a:lnTo>
                    <a:pt x="673100" y="508000"/>
                  </a:lnTo>
                  <a:lnTo>
                    <a:pt x="711200" y="508000"/>
                  </a:lnTo>
                  <a:lnTo>
                    <a:pt x="711200" y="139700"/>
                  </a:lnTo>
                  <a:close/>
                </a:path>
                <a:path w="711200" h="546100">
                  <a:moveTo>
                    <a:pt x="307078" y="38100"/>
                  </a:moveTo>
                  <a:lnTo>
                    <a:pt x="241300" y="38100"/>
                  </a:lnTo>
                  <a:lnTo>
                    <a:pt x="255344" y="40771"/>
                  </a:lnTo>
                  <a:lnTo>
                    <a:pt x="267040" y="48110"/>
                  </a:lnTo>
                  <a:lnTo>
                    <a:pt x="275338" y="59063"/>
                  </a:lnTo>
                  <a:lnTo>
                    <a:pt x="279235" y="72631"/>
                  </a:lnTo>
                  <a:lnTo>
                    <a:pt x="279400" y="101600"/>
                  </a:lnTo>
                  <a:lnTo>
                    <a:pt x="317500" y="101600"/>
                  </a:lnTo>
                  <a:lnTo>
                    <a:pt x="317500" y="76200"/>
                  </a:lnTo>
                  <a:lnTo>
                    <a:pt x="316121" y="61694"/>
                  </a:lnTo>
                  <a:lnTo>
                    <a:pt x="312152" y="48101"/>
                  </a:lnTo>
                  <a:lnTo>
                    <a:pt x="307078" y="38100"/>
                  </a:lnTo>
                  <a:close/>
                </a:path>
              </a:pathLst>
            </a:custGeom>
            <a:solidFill>
              <a:srgbClr val="0046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="" xmlns:a16="http://schemas.microsoft.com/office/drawing/2014/main" id="{062345A8-F938-4C7D-A652-A7EB2AAF835B}"/>
              </a:ext>
            </a:extLst>
          </p:cNvPr>
          <p:cNvSpPr/>
          <p:nvPr/>
        </p:nvSpPr>
        <p:spPr>
          <a:xfrm>
            <a:off x="235871" y="6423927"/>
            <a:ext cx="23519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50" dirty="0"/>
              <a:t>*A kötelezett vállalat által értékesített végső energia mennyisége alapján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="" xmlns:a16="http://schemas.microsoft.com/office/drawing/2014/main" id="{9FAB1AA8-A56E-49E4-95E7-2C8FD288769D}"/>
              </a:ext>
            </a:extLst>
          </p:cNvPr>
          <p:cNvSpPr/>
          <p:nvPr/>
        </p:nvSpPr>
        <p:spPr>
          <a:xfrm>
            <a:off x="3331081" y="5744719"/>
            <a:ext cx="13155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  <a:buClr>
                <a:srgbClr val="002060"/>
              </a:buClr>
              <a:buSzPct val="85000"/>
            </a:pPr>
            <a:r>
              <a:rPr lang="hu-HU" sz="1400" dirty="0">
                <a:cs typeface="Arial" panose="020B0604020202020204" pitchFamily="34" charset="0"/>
              </a:rPr>
              <a:t>Bírság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="" xmlns:a16="http://schemas.microsoft.com/office/drawing/2014/main" id="{254154EB-8739-4994-B40E-27891E43E06F}"/>
              </a:ext>
            </a:extLst>
          </p:cNvPr>
          <p:cNvCxnSpPr>
            <a:cxnSpLocks/>
          </p:cNvCxnSpPr>
          <p:nvPr/>
        </p:nvCxnSpPr>
        <p:spPr>
          <a:xfrm flipH="1" flipV="1">
            <a:off x="2701603" y="6193423"/>
            <a:ext cx="1946028" cy="22685"/>
          </a:xfrm>
          <a:prstGeom prst="straightConnector1">
            <a:avLst/>
          </a:prstGeom>
          <a:ln w="28575">
            <a:solidFill>
              <a:srgbClr val="4E237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B1405505-A52D-4894-8F6D-7572F96D2EC7}"/>
              </a:ext>
            </a:extLst>
          </p:cNvPr>
          <p:cNvGrpSpPr>
            <a:grpSpLocks noChangeAspect="1"/>
          </p:cNvGrpSpPr>
          <p:nvPr/>
        </p:nvGrpSpPr>
        <p:grpSpPr>
          <a:xfrm>
            <a:off x="2816176" y="5744719"/>
            <a:ext cx="396030" cy="346526"/>
            <a:chOff x="3530584" y="1759700"/>
            <a:chExt cx="711202" cy="622300"/>
          </a:xfrm>
          <a:solidFill>
            <a:srgbClr val="00338D"/>
          </a:solidFill>
        </p:grpSpPr>
        <p:sp>
          <p:nvSpPr>
            <p:cNvPr id="175" name="object 72">
              <a:extLst>
                <a:ext uri="{FF2B5EF4-FFF2-40B4-BE49-F238E27FC236}">
                  <a16:creationId xmlns="" xmlns:a16="http://schemas.microsoft.com/office/drawing/2014/main" id="{8C76BAD5-6A19-4C16-8460-4EA4E4A4C5C2}"/>
                </a:ext>
              </a:extLst>
            </p:cNvPr>
            <p:cNvSpPr/>
            <p:nvPr/>
          </p:nvSpPr>
          <p:spPr>
            <a:xfrm>
              <a:off x="3530584" y="2089900"/>
              <a:ext cx="711200" cy="292100"/>
            </a:xfrm>
            <a:custGeom>
              <a:avLst/>
              <a:gdLst/>
              <a:ahLst/>
              <a:cxnLst/>
              <a:rect l="l" t="t" r="r" b="b"/>
              <a:pathLst>
                <a:path w="711200" h="292100">
                  <a:moveTo>
                    <a:pt x="0" y="114300"/>
                  </a:moveTo>
                  <a:lnTo>
                    <a:pt x="0" y="152400"/>
                  </a:lnTo>
                  <a:lnTo>
                    <a:pt x="279400" y="292100"/>
                  </a:lnTo>
                  <a:lnTo>
                    <a:pt x="344170" y="254000"/>
                  </a:lnTo>
                  <a:lnTo>
                    <a:pt x="279400" y="254000"/>
                  </a:lnTo>
                  <a:lnTo>
                    <a:pt x="0" y="114300"/>
                  </a:lnTo>
                  <a:close/>
                </a:path>
                <a:path w="711200" h="292100">
                  <a:moveTo>
                    <a:pt x="711200" y="0"/>
                  </a:moveTo>
                  <a:lnTo>
                    <a:pt x="279400" y="254000"/>
                  </a:lnTo>
                  <a:lnTo>
                    <a:pt x="344170" y="254000"/>
                  </a:lnTo>
                  <a:lnTo>
                    <a:pt x="711200" y="38100"/>
                  </a:lnTo>
                  <a:lnTo>
                    <a:pt x="7112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6" name="object 73">
              <a:extLst>
                <a:ext uri="{FF2B5EF4-FFF2-40B4-BE49-F238E27FC236}">
                  <a16:creationId xmlns="" xmlns:a16="http://schemas.microsoft.com/office/drawing/2014/main" id="{CC469878-9EBF-41BC-A889-B920E3366BDF}"/>
                </a:ext>
              </a:extLst>
            </p:cNvPr>
            <p:cNvSpPr/>
            <p:nvPr/>
          </p:nvSpPr>
          <p:spPr>
            <a:xfrm>
              <a:off x="3530586" y="1759700"/>
              <a:ext cx="711200" cy="393700"/>
            </a:xfrm>
            <a:custGeom>
              <a:avLst/>
              <a:gdLst/>
              <a:ahLst/>
              <a:cxnLst/>
              <a:rect l="l" t="t" r="r" b="b"/>
              <a:pathLst>
                <a:path w="711200" h="393700">
                  <a:moveTo>
                    <a:pt x="431800" y="0"/>
                  </a:moveTo>
                  <a:lnTo>
                    <a:pt x="0" y="254000"/>
                  </a:lnTo>
                  <a:lnTo>
                    <a:pt x="279400" y="393700"/>
                  </a:lnTo>
                  <a:lnTo>
                    <a:pt x="344170" y="355600"/>
                  </a:lnTo>
                  <a:lnTo>
                    <a:pt x="279400" y="355600"/>
                  </a:lnTo>
                  <a:lnTo>
                    <a:pt x="70027" y="250913"/>
                  </a:lnTo>
                  <a:lnTo>
                    <a:pt x="431800" y="38100"/>
                  </a:lnTo>
                  <a:lnTo>
                    <a:pt x="508000" y="38100"/>
                  </a:lnTo>
                  <a:lnTo>
                    <a:pt x="431800" y="0"/>
                  </a:lnTo>
                  <a:close/>
                </a:path>
                <a:path w="711200" h="393700">
                  <a:moveTo>
                    <a:pt x="508000" y="38100"/>
                  </a:moveTo>
                  <a:lnTo>
                    <a:pt x="431800" y="38100"/>
                  </a:lnTo>
                  <a:lnTo>
                    <a:pt x="641172" y="142786"/>
                  </a:lnTo>
                  <a:lnTo>
                    <a:pt x="279400" y="355600"/>
                  </a:lnTo>
                  <a:lnTo>
                    <a:pt x="344170" y="355600"/>
                  </a:lnTo>
                  <a:lnTo>
                    <a:pt x="711200" y="139700"/>
                  </a:lnTo>
                  <a:lnTo>
                    <a:pt x="508000" y="381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7" name="object 74">
              <a:extLst>
                <a:ext uri="{FF2B5EF4-FFF2-40B4-BE49-F238E27FC236}">
                  <a16:creationId xmlns="" xmlns:a16="http://schemas.microsoft.com/office/drawing/2014/main" id="{8924078F-D0C5-491F-8061-D44E60DEAB2E}"/>
                </a:ext>
              </a:extLst>
            </p:cNvPr>
            <p:cNvSpPr/>
            <p:nvPr/>
          </p:nvSpPr>
          <p:spPr>
            <a:xfrm>
              <a:off x="3530584" y="2013700"/>
              <a:ext cx="711200" cy="292100"/>
            </a:xfrm>
            <a:custGeom>
              <a:avLst/>
              <a:gdLst/>
              <a:ahLst/>
              <a:cxnLst/>
              <a:rect l="l" t="t" r="r" b="b"/>
              <a:pathLst>
                <a:path w="711200" h="292100">
                  <a:moveTo>
                    <a:pt x="0" y="114300"/>
                  </a:moveTo>
                  <a:lnTo>
                    <a:pt x="0" y="152400"/>
                  </a:lnTo>
                  <a:lnTo>
                    <a:pt x="279400" y="292100"/>
                  </a:lnTo>
                  <a:lnTo>
                    <a:pt x="344170" y="254000"/>
                  </a:lnTo>
                  <a:lnTo>
                    <a:pt x="279400" y="254000"/>
                  </a:lnTo>
                  <a:lnTo>
                    <a:pt x="0" y="114300"/>
                  </a:lnTo>
                  <a:close/>
                </a:path>
                <a:path w="711200" h="292100">
                  <a:moveTo>
                    <a:pt x="711200" y="0"/>
                  </a:moveTo>
                  <a:lnTo>
                    <a:pt x="279400" y="254000"/>
                  </a:lnTo>
                  <a:lnTo>
                    <a:pt x="344170" y="254000"/>
                  </a:lnTo>
                  <a:lnTo>
                    <a:pt x="711200" y="38100"/>
                  </a:lnTo>
                  <a:lnTo>
                    <a:pt x="7112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8" name="object 75">
              <a:extLst>
                <a:ext uri="{FF2B5EF4-FFF2-40B4-BE49-F238E27FC236}">
                  <a16:creationId xmlns="" xmlns:a16="http://schemas.microsoft.com/office/drawing/2014/main" id="{C661A583-C0B9-477B-9275-7C7D1A3A0C74}"/>
                </a:ext>
              </a:extLst>
            </p:cNvPr>
            <p:cNvSpPr/>
            <p:nvPr/>
          </p:nvSpPr>
          <p:spPr>
            <a:xfrm>
              <a:off x="3530584" y="1937500"/>
              <a:ext cx="711200" cy="292100"/>
            </a:xfrm>
            <a:custGeom>
              <a:avLst/>
              <a:gdLst/>
              <a:ahLst/>
              <a:cxnLst/>
              <a:rect l="l" t="t" r="r" b="b"/>
              <a:pathLst>
                <a:path w="711200" h="292100">
                  <a:moveTo>
                    <a:pt x="0" y="114300"/>
                  </a:moveTo>
                  <a:lnTo>
                    <a:pt x="0" y="152400"/>
                  </a:lnTo>
                  <a:lnTo>
                    <a:pt x="279400" y="292100"/>
                  </a:lnTo>
                  <a:lnTo>
                    <a:pt x="344170" y="254000"/>
                  </a:lnTo>
                  <a:lnTo>
                    <a:pt x="279400" y="254000"/>
                  </a:lnTo>
                  <a:lnTo>
                    <a:pt x="0" y="114300"/>
                  </a:lnTo>
                  <a:close/>
                </a:path>
                <a:path w="711200" h="292100">
                  <a:moveTo>
                    <a:pt x="711200" y="0"/>
                  </a:moveTo>
                  <a:lnTo>
                    <a:pt x="279400" y="254000"/>
                  </a:lnTo>
                  <a:lnTo>
                    <a:pt x="344170" y="254000"/>
                  </a:lnTo>
                  <a:lnTo>
                    <a:pt x="711200" y="38100"/>
                  </a:lnTo>
                  <a:lnTo>
                    <a:pt x="7112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9" name="object 76">
              <a:extLst>
                <a:ext uri="{FF2B5EF4-FFF2-40B4-BE49-F238E27FC236}">
                  <a16:creationId xmlns="" xmlns:a16="http://schemas.microsoft.com/office/drawing/2014/main" id="{0FE22293-93C0-4371-8AC8-0407E2C59E64}"/>
                </a:ext>
              </a:extLst>
            </p:cNvPr>
            <p:cNvSpPr/>
            <p:nvPr/>
          </p:nvSpPr>
          <p:spPr>
            <a:xfrm>
              <a:off x="3772151" y="1883993"/>
              <a:ext cx="228600" cy="142875"/>
            </a:xfrm>
            <a:custGeom>
              <a:avLst/>
              <a:gdLst/>
              <a:ahLst/>
              <a:cxnLst/>
              <a:rect l="l" t="t" r="r" b="b"/>
              <a:pathLst>
                <a:path w="228600" h="142875">
                  <a:moveTo>
                    <a:pt x="106634" y="0"/>
                  </a:moveTo>
                  <a:lnTo>
                    <a:pt x="59843" y="7481"/>
                  </a:lnTo>
                  <a:lnTo>
                    <a:pt x="23493" y="25686"/>
                  </a:lnTo>
                  <a:lnTo>
                    <a:pt x="539" y="60426"/>
                  </a:lnTo>
                  <a:lnTo>
                    <a:pt x="0" y="70228"/>
                  </a:lnTo>
                  <a:lnTo>
                    <a:pt x="1732" y="80251"/>
                  </a:lnTo>
                  <a:lnTo>
                    <a:pt x="29977" y="115576"/>
                  </a:lnTo>
                  <a:lnTo>
                    <a:pt x="64001" y="133169"/>
                  </a:lnTo>
                  <a:lnTo>
                    <a:pt x="104809" y="141752"/>
                  </a:lnTo>
                  <a:lnTo>
                    <a:pt x="119263" y="142397"/>
                  </a:lnTo>
                  <a:lnTo>
                    <a:pt x="133908" y="141856"/>
                  </a:lnTo>
                  <a:lnTo>
                    <a:pt x="172031" y="134364"/>
                  </a:lnTo>
                  <a:lnTo>
                    <a:pt x="207097" y="115532"/>
                  </a:lnTo>
                  <a:lnTo>
                    <a:pt x="228271" y="79418"/>
                  </a:lnTo>
                  <a:lnTo>
                    <a:pt x="228159" y="69259"/>
                  </a:lnTo>
                  <a:lnTo>
                    <a:pt x="206757" y="32685"/>
                  </a:lnTo>
                  <a:lnTo>
                    <a:pt x="162933" y="8482"/>
                  </a:lnTo>
                  <a:lnTo>
                    <a:pt x="121351" y="442"/>
                  </a:lnTo>
                  <a:lnTo>
                    <a:pt x="1066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="" xmlns:a16="http://schemas.microsoft.com/office/drawing/2014/main" id="{AFFD25B8-7FB6-4CA6-9D4E-740ECD3F58A2}"/>
              </a:ext>
            </a:extLst>
          </p:cNvPr>
          <p:cNvGrpSpPr>
            <a:grpSpLocks noChangeAspect="1"/>
          </p:cNvGrpSpPr>
          <p:nvPr/>
        </p:nvGrpSpPr>
        <p:grpSpPr>
          <a:xfrm>
            <a:off x="1103859" y="3539503"/>
            <a:ext cx="492479" cy="457302"/>
            <a:chOff x="2116515" y="4414403"/>
            <a:chExt cx="711200" cy="660400"/>
          </a:xfrm>
          <a:solidFill>
            <a:schemeClr val="bg1"/>
          </a:solidFill>
        </p:grpSpPr>
        <p:sp>
          <p:nvSpPr>
            <p:cNvPr id="181" name="object 40">
              <a:extLst>
                <a:ext uri="{FF2B5EF4-FFF2-40B4-BE49-F238E27FC236}">
                  <a16:creationId xmlns="" xmlns:a16="http://schemas.microsoft.com/office/drawing/2014/main" id="{242ABFC6-A251-4B8F-9711-4D36F912D73D}"/>
                </a:ext>
              </a:extLst>
            </p:cNvPr>
            <p:cNvSpPr/>
            <p:nvPr/>
          </p:nvSpPr>
          <p:spPr>
            <a:xfrm>
              <a:off x="2116515" y="5074803"/>
              <a:ext cx="711200" cy="0"/>
            </a:xfrm>
            <a:custGeom>
              <a:avLst/>
              <a:gdLst/>
              <a:ahLst/>
              <a:cxnLst/>
              <a:rect l="l" t="t" r="r" b="b"/>
              <a:pathLst>
                <a:path w="711200">
                  <a:moveTo>
                    <a:pt x="0" y="0"/>
                  </a:moveTo>
                  <a:lnTo>
                    <a:pt x="711200" y="0"/>
                  </a:ln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2" name="object 41">
              <a:extLst>
                <a:ext uri="{FF2B5EF4-FFF2-40B4-BE49-F238E27FC236}">
                  <a16:creationId xmlns="" xmlns:a16="http://schemas.microsoft.com/office/drawing/2014/main" id="{F45DC069-3055-4AC1-BA4C-E34EAC7E81A6}"/>
                </a:ext>
              </a:extLst>
            </p:cNvPr>
            <p:cNvSpPr/>
            <p:nvPr/>
          </p:nvSpPr>
          <p:spPr>
            <a:xfrm>
              <a:off x="2154615" y="5024003"/>
              <a:ext cx="635000" cy="0"/>
            </a:xfrm>
            <a:custGeom>
              <a:avLst/>
              <a:gdLst/>
              <a:ahLst/>
              <a:cxnLst/>
              <a:rect l="l" t="t" r="r" b="b"/>
              <a:pathLst>
                <a:path w="635000">
                  <a:moveTo>
                    <a:pt x="0" y="0"/>
                  </a:moveTo>
                  <a:lnTo>
                    <a:pt x="635000" y="0"/>
                  </a:ln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3" name="object 42">
              <a:extLst>
                <a:ext uri="{FF2B5EF4-FFF2-40B4-BE49-F238E27FC236}">
                  <a16:creationId xmlns="" xmlns:a16="http://schemas.microsoft.com/office/drawing/2014/main" id="{0B892A57-4B4A-4B7D-A14C-CAF30F597FB7}"/>
                </a:ext>
              </a:extLst>
            </p:cNvPr>
            <p:cNvSpPr/>
            <p:nvPr/>
          </p:nvSpPr>
          <p:spPr>
            <a:xfrm>
              <a:off x="2205415" y="4731903"/>
              <a:ext cx="76200" cy="241300"/>
            </a:xfrm>
            <a:custGeom>
              <a:avLst/>
              <a:gdLst/>
              <a:ahLst/>
              <a:cxnLst/>
              <a:rect l="l" t="t" r="r" b="b"/>
              <a:pathLst>
                <a:path w="76200" h="241300">
                  <a:moveTo>
                    <a:pt x="76200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76200" y="241300"/>
                  </a:lnTo>
                  <a:lnTo>
                    <a:pt x="7620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4" name="object 43">
              <a:extLst>
                <a:ext uri="{FF2B5EF4-FFF2-40B4-BE49-F238E27FC236}">
                  <a16:creationId xmlns="" xmlns:a16="http://schemas.microsoft.com/office/drawing/2014/main" id="{C630B44D-E3CB-441D-8282-82FA67C2FE8B}"/>
                </a:ext>
              </a:extLst>
            </p:cNvPr>
            <p:cNvSpPr/>
            <p:nvPr/>
          </p:nvSpPr>
          <p:spPr>
            <a:xfrm>
              <a:off x="2357815" y="4731903"/>
              <a:ext cx="76200" cy="241300"/>
            </a:xfrm>
            <a:custGeom>
              <a:avLst/>
              <a:gdLst/>
              <a:ahLst/>
              <a:cxnLst/>
              <a:rect l="l" t="t" r="r" b="b"/>
              <a:pathLst>
                <a:path w="76200" h="241300">
                  <a:moveTo>
                    <a:pt x="76200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76200" y="241300"/>
                  </a:lnTo>
                  <a:lnTo>
                    <a:pt x="7620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5" name="object 44">
              <a:extLst>
                <a:ext uri="{FF2B5EF4-FFF2-40B4-BE49-F238E27FC236}">
                  <a16:creationId xmlns="" xmlns:a16="http://schemas.microsoft.com/office/drawing/2014/main" id="{6C964A37-52FD-4B01-ADBD-82FBB8B176E9}"/>
                </a:ext>
              </a:extLst>
            </p:cNvPr>
            <p:cNvSpPr/>
            <p:nvPr/>
          </p:nvSpPr>
          <p:spPr>
            <a:xfrm>
              <a:off x="2510215" y="4731903"/>
              <a:ext cx="76200" cy="241300"/>
            </a:xfrm>
            <a:custGeom>
              <a:avLst/>
              <a:gdLst/>
              <a:ahLst/>
              <a:cxnLst/>
              <a:rect l="l" t="t" r="r" b="b"/>
              <a:pathLst>
                <a:path w="76200" h="241300">
                  <a:moveTo>
                    <a:pt x="76200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76200" y="241300"/>
                  </a:lnTo>
                  <a:lnTo>
                    <a:pt x="7620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6" name="object 45">
              <a:extLst>
                <a:ext uri="{FF2B5EF4-FFF2-40B4-BE49-F238E27FC236}">
                  <a16:creationId xmlns="" xmlns:a16="http://schemas.microsoft.com/office/drawing/2014/main" id="{8374D033-AE6A-4AEB-8DC9-17B96AD26149}"/>
                </a:ext>
              </a:extLst>
            </p:cNvPr>
            <p:cNvSpPr/>
            <p:nvPr/>
          </p:nvSpPr>
          <p:spPr>
            <a:xfrm>
              <a:off x="2662615" y="4731903"/>
              <a:ext cx="76200" cy="241300"/>
            </a:xfrm>
            <a:custGeom>
              <a:avLst/>
              <a:gdLst/>
              <a:ahLst/>
              <a:cxnLst/>
              <a:rect l="l" t="t" r="r" b="b"/>
              <a:pathLst>
                <a:path w="76200" h="241300">
                  <a:moveTo>
                    <a:pt x="76200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76200" y="241300"/>
                  </a:lnTo>
                  <a:lnTo>
                    <a:pt x="7620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7" name="object 46">
              <a:extLst>
                <a:ext uri="{FF2B5EF4-FFF2-40B4-BE49-F238E27FC236}">
                  <a16:creationId xmlns="" xmlns:a16="http://schemas.microsoft.com/office/drawing/2014/main" id="{F25F31A1-082E-4C83-9833-2DB80147FDDC}"/>
                </a:ext>
              </a:extLst>
            </p:cNvPr>
            <p:cNvSpPr/>
            <p:nvPr/>
          </p:nvSpPr>
          <p:spPr>
            <a:xfrm>
              <a:off x="2167315" y="4706503"/>
              <a:ext cx="622300" cy="0"/>
            </a:xfrm>
            <a:custGeom>
              <a:avLst/>
              <a:gdLst/>
              <a:ahLst/>
              <a:cxnLst/>
              <a:rect l="l" t="t" r="r" b="b"/>
              <a:pathLst>
                <a:path w="622300">
                  <a:moveTo>
                    <a:pt x="0" y="0"/>
                  </a:moveTo>
                  <a:lnTo>
                    <a:pt x="622300" y="0"/>
                  </a:ln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8" name="object 47">
              <a:extLst>
                <a:ext uri="{FF2B5EF4-FFF2-40B4-BE49-F238E27FC236}">
                  <a16:creationId xmlns="" xmlns:a16="http://schemas.microsoft.com/office/drawing/2014/main" id="{1CF6F6CD-6792-4741-B3D0-AA2BED5EF272}"/>
                </a:ext>
              </a:extLst>
            </p:cNvPr>
            <p:cNvSpPr/>
            <p:nvPr/>
          </p:nvSpPr>
          <p:spPr>
            <a:xfrm>
              <a:off x="2116515" y="4414403"/>
              <a:ext cx="711200" cy="241300"/>
            </a:xfrm>
            <a:custGeom>
              <a:avLst/>
              <a:gdLst/>
              <a:ahLst/>
              <a:cxnLst/>
              <a:rect l="l" t="t" r="r" b="b"/>
              <a:pathLst>
                <a:path w="711200" h="241300">
                  <a:moveTo>
                    <a:pt x="355600" y="0"/>
                  </a:moveTo>
                  <a:lnTo>
                    <a:pt x="0" y="215900"/>
                  </a:lnTo>
                  <a:lnTo>
                    <a:pt x="0" y="241300"/>
                  </a:lnTo>
                  <a:lnTo>
                    <a:pt x="711200" y="241300"/>
                  </a:lnTo>
                  <a:lnTo>
                    <a:pt x="711200" y="215900"/>
                  </a:lnTo>
                  <a:lnTo>
                    <a:pt x="35560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="" xmlns:a16="http://schemas.microsoft.com/office/drawing/2014/main" id="{45F5E8A9-4730-43DB-A7AA-3B3B112DD362}"/>
              </a:ext>
            </a:extLst>
          </p:cNvPr>
          <p:cNvGrpSpPr/>
          <p:nvPr/>
        </p:nvGrpSpPr>
        <p:grpSpPr>
          <a:xfrm>
            <a:off x="7811565" y="3187306"/>
            <a:ext cx="1837414" cy="738664"/>
            <a:chOff x="7681027" y="2332892"/>
            <a:chExt cx="1837414" cy="738664"/>
          </a:xfrm>
        </p:grpSpPr>
        <p:grpSp>
          <p:nvGrpSpPr>
            <p:cNvPr id="190" name="Group 189">
              <a:extLst>
                <a:ext uri="{FF2B5EF4-FFF2-40B4-BE49-F238E27FC236}">
                  <a16:creationId xmlns="" xmlns:a16="http://schemas.microsoft.com/office/drawing/2014/main" id="{9CA355A1-E780-4135-9FE1-9A227E2CDF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81027" y="2363159"/>
              <a:ext cx="291224" cy="388230"/>
              <a:chOff x="8473754" y="3602182"/>
              <a:chExt cx="533400" cy="711075"/>
            </a:xfrm>
            <a:solidFill>
              <a:srgbClr val="00338D"/>
            </a:solidFill>
          </p:grpSpPr>
          <p:sp>
            <p:nvSpPr>
              <p:cNvPr id="192" name="object 12">
                <a:extLst>
                  <a:ext uri="{FF2B5EF4-FFF2-40B4-BE49-F238E27FC236}">
                    <a16:creationId xmlns="" xmlns:a16="http://schemas.microsoft.com/office/drawing/2014/main" id="{A269AE41-F813-4F26-9FD7-84E620FA7E32}"/>
                  </a:ext>
                </a:extLst>
              </p:cNvPr>
              <p:cNvSpPr/>
              <p:nvPr/>
            </p:nvSpPr>
            <p:spPr>
              <a:xfrm>
                <a:off x="8473754" y="3652857"/>
                <a:ext cx="533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660400">
                    <a:moveTo>
                      <a:pt x="114300" y="0"/>
                    </a:moveTo>
                    <a:lnTo>
                      <a:pt x="38100" y="0"/>
                    </a:lnTo>
                    <a:lnTo>
                      <a:pt x="24055" y="2671"/>
                    </a:lnTo>
                    <a:lnTo>
                      <a:pt x="12366" y="10001"/>
                    </a:lnTo>
                    <a:lnTo>
                      <a:pt x="4061" y="20963"/>
                    </a:lnTo>
                    <a:lnTo>
                      <a:pt x="164" y="34531"/>
                    </a:lnTo>
                    <a:lnTo>
                      <a:pt x="0" y="622300"/>
                    </a:lnTo>
                    <a:lnTo>
                      <a:pt x="2671" y="636344"/>
                    </a:lnTo>
                    <a:lnTo>
                      <a:pt x="10001" y="648033"/>
                    </a:lnTo>
                    <a:lnTo>
                      <a:pt x="20963" y="656338"/>
                    </a:lnTo>
                    <a:lnTo>
                      <a:pt x="34531" y="660235"/>
                    </a:lnTo>
                    <a:lnTo>
                      <a:pt x="495300" y="660400"/>
                    </a:lnTo>
                    <a:lnTo>
                      <a:pt x="509344" y="657728"/>
                    </a:lnTo>
                    <a:lnTo>
                      <a:pt x="521033" y="650398"/>
                    </a:lnTo>
                    <a:lnTo>
                      <a:pt x="529338" y="639436"/>
                    </a:lnTo>
                    <a:lnTo>
                      <a:pt x="533235" y="625868"/>
                    </a:lnTo>
                    <a:lnTo>
                      <a:pt x="533236" y="622300"/>
                    </a:lnTo>
                    <a:lnTo>
                      <a:pt x="38100" y="622300"/>
                    </a:lnTo>
                    <a:lnTo>
                      <a:pt x="38100" y="38100"/>
                    </a:lnTo>
                    <a:lnTo>
                      <a:pt x="114300" y="38100"/>
                    </a:lnTo>
                    <a:lnTo>
                      <a:pt x="114300" y="0"/>
                    </a:lnTo>
                    <a:close/>
                  </a:path>
                  <a:path w="533400" h="660400">
                    <a:moveTo>
                      <a:pt x="495300" y="0"/>
                    </a:moveTo>
                    <a:lnTo>
                      <a:pt x="419100" y="0"/>
                    </a:lnTo>
                    <a:lnTo>
                      <a:pt x="419100" y="38100"/>
                    </a:lnTo>
                    <a:lnTo>
                      <a:pt x="495300" y="38100"/>
                    </a:lnTo>
                    <a:lnTo>
                      <a:pt x="495300" y="622300"/>
                    </a:lnTo>
                    <a:lnTo>
                      <a:pt x="533236" y="622300"/>
                    </a:lnTo>
                    <a:lnTo>
                      <a:pt x="533400" y="38100"/>
                    </a:lnTo>
                    <a:lnTo>
                      <a:pt x="530728" y="24055"/>
                    </a:lnTo>
                    <a:lnTo>
                      <a:pt x="523398" y="12366"/>
                    </a:lnTo>
                    <a:lnTo>
                      <a:pt x="512436" y="4061"/>
                    </a:lnTo>
                    <a:lnTo>
                      <a:pt x="498868" y="164"/>
                    </a:lnTo>
                    <a:lnTo>
                      <a:pt x="49530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193" name="object 13">
                <a:extLst>
                  <a:ext uri="{FF2B5EF4-FFF2-40B4-BE49-F238E27FC236}">
                    <a16:creationId xmlns="" xmlns:a16="http://schemas.microsoft.com/office/drawing/2014/main" id="{EA15B0BA-EE37-4595-998E-E18BBAF5B041}"/>
                  </a:ext>
                </a:extLst>
              </p:cNvPr>
              <p:cNvSpPr/>
              <p:nvPr/>
            </p:nvSpPr>
            <p:spPr>
              <a:xfrm>
                <a:off x="8613454" y="3602182"/>
                <a:ext cx="25400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254000" h="127000">
                    <a:moveTo>
                      <a:pt x="130568" y="0"/>
                    </a:moveTo>
                    <a:lnTo>
                      <a:pt x="115236" y="1855"/>
                    </a:lnTo>
                    <a:lnTo>
                      <a:pt x="102836" y="7583"/>
                    </a:lnTo>
                    <a:lnTo>
                      <a:pt x="94015" y="17176"/>
                    </a:lnTo>
                    <a:lnTo>
                      <a:pt x="89418" y="30625"/>
                    </a:lnTo>
                    <a:lnTo>
                      <a:pt x="0" y="37975"/>
                    </a:lnTo>
                    <a:lnTo>
                      <a:pt x="0" y="126875"/>
                    </a:lnTo>
                    <a:lnTo>
                      <a:pt x="254000" y="126875"/>
                    </a:lnTo>
                    <a:lnTo>
                      <a:pt x="254000" y="50675"/>
                    </a:lnTo>
                    <a:lnTo>
                      <a:pt x="119989" y="50675"/>
                    </a:lnTo>
                    <a:lnTo>
                      <a:pt x="114300" y="44985"/>
                    </a:lnTo>
                    <a:lnTo>
                      <a:pt x="114300" y="30964"/>
                    </a:lnTo>
                    <a:lnTo>
                      <a:pt x="119989" y="25275"/>
                    </a:lnTo>
                    <a:lnTo>
                      <a:pt x="162958" y="25275"/>
                    </a:lnTo>
                    <a:lnTo>
                      <a:pt x="162428" y="22131"/>
                    </a:lnTo>
                    <a:lnTo>
                      <a:pt x="155098" y="10521"/>
                    </a:lnTo>
                    <a:lnTo>
                      <a:pt x="144136" y="3143"/>
                    </a:lnTo>
                    <a:lnTo>
                      <a:pt x="130568" y="0"/>
                    </a:lnTo>
                    <a:close/>
                  </a:path>
                  <a:path w="254000" h="127000">
                    <a:moveTo>
                      <a:pt x="162958" y="25275"/>
                    </a:moveTo>
                    <a:lnTo>
                      <a:pt x="134010" y="25275"/>
                    </a:lnTo>
                    <a:lnTo>
                      <a:pt x="139700" y="30964"/>
                    </a:lnTo>
                    <a:lnTo>
                      <a:pt x="139700" y="44985"/>
                    </a:lnTo>
                    <a:lnTo>
                      <a:pt x="134010" y="50675"/>
                    </a:lnTo>
                    <a:lnTo>
                      <a:pt x="254000" y="50675"/>
                    </a:lnTo>
                    <a:lnTo>
                      <a:pt x="254000" y="37975"/>
                    </a:lnTo>
                    <a:lnTo>
                      <a:pt x="165100" y="37975"/>
                    </a:lnTo>
                    <a:lnTo>
                      <a:pt x="162958" y="25275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194" name="object 14">
                <a:extLst>
                  <a:ext uri="{FF2B5EF4-FFF2-40B4-BE49-F238E27FC236}">
                    <a16:creationId xmlns="" xmlns:a16="http://schemas.microsoft.com/office/drawing/2014/main" id="{AA9BB9EE-6028-4012-AE99-961329CC6FF2}"/>
                  </a:ext>
                </a:extLst>
              </p:cNvPr>
              <p:cNvSpPr/>
              <p:nvPr/>
            </p:nvSpPr>
            <p:spPr>
              <a:xfrm>
                <a:off x="8562819" y="4122757"/>
                <a:ext cx="7556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5564" h="76200">
                    <a:moveTo>
                      <a:pt x="37935" y="0"/>
                    </a:moveTo>
                    <a:lnTo>
                      <a:pt x="23890" y="2671"/>
                    </a:lnTo>
                    <a:lnTo>
                      <a:pt x="12202" y="10001"/>
                    </a:lnTo>
                    <a:lnTo>
                      <a:pt x="3896" y="20963"/>
                    </a:lnTo>
                    <a:lnTo>
                      <a:pt x="0" y="34531"/>
                    </a:lnTo>
                    <a:lnTo>
                      <a:pt x="2342" y="49857"/>
                    </a:lnTo>
                    <a:lnTo>
                      <a:pt x="8994" y="62253"/>
                    </a:lnTo>
                    <a:lnTo>
                      <a:pt x="19056" y="71074"/>
                    </a:lnTo>
                    <a:lnTo>
                      <a:pt x="31631" y="75677"/>
                    </a:lnTo>
                    <a:lnTo>
                      <a:pt x="47830" y="73696"/>
                    </a:lnTo>
                    <a:lnTo>
                      <a:pt x="60745" y="67623"/>
                    </a:lnTo>
                    <a:lnTo>
                      <a:pt x="69970" y="58277"/>
                    </a:lnTo>
                    <a:lnTo>
                      <a:pt x="75094" y="46477"/>
                    </a:lnTo>
                    <a:lnTo>
                      <a:pt x="73449" y="29676"/>
                    </a:lnTo>
                    <a:lnTo>
                      <a:pt x="67847" y="16381"/>
                    </a:lnTo>
                    <a:lnTo>
                      <a:pt x="59058" y="6850"/>
                    </a:lnTo>
                    <a:lnTo>
                      <a:pt x="47851" y="1340"/>
                    </a:lnTo>
                    <a:lnTo>
                      <a:pt x="3793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195" name="object 15">
                <a:extLst>
                  <a:ext uri="{FF2B5EF4-FFF2-40B4-BE49-F238E27FC236}">
                    <a16:creationId xmlns="" xmlns:a16="http://schemas.microsoft.com/office/drawing/2014/main" id="{6D1954CC-0A84-4E72-989D-C6CBBACB05C5}"/>
                  </a:ext>
                </a:extLst>
              </p:cNvPr>
              <p:cNvSpPr/>
              <p:nvPr/>
            </p:nvSpPr>
            <p:spPr>
              <a:xfrm>
                <a:off x="8562654" y="3793497"/>
                <a:ext cx="76200" cy="7556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5564">
                    <a:moveTo>
                      <a:pt x="46477" y="0"/>
                    </a:moveTo>
                    <a:lnTo>
                      <a:pt x="6850" y="16036"/>
                    </a:lnTo>
                    <a:lnTo>
                      <a:pt x="0" y="37159"/>
                    </a:lnTo>
                    <a:lnTo>
                      <a:pt x="2671" y="51204"/>
                    </a:lnTo>
                    <a:lnTo>
                      <a:pt x="10001" y="62892"/>
                    </a:lnTo>
                    <a:lnTo>
                      <a:pt x="20963" y="71198"/>
                    </a:lnTo>
                    <a:lnTo>
                      <a:pt x="34531" y="75094"/>
                    </a:lnTo>
                    <a:lnTo>
                      <a:pt x="49857" y="72752"/>
                    </a:lnTo>
                    <a:lnTo>
                      <a:pt x="62253" y="66100"/>
                    </a:lnTo>
                    <a:lnTo>
                      <a:pt x="71074" y="56038"/>
                    </a:lnTo>
                    <a:lnTo>
                      <a:pt x="75677" y="43463"/>
                    </a:lnTo>
                    <a:lnTo>
                      <a:pt x="73686" y="27243"/>
                    </a:lnTo>
                    <a:lnTo>
                      <a:pt x="67623" y="14348"/>
                    </a:lnTo>
                    <a:lnTo>
                      <a:pt x="58277" y="5124"/>
                    </a:lnTo>
                    <a:lnTo>
                      <a:pt x="46477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196" name="object 16">
                <a:extLst>
                  <a:ext uri="{FF2B5EF4-FFF2-40B4-BE49-F238E27FC236}">
                    <a16:creationId xmlns="" xmlns:a16="http://schemas.microsoft.com/office/drawing/2014/main" id="{7B9B952D-534E-4C24-8C28-00006C1AE911}"/>
                  </a:ext>
                </a:extLst>
              </p:cNvPr>
              <p:cNvSpPr/>
              <p:nvPr/>
            </p:nvSpPr>
            <p:spPr>
              <a:xfrm>
                <a:off x="8562819" y="3957657"/>
                <a:ext cx="7556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5564" h="76200">
                    <a:moveTo>
                      <a:pt x="37935" y="0"/>
                    </a:moveTo>
                    <a:lnTo>
                      <a:pt x="23890" y="2671"/>
                    </a:lnTo>
                    <a:lnTo>
                      <a:pt x="12202" y="10001"/>
                    </a:lnTo>
                    <a:lnTo>
                      <a:pt x="3896" y="20963"/>
                    </a:lnTo>
                    <a:lnTo>
                      <a:pt x="0" y="34531"/>
                    </a:lnTo>
                    <a:lnTo>
                      <a:pt x="2342" y="49857"/>
                    </a:lnTo>
                    <a:lnTo>
                      <a:pt x="8994" y="62253"/>
                    </a:lnTo>
                    <a:lnTo>
                      <a:pt x="19056" y="71074"/>
                    </a:lnTo>
                    <a:lnTo>
                      <a:pt x="31631" y="75677"/>
                    </a:lnTo>
                    <a:lnTo>
                      <a:pt x="47830" y="73696"/>
                    </a:lnTo>
                    <a:lnTo>
                      <a:pt x="60745" y="67623"/>
                    </a:lnTo>
                    <a:lnTo>
                      <a:pt x="69970" y="58277"/>
                    </a:lnTo>
                    <a:lnTo>
                      <a:pt x="75094" y="46477"/>
                    </a:lnTo>
                    <a:lnTo>
                      <a:pt x="73449" y="29676"/>
                    </a:lnTo>
                    <a:lnTo>
                      <a:pt x="67847" y="16381"/>
                    </a:lnTo>
                    <a:lnTo>
                      <a:pt x="59058" y="6850"/>
                    </a:lnTo>
                    <a:lnTo>
                      <a:pt x="47851" y="1340"/>
                    </a:lnTo>
                    <a:lnTo>
                      <a:pt x="3793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197" name="object 17">
                <a:extLst>
                  <a:ext uri="{FF2B5EF4-FFF2-40B4-BE49-F238E27FC236}">
                    <a16:creationId xmlns="" xmlns:a16="http://schemas.microsoft.com/office/drawing/2014/main" id="{43F0A683-37DE-43BD-972B-A69E00C044E3}"/>
                  </a:ext>
                </a:extLst>
              </p:cNvPr>
              <p:cNvSpPr/>
              <p:nvPr/>
            </p:nvSpPr>
            <p:spPr>
              <a:xfrm>
                <a:off x="8676955" y="4160856"/>
                <a:ext cx="241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1300" y="0"/>
                    </a:lnTo>
                  </a:path>
                </a:pathLst>
              </a:custGeom>
              <a:grpFill/>
              <a:ln w="52069">
                <a:solidFill>
                  <a:srgbClr val="004690"/>
                </a:solidFill>
              </a:ln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198" name="object 18">
                <a:extLst>
                  <a:ext uri="{FF2B5EF4-FFF2-40B4-BE49-F238E27FC236}">
                    <a16:creationId xmlns="" xmlns:a16="http://schemas.microsoft.com/office/drawing/2014/main" id="{6C9BB7BA-8B2A-456E-9344-686DDBDBE630}"/>
                  </a:ext>
                </a:extLst>
              </p:cNvPr>
              <p:cNvSpPr/>
              <p:nvPr/>
            </p:nvSpPr>
            <p:spPr>
              <a:xfrm>
                <a:off x="8676955" y="3995756"/>
                <a:ext cx="241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1300" y="0"/>
                    </a:lnTo>
                  </a:path>
                </a:pathLst>
              </a:custGeom>
              <a:grpFill/>
              <a:ln w="52069">
                <a:solidFill>
                  <a:srgbClr val="004690"/>
                </a:solidFill>
              </a:ln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199" name="object 19">
                <a:extLst>
                  <a:ext uri="{FF2B5EF4-FFF2-40B4-BE49-F238E27FC236}">
                    <a16:creationId xmlns="" xmlns:a16="http://schemas.microsoft.com/office/drawing/2014/main" id="{FC3828F2-8904-4AF7-AE48-948BCBF813D7}"/>
                  </a:ext>
                </a:extLst>
              </p:cNvPr>
              <p:cNvSpPr/>
              <p:nvPr/>
            </p:nvSpPr>
            <p:spPr>
              <a:xfrm>
                <a:off x="8676955" y="3830656"/>
                <a:ext cx="241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1300" y="0"/>
                    </a:lnTo>
                  </a:path>
                </a:pathLst>
              </a:custGeom>
              <a:grpFill/>
              <a:ln w="52069">
                <a:solidFill>
                  <a:srgbClr val="004690"/>
                </a:solidFill>
              </a:ln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</p:grpSp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AE631595-F147-4AD6-B6D5-9A66B1D6EFE2}"/>
                </a:ext>
              </a:extLst>
            </p:cNvPr>
            <p:cNvSpPr/>
            <p:nvPr/>
          </p:nvSpPr>
          <p:spPr>
            <a:xfrm>
              <a:off x="7955679" y="2332892"/>
              <a:ext cx="156276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1400" dirty="0"/>
                <a:t>Intézkedések jegyzéke vagy</a:t>
              </a:r>
            </a:p>
            <a:p>
              <a:r>
                <a:rPr lang="hu-HU" sz="1400" dirty="0"/>
                <a:t>egyedi elbírálás</a:t>
              </a:r>
            </a:p>
          </p:txBody>
        </p:sp>
      </p:grpSp>
      <p:sp>
        <p:nvSpPr>
          <p:cNvPr id="200" name="Rectangle 199">
            <a:extLst>
              <a:ext uri="{FF2B5EF4-FFF2-40B4-BE49-F238E27FC236}">
                <a16:creationId xmlns="" xmlns:a16="http://schemas.microsoft.com/office/drawing/2014/main" id="{788B888A-61C4-4C85-B9D6-7AC5617B42DE}"/>
              </a:ext>
            </a:extLst>
          </p:cNvPr>
          <p:cNvSpPr/>
          <p:nvPr/>
        </p:nvSpPr>
        <p:spPr>
          <a:xfrm>
            <a:off x="9632505" y="4966186"/>
            <a:ext cx="2329283" cy="307777"/>
          </a:xfrm>
          <a:prstGeom prst="rect">
            <a:avLst/>
          </a:prstGeom>
          <a:ln w="19050">
            <a:solidFill>
              <a:srgbClr val="0091D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1400" dirty="0"/>
              <a:t>Kétoldalú megállapodások 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="" xmlns:a16="http://schemas.microsoft.com/office/drawing/2014/main" id="{DA10FE23-4110-414D-AEEA-B6A6177A349F}"/>
              </a:ext>
            </a:extLst>
          </p:cNvPr>
          <p:cNvCxnSpPr>
            <a:cxnSpLocks/>
          </p:cNvCxnSpPr>
          <p:nvPr/>
        </p:nvCxnSpPr>
        <p:spPr>
          <a:xfrm flipV="1">
            <a:off x="10590212" y="4327903"/>
            <a:ext cx="0" cy="612000"/>
          </a:xfrm>
          <a:prstGeom prst="straightConnector1">
            <a:avLst/>
          </a:prstGeom>
          <a:ln w="28575">
            <a:solidFill>
              <a:srgbClr val="0091D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="" xmlns:a16="http://schemas.microsoft.com/office/drawing/2014/main" id="{DB2AE597-855A-453B-82ED-F748362083C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971212" y="4361090"/>
            <a:ext cx="0" cy="612000"/>
          </a:xfrm>
          <a:prstGeom prst="straightConnector1">
            <a:avLst/>
          </a:prstGeom>
          <a:ln w="28575">
            <a:solidFill>
              <a:srgbClr val="0091D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="" xmlns:a16="http://schemas.microsoft.com/office/drawing/2014/main" id="{AC139649-3629-4F2A-8E45-3A05050A9030}"/>
              </a:ext>
            </a:extLst>
          </p:cNvPr>
          <p:cNvSpPr/>
          <p:nvPr/>
        </p:nvSpPr>
        <p:spPr>
          <a:xfrm>
            <a:off x="10164923" y="4513004"/>
            <a:ext cx="131553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algn="ctr">
              <a:spcBef>
                <a:spcPts val="600"/>
              </a:spcBef>
              <a:buClr>
                <a:srgbClr val="002060"/>
              </a:buClr>
              <a:buSzPct val="85000"/>
            </a:pPr>
            <a:r>
              <a:rPr lang="hu-HU" sz="1200" dirty="0">
                <a:cs typeface="Arial" panose="020B0604020202020204" pitchFamily="34" charset="0"/>
              </a:rPr>
              <a:t>Kereskedelem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="" xmlns:a16="http://schemas.microsoft.com/office/drawing/2014/main" id="{92DA435E-BB78-45BF-B2D4-716BFD0DAE9B}"/>
              </a:ext>
            </a:extLst>
          </p:cNvPr>
          <p:cNvSpPr/>
          <p:nvPr/>
        </p:nvSpPr>
        <p:spPr>
          <a:xfrm>
            <a:off x="2651044" y="2969195"/>
            <a:ext cx="421547" cy="276282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900" dirty="0"/>
              <a:t>0,05%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="" xmlns:a16="http://schemas.microsoft.com/office/drawing/2014/main" id="{8B715F35-E1D9-4021-A0EA-026A86E63AC0}"/>
              </a:ext>
            </a:extLst>
          </p:cNvPr>
          <p:cNvSpPr/>
          <p:nvPr/>
        </p:nvSpPr>
        <p:spPr>
          <a:xfrm>
            <a:off x="3226337" y="2964110"/>
            <a:ext cx="421547" cy="276282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900" dirty="0"/>
              <a:t>0,1%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="" xmlns:a16="http://schemas.microsoft.com/office/drawing/2014/main" id="{7BC29504-B239-411E-A316-34C5C22A252A}"/>
              </a:ext>
            </a:extLst>
          </p:cNvPr>
          <p:cNvSpPr/>
          <p:nvPr/>
        </p:nvSpPr>
        <p:spPr>
          <a:xfrm>
            <a:off x="3801630" y="2969559"/>
            <a:ext cx="421547" cy="276282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900" dirty="0"/>
              <a:t>0,3%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="" xmlns:a16="http://schemas.microsoft.com/office/drawing/2014/main" id="{897234F3-81F3-44B6-8CCA-4A3517B62A22}"/>
              </a:ext>
            </a:extLst>
          </p:cNvPr>
          <p:cNvSpPr/>
          <p:nvPr/>
        </p:nvSpPr>
        <p:spPr>
          <a:xfrm>
            <a:off x="4376922" y="2974411"/>
            <a:ext cx="421547" cy="276282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900" dirty="0"/>
              <a:t>0,5%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="" xmlns:a16="http://schemas.microsoft.com/office/drawing/2014/main" id="{FE6272F4-3CA1-47B8-A525-685BBD41CC04}"/>
              </a:ext>
            </a:extLst>
          </p:cNvPr>
          <p:cNvGrpSpPr/>
          <p:nvPr/>
        </p:nvGrpSpPr>
        <p:grpSpPr>
          <a:xfrm>
            <a:off x="4914467" y="2137224"/>
            <a:ext cx="2777098" cy="4396740"/>
            <a:chOff x="4914467" y="2004059"/>
            <a:chExt cx="2777098" cy="4396740"/>
          </a:xfrm>
        </p:grpSpPr>
        <p:sp>
          <p:nvSpPr>
            <p:cNvPr id="209" name="Rectangle 208">
              <a:extLst>
                <a:ext uri="{FF2B5EF4-FFF2-40B4-BE49-F238E27FC236}">
                  <a16:creationId xmlns="" xmlns:a16="http://schemas.microsoft.com/office/drawing/2014/main" id="{497625BE-A6BE-4446-A06C-6B158BD0F785}"/>
                </a:ext>
              </a:extLst>
            </p:cNvPr>
            <p:cNvSpPr/>
            <p:nvPr/>
          </p:nvSpPr>
          <p:spPr>
            <a:xfrm>
              <a:off x="4914467" y="2004059"/>
              <a:ext cx="2777098" cy="4396740"/>
            </a:xfrm>
            <a:prstGeom prst="rect">
              <a:avLst/>
            </a:prstGeom>
            <a:noFill/>
            <a:ln w="3175">
              <a:solidFill>
                <a:srgbClr val="003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="" xmlns:a16="http://schemas.microsoft.com/office/drawing/2014/main" id="{2E48E19A-6548-419B-BBF2-FC1176D11F3E}"/>
                </a:ext>
              </a:extLst>
            </p:cNvPr>
            <p:cNvSpPr/>
            <p:nvPr/>
          </p:nvSpPr>
          <p:spPr>
            <a:xfrm>
              <a:off x="5035811" y="2073491"/>
              <a:ext cx="2514600" cy="627282"/>
            </a:xfrm>
            <a:prstGeom prst="rect">
              <a:avLst/>
            </a:prstGeom>
            <a:solidFill>
              <a:srgbClr val="00338D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hu-HU" sz="1200" dirty="0"/>
                <a:t>Villamos energia kereskedői engedélyesek</a:t>
              </a:r>
            </a:p>
          </p:txBody>
        </p:sp>
        <p:sp>
          <p:nvSpPr>
            <p:cNvPr id="211" name="object 35">
              <a:extLst>
                <a:ext uri="{FF2B5EF4-FFF2-40B4-BE49-F238E27FC236}">
                  <a16:creationId xmlns="" xmlns:a16="http://schemas.microsoft.com/office/drawing/2014/main" id="{E7178E95-7463-4494-87A1-CCB94DE344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8313" y="2212330"/>
              <a:ext cx="154366" cy="366181"/>
            </a:xfrm>
            <a:custGeom>
              <a:avLst/>
              <a:gdLst/>
              <a:ahLst/>
              <a:cxnLst/>
              <a:rect l="l" t="t" r="r" b="b"/>
              <a:pathLst>
                <a:path w="228600" h="723900">
                  <a:moveTo>
                    <a:pt x="203200" y="0"/>
                  </a:moveTo>
                  <a:lnTo>
                    <a:pt x="50800" y="0"/>
                  </a:lnTo>
                  <a:lnTo>
                    <a:pt x="0" y="406400"/>
                  </a:lnTo>
                  <a:lnTo>
                    <a:pt x="88900" y="406400"/>
                  </a:lnTo>
                  <a:lnTo>
                    <a:pt x="12700" y="723900"/>
                  </a:lnTo>
                  <a:lnTo>
                    <a:pt x="228600" y="304800"/>
                  </a:lnTo>
                  <a:lnTo>
                    <a:pt x="127000" y="3048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lang="en-US" sz="1100" dirty="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="" xmlns:a16="http://schemas.microsoft.com/office/drawing/2014/main" id="{4AD47645-F892-43D9-A573-28EC02DA86E1}"/>
                </a:ext>
              </a:extLst>
            </p:cNvPr>
            <p:cNvSpPr/>
            <p:nvPr/>
          </p:nvSpPr>
          <p:spPr>
            <a:xfrm>
              <a:off x="5047889" y="3794441"/>
              <a:ext cx="2514600" cy="627282"/>
            </a:xfrm>
            <a:prstGeom prst="rect">
              <a:avLst/>
            </a:prstGeom>
            <a:solidFill>
              <a:srgbClr val="00338D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hu-HU" sz="1200" dirty="0"/>
                <a:t>Földgáz kereskedői engedélyesek</a:t>
              </a:r>
            </a:p>
          </p:txBody>
        </p:sp>
        <p:sp>
          <p:nvSpPr>
            <p:cNvPr id="213" name="Freeform 43">
              <a:extLst>
                <a:ext uri="{FF2B5EF4-FFF2-40B4-BE49-F238E27FC236}">
                  <a16:creationId xmlns="" xmlns:a16="http://schemas.microsoft.com/office/drawing/2014/main" id="{109E1857-E1D5-428F-BA08-7974E75D84E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201840" y="3913788"/>
              <a:ext cx="283331" cy="380883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36" y="189"/>
                </a:cxn>
                <a:cxn ang="0">
                  <a:pos x="75" y="245"/>
                </a:cxn>
                <a:cxn ang="0">
                  <a:pos x="62" y="218"/>
                </a:cxn>
                <a:cxn ang="0">
                  <a:pos x="95" y="157"/>
                </a:cxn>
                <a:cxn ang="0">
                  <a:pos x="128" y="218"/>
                </a:cxn>
                <a:cxn ang="0">
                  <a:pos x="115" y="245"/>
                </a:cxn>
                <a:cxn ang="0">
                  <a:pos x="154" y="189"/>
                </a:cxn>
                <a:cxn ang="0">
                  <a:pos x="95" y="80"/>
                </a:cxn>
                <a:cxn ang="0">
                  <a:pos x="94" y="0"/>
                </a:cxn>
                <a:cxn ang="0">
                  <a:pos x="190" y="173"/>
                </a:cxn>
                <a:cxn ang="0">
                  <a:pos x="96" y="268"/>
                </a:cxn>
                <a:cxn ang="0">
                  <a:pos x="0" y="173"/>
                </a:cxn>
                <a:cxn ang="0">
                  <a:pos x="94" y="0"/>
                </a:cxn>
              </a:cxnLst>
              <a:rect l="0" t="0" r="r" b="b"/>
              <a:pathLst>
                <a:path w="190" h="268">
                  <a:moveTo>
                    <a:pt x="95" y="80"/>
                  </a:moveTo>
                  <a:cubicBezTo>
                    <a:pt x="95" y="80"/>
                    <a:pt x="36" y="131"/>
                    <a:pt x="36" y="189"/>
                  </a:cubicBezTo>
                  <a:cubicBezTo>
                    <a:pt x="36" y="214"/>
                    <a:pt x="52" y="236"/>
                    <a:pt x="75" y="245"/>
                  </a:cubicBezTo>
                  <a:cubicBezTo>
                    <a:pt x="67" y="238"/>
                    <a:pt x="62" y="229"/>
                    <a:pt x="62" y="218"/>
                  </a:cubicBezTo>
                  <a:cubicBezTo>
                    <a:pt x="62" y="185"/>
                    <a:pt x="95" y="157"/>
                    <a:pt x="95" y="157"/>
                  </a:cubicBezTo>
                  <a:cubicBezTo>
                    <a:pt x="95" y="157"/>
                    <a:pt x="128" y="185"/>
                    <a:pt x="128" y="218"/>
                  </a:cubicBezTo>
                  <a:cubicBezTo>
                    <a:pt x="128" y="229"/>
                    <a:pt x="123" y="239"/>
                    <a:pt x="115" y="245"/>
                  </a:cubicBezTo>
                  <a:cubicBezTo>
                    <a:pt x="138" y="237"/>
                    <a:pt x="154" y="215"/>
                    <a:pt x="154" y="189"/>
                  </a:cubicBezTo>
                  <a:cubicBezTo>
                    <a:pt x="154" y="131"/>
                    <a:pt x="95" y="80"/>
                    <a:pt x="95" y="80"/>
                  </a:cubicBezTo>
                  <a:close/>
                  <a:moveTo>
                    <a:pt x="94" y="0"/>
                  </a:moveTo>
                  <a:cubicBezTo>
                    <a:pt x="94" y="0"/>
                    <a:pt x="190" y="80"/>
                    <a:pt x="190" y="173"/>
                  </a:cubicBezTo>
                  <a:cubicBezTo>
                    <a:pt x="190" y="226"/>
                    <a:pt x="149" y="268"/>
                    <a:pt x="96" y="268"/>
                  </a:cubicBezTo>
                  <a:cubicBezTo>
                    <a:pt x="43" y="268"/>
                    <a:pt x="0" y="226"/>
                    <a:pt x="0" y="173"/>
                  </a:cubicBezTo>
                  <a:cubicBezTo>
                    <a:pt x="0" y="80"/>
                    <a:pt x="94" y="0"/>
                    <a:pt x="94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="" xmlns:a16="http://schemas.microsoft.com/office/drawing/2014/main" id="{21A6D1AF-B430-424C-AC26-D8FD292AD97F}"/>
                </a:ext>
              </a:extLst>
            </p:cNvPr>
            <p:cNvSpPr/>
            <p:nvPr/>
          </p:nvSpPr>
          <p:spPr>
            <a:xfrm>
              <a:off x="5035811" y="5515391"/>
              <a:ext cx="2514600" cy="786457"/>
            </a:xfrm>
            <a:prstGeom prst="rect">
              <a:avLst/>
            </a:prstGeom>
            <a:solidFill>
              <a:srgbClr val="00338D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hu-HU" sz="1200" dirty="0"/>
                <a:t>Közlekedési célú üzemanyagot végfogyasztóknak értékesítő társaságok</a:t>
              </a:r>
            </a:p>
          </p:txBody>
        </p:sp>
        <p:grpSp>
          <p:nvGrpSpPr>
            <p:cNvPr id="215" name="Gruppieren 341">
              <a:extLst>
                <a:ext uri="{FF2B5EF4-FFF2-40B4-BE49-F238E27FC236}">
                  <a16:creationId xmlns="" xmlns:a16="http://schemas.microsoft.com/office/drawing/2014/main" id="{16379CE3-5F9D-42A7-871A-FE29E5C7D6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86606" y="5779486"/>
              <a:ext cx="357168" cy="306539"/>
              <a:chOff x="13298298" y="3046410"/>
              <a:chExt cx="839765" cy="720725"/>
            </a:xfrm>
            <a:solidFill>
              <a:schemeClr val="bg1"/>
            </a:solidFill>
          </p:grpSpPr>
          <p:sp>
            <p:nvSpPr>
              <p:cNvPr id="221" name="Freeform 25">
                <a:extLst>
                  <a:ext uri="{FF2B5EF4-FFF2-40B4-BE49-F238E27FC236}">
                    <a16:creationId xmlns="" xmlns:a16="http://schemas.microsoft.com/office/drawing/2014/main" id="{257415B0-D935-45F6-BCE9-8EB05FCC65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98298" y="3046410"/>
                <a:ext cx="495301" cy="720725"/>
              </a:xfrm>
              <a:custGeom>
                <a:avLst/>
                <a:gdLst/>
                <a:ahLst/>
                <a:cxnLst>
                  <a:cxn ang="0">
                    <a:pos x="16" y="94"/>
                  </a:cxn>
                  <a:cxn ang="0">
                    <a:pos x="16" y="17"/>
                  </a:cxn>
                  <a:cxn ang="0">
                    <a:pos x="33" y="0"/>
                  </a:cxn>
                  <a:cxn ang="0">
                    <a:pos x="99" y="0"/>
                  </a:cxn>
                  <a:cxn ang="0">
                    <a:pos x="116" y="17"/>
                  </a:cxn>
                  <a:cxn ang="0">
                    <a:pos x="116" y="172"/>
                  </a:cxn>
                  <a:cxn ang="0">
                    <a:pos x="120" y="176"/>
                  </a:cxn>
                  <a:cxn ang="0">
                    <a:pos x="130" y="176"/>
                  </a:cxn>
                  <a:cxn ang="0">
                    <a:pos x="132" y="178"/>
                  </a:cxn>
                  <a:cxn ang="0">
                    <a:pos x="132" y="189"/>
                  </a:cxn>
                  <a:cxn ang="0">
                    <a:pos x="130" y="191"/>
                  </a:cxn>
                  <a:cxn ang="0">
                    <a:pos x="128" y="191"/>
                  </a:cxn>
                  <a:cxn ang="0">
                    <a:pos x="5" y="191"/>
                  </a:cxn>
                  <a:cxn ang="0">
                    <a:pos x="0" y="187"/>
                  </a:cxn>
                  <a:cxn ang="0">
                    <a:pos x="0" y="178"/>
                  </a:cxn>
                  <a:cxn ang="0">
                    <a:pos x="3" y="176"/>
                  </a:cxn>
                  <a:cxn ang="0">
                    <a:pos x="13" y="176"/>
                  </a:cxn>
                  <a:cxn ang="0">
                    <a:pos x="16" y="172"/>
                  </a:cxn>
                  <a:cxn ang="0">
                    <a:pos x="16" y="94"/>
                  </a:cxn>
                  <a:cxn ang="0">
                    <a:pos x="32" y="15"/>
                  </a:cxn>
                  <a:cxn ang="0">
                    <a:pos x="32" y="18"/>
                  </a:cxn>
                  <a:cxn ang="0">
                    <a:pos x="32" y="61"/>
                  </a:cxn>
                  <a:cxn ang="0">
                    <a:pos x="35" y="64"/>
                  </a:cxn>
                  <a:cxn ang="0">
                    <a:pos x="97" y="64"/>
                  </a:cxn>
                  <a:cxn ang="0">
                    <a:pos x="100" y="61"/>
                  </a:cxn>
                  <a:cxn ang="0">
                    <a:pos x="100" y="18"/>
                  </a:cxn>
                  <a:cxn ang="0">
                    <a:pos x="97" y="15"/>
                  </a:cxn>
                  <a:cxn ang="0">
                    <a:pos x="35" y="15"/>
                  </a:cxn>
                  <a:cxn ang="0">
                    <a:pos x="32" y="15"/>
                  </a:cxn>
                </a:cxnLst>
                <a:rect l="0" t="0" r="r" b="b"/>
                <a:pathLst>
                  <a:path w="132" h="192">
                    <a:moveTo>
                      <a:pt x="16" y="94"/>
                    </a:moveTo>
                    <a:cubicBezTo>
                      <a:pt x="16" y="68"/>
                      <a:pt x="17" y="42"/>
                      <a:pt x="16" y="17"/>
                    </a:cubicBezTo>
                    <a:cubicBezTo>
                      <a:pt x="16" y="7"/>
                      <a:pt x="24" y="0"/>
                      <a:pt x="33" y="0"/>
                    </a:cubicBezTo>
                    <a:cubicBezTo>
                      <a:pt x="55" y="0"/>
                      <a:pt x="77" y="0"/>
                      <a:pt x="99" y="0"/>
                    </a:cubicBezTo>
                    <a:cubicBezTo>
                      <a:pt x="109" y="0"/>
                      <a:pt x="116" y="7"/>
                      <a:pt x="116" y="17"/>
                    </a:cubicBezTo>
                    <a:cubicBezTo>
                      <a:pt x="116" y="69"/>
                      <a:pt x="116" y="120"/>
                      <a:pt x="116" y="172"/>
                    </a:cubicBezTo>
                    <a:cubicBezTo>
                      <a:pt x="116" y="176"/>
                      <a:pt x="116" y="176"/>
                      <a:pt x="120" y="176"/>
                    </a:cubicBezTo>
                    <a:cubicBezTo>
                      <a:pt x="123" y="176"/>
                      <a:pt x="126" y="176"/>
                      <a:pt x="130" y="176"/>
                    </a:cubicBezTo>
                    <a:cubicBezTo>
                      <a:pt x="131" y="176"/>
                      <a:pt x="132" y="176"/>
                      <a:pt x="132" y="178"/>
                    </a:cubicBezTo>
                    <a:cubicBezTo>
                      <a:pt x="132" y="182"/>
                      <a:pt x="132" y="186"/>
                      <a:pt x="132" y="189"/>
                    </a:cubicBezTo>
                    <a:cubicBezTo>
                      <a:pt x="132" y="191"/>
                      <a:pt x="131" y="191"/>
                      <a:pt x="130" y="191"/>
                    </a:cubicBezTo>
                    <a:cubicBezTo>
                      <a:pt x="129" y="191"/>
                      <a:pt x="129" y="191"/>
                      <a:pt x="128" y="191"/>
                    </a:cubicBezTo>
                    <a:cubicBezTo>
                      <a:pt x="87" y="191"/>
                      <a:pt x="46" y="191"/>
                      <a:pt x="5" y="191"/>
                    </a:cubicBezTo>
                    <a:cubicBezTo>
                      <a:pt x="0" y="191"/>
                      <a:pt x="0" y="192"/>
                      <a:pt x="0" y="187"/>
                    </a:cubicBezTo>
                    <a:cubicBezTo>
                      <a:pt x="0" y="184"/>
                      <a:pt x="0" y="181"/>
                      <a:pt x="0" y="178"/>
                    </a:cubicBezTo>
                    <a:cubicBezTo>
                      <a:pt x="0" y="176"/>
                      <a:pt x="1" y="176"/>
                      <a:pt x="3" y="176"/>
                    </a:cubicBezTo>
                    <a:cubicBezTo>
                      <a:pt x="6" y="176"/>
                      <a:pt x="9" y="176"/>
                      <a:pt x="13" y="176"/>
                    </a:cubicBezTo>
                    <a:cubicBezTo>
                      <a:pt x="16" y="176"/>
                      <a:pt x="16" y="176"/>
                      <a:pt x="16" y="172"/>
                    </a:cubicBezTo>
                    <a:cubicBezTo>
                      <a:pt x="16" y="146"/>
                      <a:pt x="16" y="120"/>
                      <a:pt x="16" y="94"/>
                    </a:cubicBezTo>
                    <a:close/>
                    <a:moveTo>
                      <a:pt x="32" y="15"/>
                    </a:moveTo>
                    <a:cubicBezTo>
                      <a:pt x="32" y="16"/>
                      <a:pt x="32" y="17"/>
                      <a:pt x="32" y="18"/>
                    </a:cubicBezTo>
                    <a:cubicBezTo>
                      <a:pt x="32" y="32"/>
                      <a:pt x="32" y="47"/>
                      <a:pt x="32" y="61"/>
                    </a:cubicBezTo>
                    <a:cubicBezTo>
                      <a:pt x="32" y="63"/>
                      <a:pt x="33" y="64"/>
                      <a:pt x="35" y="64"/>
                    </a:cubicBezTo>
                    <a:cubicBezTo>
                      <a:pt x="56" y="64"/>
                      <a:pt x="77" y="64"/>
                      <a:pt x="97" y="64"/>
                    </a:cubicBezTo>
                    <a:cubicBezTo>
                      <a:pt x="100" y="64"/>
                      <a:pt x="100" y="63"/>
                      <a:pt x="100" y="61"/>
                    </a:cubicBezTo>
                    <a:cubicBezTo>
                      <a:pt x="100" y="47"/>
                      <a:pt x="100" y="32"/>
                      <a:pt x="100" y="18"/>
                    </a:cubicBezTo>
                    <a:cubicBezTo>
                      <a:pt x="100" y="16"/>
                      <a:pt x="100" y="15"/>
                      <a:pt x="97" y="15"/>
                    </a:cubicBezTo>
                    <a:cubicBezTo>
                      <a:pt x="77" y="15"/>
                      <a:pt x="56" y="15"/>
                      <a:pt x="35" y="15"/>
                    </a:cubicBezTo>
                    <a:cubicBezTo>
                      <a:pt x="34" y="15"/>
                      <a:pt x="33" y="15"/>
                      <a:pt x="32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62" dirty="0"/>
              </a:p>
            </p:txBody>
          </p:sp>
          <p:sp>
            <p:nvSpPr>
              <p:cNvPr id="222" name="Freeform 26">
                <a:extLst>
                  <a:ext uri="{FF2B5EF4-FFF2-40B4-BE49-F238E27FC236}">
                    <a16:creationId xmlns="" xmlns:a16="http://schemas.microsoft.com/office/drawing/2014/main" id="{165901A1-E60F-47C0-8275-558A00DE0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3413" y="3084514"/>
                <a:ext cx="374650" cy="547688"/>
              </a:xfrm>
              <a:custGeom>
                <a:avLst/>
                <a:gdLst/>
                <a:ahLst/>
                <a:cxnLst>
                  <a:cxn ang="0">
                    <a:pos x="38" y="44"/>
                  </a:cxn>
                  <a:cxn ang="0">
                    <a:pos x="37" y="42"/>
                  </a:cxn>
                  <a:cxn ang="0">
                    <a:pos x="72" y="6"/>
                  </a:cxn>
                  <a:cxn ang="0">
                    <a:pos x="76" y="10"/>
                  </a:cxn>
                  <a:cxn ang="0">
                    <a:pos x="100" y="2"/>
                  </a:cxn>
                  <a:cxn ang="0">
                    <a:pos x="100" y="9"/>
                  </a:cxn>
                  <a:cxn ang="0">
                    <a:pos x="82" y="15"/>
                  </a:cxn>
                  <a:cxn ang="0">
                    <a:pos x="83" y="22"/>
                  </a:cxn>
                  <a:cxn ang="0">
                    <a:pos x="77" y="40"/>
                  </a:cxn>
                  <a:cxn ang="0">
                    <a:pos x="76" y="42"/>
                  </a:cxn>
                  <a:cxn ang="0">
                    <a:pos x="56" y="62"/>
                  </a:cxn>
                  <a:cxn ang="0">
                    <a:pos x="51" y="55"/>
                  </a:cxn>
                  <a:cxn ang="0">
                    <a:pos x="48" y="60"/>
                  </a:cxn>
                  <a:cxn ang="0">
                    <a:pos x="48" y="129"/>
                  </a:cxn>
                  <a:cxn ang="0">
                    <a:pos x="36" y="145"/>
                  </a:cxn>
                  <a:cxn ang="0">
                    <a:pos x="20" y="145"/>
                  </a:cxn>
                  <a:cxn ang="0">
                    <a:pos x="8" y="129"/>
                  </a:cxn>
                  <a:cxn ang="0">
                    <a:pos x="8" y="75"/>
                  </a:cxn>
                  <a:cxn ang="0">
                    <a:pos x="8" y="56"/>
                  </a:cxn>
                  <a:cxn ang="0">
                    <a:pos x="2" y="45"/>
                  </a:cxn>
                  <a:cxn ang="0">
                    <a:pos x="0" y="43"/>
                  </a:cxn>
                  <a:cxn ang="0">
                    <a:pos x="0" y="27"/>
                  </a:cxn>
                  <a:cxn ang="0">
                    <a:pos x="15" y="35"/>
                  </a:cxn>
                  <a:cxn ang="0">
                    <a:pos x="24" y="58"/>
                  </a:cxn>
                  <a:cxn ang="0">
                    <a:pos x="24" y="126"/>
                  </a:cxn>
                  <a:cxn ang="0">
                    <a:pos x="27" y="130"/>
                  </a:cxn>
                  <a:cxn ang="0">
                    <a:pos x="32" y="125"/>
                  </a:cxn>
                  <a:cxn ang="0">
                    <a:pos x="32" y="60"/>
                  </a:cxn>
                  <a:cxn ang="0">
                    <a:pos x="38" y="44"/>
                  </a:cxn>
                </a:cxnLst>
                <a:rect l="0" t="0" r="r" b="b"/>
                <a:pathLst>
                  <a:path w="100" h="146">
                    <a:moveTo>
                      <a:pt x="38" y="44"/>
                    </a:moveTo>
                    <a:cubicBezTo>
                      <a:pt x="38" y="43"/>
                      <a:pt x="37" y="42"/>
                      <a:pt x="37" y="42"/>
                    </a:cubicBezTo>
                    <a:cubicBezTo>
                      <a:pt x="49" y="30"/>
                      <a:pt x="60" y="18"/>
                      <a:pt x="72" y="6"/>
                    </a:cubicBezTo>
                    <a:cubicBezTo>
                      <a:pt x="73" y="7"/>
                      <a:pt x="75" y="8"/>
                      <a:pt x="76" y="10"/>
                    </a:cubicBezTo>
                    <a:cubicBezTo>
                      <a:pt x="83" y="3"/>
                      <a:pt x="90" y="0"/>
                      <a:pt x="100" y="2"/>
                    </a:cubicBezTo>
                    <a:cubicBezTo>
                      <a:pt x="100" y="4"/>
                      <a:pt x="100" y="7"/>
                      <a:pt x="100" y="9"/>
                    </a:cubicBezTo>
                    <a:cubicBezTo>
                      <a:pt x="93" y="9"/>
                      <a:pt x="87" y="9"/>
                      <a:pt x="82" y="15"/>
                    </a:cubicBezTo>
                    <a:cubicBezTo>
                      <a:pt x="85" y="17"/>
                      <a:pt x="84" y="19"/>
                      <a:pt x="83" y="22"/>
                    </a:cubicBezTo>
                    <a:cubicBezTo>
                      <a:pt x="81" y="28"/>
                      <a:pt x="79" y="34"/>
                      <a:pt x="77" y="40"/>
                    </a:cubicBezTo>
                    <a:cubicBezTo>
                      <a:pt x="76" y="41"/>
                      <a:pt x="76" y="41"/>
                      <a:pt x="76" y="42"/>
                    </a:cubicBezTo>
                    <a:cubicBezTo>
                      <a:pt x="69" y="48"/>
                      <a:pt x="63" y="55"/>
                      <a:pt x="56" y="62"/>
                    </a:cubicBezTo>
                    <a:cubicBezTo>
                      <a:pt x="54" y="60"/>
                      <a:pt x="53" y="57"/>
                      <a:pt x="51" y="55"/>
                    </a:cubicBezTo>
                    <a:cubicBezTo>
                      <a:pt x="48" y="57"/>
                      <a:pt x="48" y="58"/>
                      <a:pt x="48" y="60"/>
                    </a:cubicBezTo>
                    <a:cubicBezTo>
                      <a:pt x="48" y="83"/>
                      <a:pt x="48" y="106"/>
                      <a:pt x="48" y="129"/>
                    </a:cubicBezTo>
                    <a:cubicBezTo>
                      <a:pt x="48" y="137"/>
                      <a:pt x="44" y="143"/>
                      <a:pt x="36" y="145"/>
                    </a:cubicBezTo>
                    <a:cubicBezTo>
                      <a:pt x="31" y="146"/>
                      <a:pt x="25" y="146"/>
                      <a:pt x="20" y="145"/>
                    </a:cubicBezTo>
                    <a:cubicBezTo>
                      <a:pt x="13" y="143"/>
                      <a:pt x="8" y="137"/>
                      <a:pt x="8" y="129"/>
                    </a:cubicBezTo>
                    <a:cubicBezTo>
                      <a:pt x="8" y="111"/>
                      <a:pt x="8" y="93"/>
                      <a:pt x="8" y="75"/>
                    </a:cubicBezTo>
                    <a:cubicBezTo>
                      <a:pt x="8" y="69"/>
                      <a:pt x="8" y="62"/>
                      <a:pt x="8" y="56"/>
                    </a:cubicBezTo>
                    <a:cubicBezTo>
                      <a:pt x="8" y="51"/>
                      <a:pt x="5" y="48"/>
                      <a:pt x="2" y="45"/>
                    </a:cubicBezTo>
                    <a:cubicBezTo>
                      <a:pt x="1" y="44"/>
                      <a:pt x="0" y="43"/>
                      <a:pt x="0" y="43"/>
                    </a:cubicBezTo>
                    <a:cubicBezTo>
                      <a:pt x="0" y="38"/>
                      <a:pt x="0" y="32"/>
                      <a:pt x="0" y="27"/>
                    </a:cubicBezTo>
                    <a:cubicBezTo>
                      <a:pt x="6" y="28"/>
                      <a:pt x="11" y="31"/>
                      <a:pt x="15" y="35"/>
                    </a:cubicBezTo>
                    <a:cubicBezTo>
                      <a:pt x="21" y="41"/>
                      <a:pt x="24" y="49"/>
                      <a:pt x="24" y="58"/>
                    </a:cubicBezTo>
                    <a:cubicBezTo>
                      <a:pt x="24" y="81"/>
                      <a:pt x="24" y="104"/>
                      <a:pt x="24" y="126"/>
                    </a:cubicBezTo>
                    <a:cubicBezTo>
                      <a:pt x="24" y="130"/>
                      <a:pt x="24" y="130"/>
                      <a:pt x="27" y="130"/>
                    </a:cubicBezTo>
                    <a:cubicBezTo>
                      <a:pt x="33" y="130"/>
                      <a:pt x="32" y="131"/>
                      <a:pt x="32" y="125"/>
                    </a:cubicBezTo>
                    <a:cubicBezTo>
                      <a:pt x="32" y="103"/>
                      <a:pt x="32" y="81"/>
                      <a:pt x="32" y="60"/>
                    </a:cubicBezTo>
                    <a:cubicBezTo>
                      <a:pt x="32" y="54"/>
                      <a:pt x="32" y="48"/>
                      <a:pt x="38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62" dirty="0"/>
              </a:p>
            </p:txBody>
          </p:sp>
          <p:sp>
            <p:nvSpPr>
              <p:cNvPr id="223" name="Freeform 27">
                <a:extLst>
                  <a:ext uri="{FF2B5EF4-FFF2-40B4-BE49-F238E27FC236}">
                    <a16:creationId xmlns="" xmlns:a16="http://schemas.microsoft.com/office/drawing/2014/main" id="{599E17E2-5291-48C9-880D-794B644A0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2252" y="3197225"/>
                <a:ext cx="192088" cy="55563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15"/>
                  </a:cxn>
                  <a:cxn ang="0">
                    <a:pos x="39" y="15"/>
                  </a:cxn>
                  <a:cxn ang="0">
                    <a:pos x="39" y="7"/>
                  </a:cxn>
                  <a:cxn ang="0">
                    <a:pos x="32" y="8"/>
                  </a:cxn>
                  <a:cxn ang="0">
                    <a:pos x="31" y="9"/>
                  </a:cxn>
                  <a:cxn ang="0">
                    <a:pos x="31" y="15"/>
                  </a:cxn>
                  <a:cxn ang="0">
                    <a:pos x="21" y="15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7" y="7"/>
                  </a:cxn>
                  <a:cxn ang="0">
                    <a:pos x="11" y="13"/>
                  </a:cxn>
                  <a:cxn ang="0">
                    <a:pos x="9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51" y="0"/>
                  </a:cxn>
                </a:cxnLst>
                <a:rect l="0" t="0" r="r" b="b"/>
                <a:pathLst>
                  <a:path w="51" h="15">
                    <a:moveTo>
                      <a:pt x="51" y="0"/>
                    </a:moveTo>
                    <a:cubicBezTo>
                      <a:pt x="51" y="5"/>
                      <a:pt x="51" y="10"/>
                      <a:pt x="51" y="15"/>
                    </a:cubicBezTo>
                    <a:cubicBezTo>
                      <a:pt x="47" y="15"/>
                      <a:pt x="43" y="15"/>
                      <a:pt x="39" y="15"/>
                    </a:cubicBezTo>
                    <a:cubicBezTo>
                      <a:pt x="39" y="13"/>
                      <a:pt x="39" y="10"/>
                      <a:pt x="39" y="7"/>
                    </a:cubicBezTo>
                    <a:cubicBezTo>
                      <a:pt x="37" y="7"/>
                      <a:pt x="34" y="7"/>
                      <a:pt x="32" y="8"/>
                    </a:cubicBezTo>
                    <a:cubicBezTo>
                      <a:pt x="32" y="8"/>
                      <a:pt x="31" y="9"/>
                      <a:pt x="31" y="9"/>
                    </a:cubicBezTo>
                    <a:cubicBezTo>
                      <a:pt x="31" y="11"/>
                      <a:pt x="31" y="13"/>
                      <a:pt x="31" y="15"/>
                    </a:cubicBezTo>
                    <a:cubicBezTo>
                      <a:pt x="27" y="15"/>
                      <a:pt x="24" y="15"/>
                      <a:pt x="21" y="15"/>
                    </a:cubicBezTo>
                    <a:cubicBezTo>
                      <a:pt x="20" y="15"/>
                      <a:pt x="19" y="14"/>
                      <a:pt x="19" y="14"/>
                    </a:cubicBezTo>
                    <a:cubicBezTo>
                      <a:pt x="19" y="12"/>
                      <a:pt x="19" y="11"/>
                      <a:pt x="19" y="10"/>
                    </a:cubicBezTo>
                    <a:cubicBezTo>
                      <a:pt x="19" y="8"/>
                      <a:pt x="19" y="7"/>
                      <a:pt x="17" y="7"/>
                    </a:cubicBezTo>
                    <a:cubicBezTo>
                      <a:pt x="11" y="7"/>
                      <a:pt x="11" y="7"/>
                      <a:pt x="11" y="13"/>
                    </a:cubicBezTo>
                    <a:cubicBezTo>
                      <a:pt x="11" y="15"/>
                      <a:pt x="10" y="15"/>
                      <a:pt x="9" y="15"/>
                    </a:cubicBezTo>
                    <a:cubicBezTo>
                      <a:pt x="6" y="15"/>
                      <a:pt x="3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17" y="0"/>
                      <a:pt x="34" y="0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62" dirty="0"/>
              </a:p>
            </p:txBody>
          </p:sp>
        </p:grpSp>
        <p:sp>
          <p:nvSpPr>
            <p:cNvPr id="216" name="Rectangle 215">
              <a:extLst>
                <a:ext uri="{FF2B5EF4-FFF2-40B4-BE49-F238E27FC236}">
                  <a16:creationId xmlns="" xmlns:a16="http://schemas.microsoft.com/office/drawing/2014/main" id="{74FEC834-07C1-4E6C-95AC-A8F441AE4353}"/>
                </a:ext>
              </a:extLst>
            </p:cNvPr>
            <p:cNvSpPr/>
            <p:nvPr/>
          </p:nvSpPr>
          <p:spPr>
            <a:xfrm>
              <a:off x="5046046" y="2933966"/>
              <a:ext cx="2514600" cy="627282"/>
            </a:xfrm>
            <a:prstGeom prst="rect">
              <a:avLst/>
            </a:prstGeom>
            <a:solidFill>
              <a:srgbClr val="00338D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hu-HU" sz="1200" dirty="0"/>
                <a:t>Villamos energia egyetemes szolgáltatói engedélyesek</a:t>
              </a:r>
            </a:p>
          </p:txBody>
        </p:sp>
        <p:sp>
          <p:nvSpPr>
            <p:cNvPr id="217" name="object 35">
              <a:extLst>
                <a:ext uri="{FF2B5EF4-FFF2-40B4-BE49-F238E27FC236}">
                  <a16:creationId xmlns="" xmlns:a16="http://schemas.microsoft.com/office/drawing/2014/main" id="{50696128-E0FF-4A56-BB06-C98BB70BD3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0000" y="3057488"/>
              <a:ext cx="143487" cy="340374"/>
            </a:xfrm>
            <a:custGeom>
              <a:avLst/>
              <a:gdLst/>
              <a:ahLst/>
              <a:cxnLst/>
              <a:rect l="l" t="t" r="r" b="b"/>
              <a:pathLst>
                <a:path w="228600" h="723900">
                  <a:moveTo>
                    <a:pt x="203200" y="0"/>
                  </a:moveTo>
                  <a:lnTo>
                    <a:pt x="50800" y="0"/>
                  </a:lnTo>
                  <a:lnTo>
                    <a:pt x="0" y="406400"/>
                  </a:lnTo>
                  <a:lnTo>
                    <a:pt x="88900" y="406400"/>
                  </a:lnTo>
                  <a:lnTo>
                    <a:pt x="12700" y="723900"/>
                  </a:lnTo>
                  <a:lnTo>
                    <a:pt x="228600" y="304800"/>
                  </a:lnTo>
                  <a:lnTo>
                    <a:pt x="127000" y="3048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lang="en-US" sz="1100" dirty="0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="" xmlns:a16="http://schemas.microsoft.com/office/drawing/2014/main" id="{33E8978A-C782-444B-A8BB-DB934FE5D86A}"/>
                </a:ext>
              </a:extLst>
            </p:cNvPr>
            <p:cNvSpPr/>
            <p:nvPr/>
          </p:nvSpPr>
          <p:spPr>
            <a:xfrm>
              <a:off x="5043975" y="4654916"/>
              <a:ext cx="2514600" cy="627282"/>
            </a:xfrm>
            <a:prstGeom prst="rect">
              <a:avLst/>
            </a:prstGeom>
            <a:solidFill>
              <a:srgbClr val="00338D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hu-HU" sz="1200" dirty="0"/>
                <a:t>Földgáz egyetemes szolgáltató</a:t>
              </a:r>
            </a:p>
          </p:txBody>
        </p:sp>
        <p:sp>
          <p:nvSpPr>
            <p:cNvPr id="219" name="Freeform 43">
              <a:extLst>
                <a:ext uri="{FF2B5EF4-FFF2-40B4-BE49-F238E27FC236}">
                  <a16:creationId xmlns="" xmlns:a16="http://schemas.microsoft.com/office/drawing/2014/main" id="{B7B9E505-7B98-408C-9746-987E423EE9D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166647" y="4772549"/>
              <a:ext cx="283331" cy="380883"/>
            </a:xfrm>
            <a:custGeom>
              <a:avLst/>
              <a:gdLst/>
              <a:ahLst/>
              <a:cxnLst>
                <a:cxn ang="0">
                  <a:pos x="95" y="80"/>
                </a:cxn>
                <a:cxn ang="0">
                  <a:pos x="36" y="189"/>
                </a:cxn>
                <a:cxn ang="0">
                  <a:pos x="75" y="245"/>
                </a:cxn>
                <a:cxn ang="0">
                  <a:pos x="62" y="218"/>
                </a:cxn>
                <a:cxn ang="0">
                  <a:pos x="95" y="157"/>
                </a:cxn>
                <a:cxn ang="0">
                  <a:pos x="128" y="218"/>
                </a:cxn>
                <a:cxn ang="0">
                  <a:pos x="115" y="245"/>
                </a:cxn>
                <a:cxn ang="0">
                  <a:pos x="154" y="189"/>
                </a:cxn>
                <a:cxn ang="0">
                  <a:pos x="95" y="80"/>
                </a:cxn>
                <a:cxn ang="0">
                  <a:pos x="94" y="0"/>
                </a:cxn>
                <a:cxn ang="0">
                  <a:pos x="190" y="173"/>
                </a:cxn>
                <a:cxn ang="0">
                  <a:pos x="96" y="268"/>
                </a:cxn>
                <a:cxn ang="0">
                  <a:pos x="0" y="173"/>
                </a:cxn>
                <a:cxn ang="0">
                  <a:pos x="94" y="0"/>
                </a:cxn>
              </a:cxnLst>
              <a:rect l="0" t="0" r="r" b="b"/>
              <a:pathLst>
                <a:path w="190" h="268">
                  <a:moveTo>
                    <a:pt x="95" y="80"/>
                  </a:moveTo>
                  <a:cubicBezTo>
                    <a:pt x="95" y="80"/>
                    <a:pt x="36" y="131"/>
                    <a:pt x="36" y="189"/>
                  </a:cubicBezTo>
                  <a:cubicBezTo>
                    <a:pt x="36" y="214"/>
                    <a:pt x="52" y="236"/>
                    <a:pt x="75" y="245"/>
                  </a:cubicBezTo>
                  <a:cubicBezTo>
                    <a:pt x="67" y="238"/>
                    <a:pt x="62" y="229"/>
                    <a:pt x="62" y="218"/>
                  </a:cubicBezTo>
                  <a:cubicBezTo>
                    <a:pt x="62" y="185"/>
                    <a:pt x="95" y="157"/>
                    <a:pt x="95" y="157"/>
                  </a:cubicBezTo>
                  <a:cubicBezTo>
                    <a:pt x="95" y="157"/>
                    <a:pt x="128" y="185"/>
                    <a:pt x="128" y="218"/>
                  </a:cubicBezTo>
                  <a:cubicBezTo>
                    <a:pt x="128" y="229"/>
                    <a:pt x="123" y="239"/>
                    <a:pt x="115" y="245"/>
                  </a:cubicBezTo>
                  <a:cubicBezTo>
                    <a:pt x="138" y="237"/>
                    <a:pt x="154" y="215"/>
                    <a:pt x="154" y="189"/>
                  </a:cubicBezTo>
                  <a:cubicBezTo>
                    <a:pt x="154" y="131"/>
                    <a:pt x="95" y="80"/>
                    <a:pt x="95" y="80"/>
                  </a:cubicBezTo>
                  <a:close/>
                  <a:moveTo>
                    <a:pt x="94" y="0"/>
                  </a:moveTo>
                  <a:cubicBezTo>
                    <a:pt x="94" y="0"/>
                    <a:pt x="190" y="80"/>
                    <a:pt x="190" y="173"/>
                  </a:cubicBezTo>
                  <a:cubicBezTo>
                    <a:pt x="190" y="226"/>
                    <a:pt x="149" y="268"/>
                    <a:pt x="96" y="268"/>
                  </a:cubicBezTo>
                  <a:cubicBezTo>
                    <a:pt x="43" y="268"/>
                    <a:pt x="0" y="226"/>
                    <a:pt x="0" y="173"/>
                  </a:cubicBezTo>
                  <a:cubicBezTo>
                    <a:pt x="0" y="80"/>
                    <a:pt x="94" y="0"/>
                    <a:pt x="94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Oval 219">
              <a:extLst>
                <a:ext uri="{FF2B5EF4-FFF2-40B4-BE49-F238E27FC236}">
                  <a16:creationId xmlns="" xmlns:a16="http://schemas.microsoft.com/office/drawing/2014/main" id="{7423CB23-4F8A-466B-970A-8160A8D629B2}"/>
                </a:ext>
              </a:extLst>
            </p:cNvPr>
            <p:cNvSpPr/>
            <p:nvPr/>
          </p:nvSpPr>
          <p:spPr>
            <a:xfrm>
              <a:off x="5104952" y="4901549"/>
              <a:ext cx="504000" cy="504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224" name="Rectangle 223">
            <a:extLst>
              <a:ext uri="{FF2B5EF4-FFF2-40B4-BE49-F238E27FC236}">
                <a16:creationId xmlns="" xmlns:a16="http://schemas.microsoft.com/office/drawing/2014/main" id="{D7F1EA4C-53AB-485C-816E-2EC85E745D5B}"/>
              </a:ext>
            </a:extLst>
          </p:cNvPr>
          <p:cNvSpPr/>
          <p:nvPr/>
        </p:nvSpPr>
        <p:spPr>
          <a:xfrm>
            <a:off x="9678191" y="5881204"/>
            <a:ext cx="2359010" cy="523220"/>
          </a:xfrm>
          <a:prstGeom prst="rect">
            <a:avLst/>
          </a:prstGeom>
          <a:solidFill>
            <a:srgbClr val="0E1655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lvl="2" algn="ctr">
              <a:spcBef>
                <a:spcPts val="600"/>
              </a:spcBef>
              <a:buClr>
                <a:srgbClr val="002060"/>
              </a:buClr>
              <a:buSzPct val="85000"/>
            </a:pPr>
            <a:r>
              <a:rPr lang="hu-HU" sz="1400" dirty="0">
                <a:solidFill>
                  <a:schemeClr val="bg1"/>
                </a:solidFill>
                <a:cs typeface="Arial" panose="020B0604020202020204" pitchFamily="34" charset="0"/>
              </a:rPr>
              <a:t>Energiahatékonysági járulék megfizetése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="" xmlns:a16="http://schemas.microsoft.com/office/drawing/2014/main" id="{3713E499-B83B-4D90-9AF0-4885865136B4}"/>
              </a:ext>
            </a:extLst>
          </p:cNvPr>
          <p:cNvSpPr/>
          <p:nvPr/>
        </p:nvSpPr>
        <p:spPr>
          <a:xfrm>
            <a:off x="9442414" y="1492968"/>
            <a:ext cx="2777098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2" algn="ctr">
              <a:spcBef>
                <a:spcPts val="600"/>
              </a:spcBef>
              <a:buClr>
                <a:srgbClr val="002060"/>
              </a:buClr>
              <a:buSzPct val="85000"/>
            </a:pPr>
            <a:r>
              <a:rPr lang="hu-HU" sz="1600" b="1" dirty="0">
                <a:cs typeface="Arial" panose="020B0604020202020204" pitchFamily="34" charset="0"/>
              </a:rPr>
              <a:t>Kötelezettség teljesítése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="" xmlns:a16="http://schemas.microsoft.com/office/drawing/2014/main" id="{0E70B9CA-8437-44C1-956D-2CF0D6ACCBC5}"/>
              </a:ext>
            </a:extLst>
          </p:cNvPr>
          <p:cNvSpPr/>
          <p:nvPr/>
        </p:nvSpPr>
        <p:spPr>
          <a:xfrm>
            <a:off x="8323491" y="5816608"/>
            <a:ext cx="13155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  <a:buClr>
                <a:srgbClr val="002060"/>
              </a:buClr>
              <a:buSzPct val="85000"/>
            </a:pPr>
            <a:r>
              <a:rPr lang="hu-HU" sz="1400" dirty="0">
                <a:cs typeface="Arial" panose="020B0604020202020204" pitchFamily="34" charset="0"/>
              </a:rPr>
              <a:t>Kivásárlás</a:t>
            </a:r>
          </a:p>
        </p:txBody>
      </p:sp>
      <p:grpSp>
        <p:nvGrpSpPr>
          <p:cNvPr id="227" name="Group 226">
            <a:extLst>
              <a:ext uri="{FF2B5EF4-FFF2-40B4-BE49-F238E27FC236}">
                <a16:creationId xmlns="" xmlns:a16="http://schemas.microsoft.com/office/drawing/2014/main" id="{BF90C0B5-AC1E-4D6D-9ACD-C710FE8A4953}"/>
              </a:ext>
            </a:extLst>
          </p:cNvPr>
          <p:cNvGrpSpPr>
            <a:grpSpLocks noChangeAspect="1"/>
          </p:cNvGrpSpPr>
          <p:nvPr/>
        </p:nvGrpSpPr>
        <p:grpSpPr>
          <a:xfrm>
            <a:off x="7864029" y="5790459"/>
            <a:ext cx="396030" cy="346526"/>
            <a:chOff x="3530584" y="1759700"/>
            <a:chExt cx="711202" cy="622300"/>
          </a:xfrm>
          <a:solidFill>
            <a:srgbClr val="00338D"/>
          </a:solidFill>
        </p:grpSpPr>
        <p:sp>
          <p:nvSpPr>
            <p:cNvPr id="228" name="object 72">
              <a:extLst>
                <a:ext uri="{FF2B5EF4-FFF2-40B4-BE49-F238E27FC236}">
                  <a16:creationId xmlns="" xmlns:a16="http://schemas.microsoft.com/office/drawing/2014/main" id="{0B104C25-9DC8-4FCD-8E5F-239C64E37163}"/>
                </a:ext>
              </a:extLst>
            </p:cNvPr>
            <p:cNvSpPr/>
            <p:nvPr/>
          </p:nvSpPr>
          <p:spPr>
            <a:xfrm>
              <a:off x="3530584" y="2089900"/>
              <a:ext cx="711200" cy="292100"/>
            </a:xfrm>
            <a:custGeom>
              <a:avLst/>
              <a:gdLst/>
              <a:ahLst/>
              <a:cxnLst/>
              <a:rect l="l" t="t" r="r" b="b"/>
              <a:pathLst>
                <a:path w="711200" h="292100">
                  <a:moveTo>
                    <a:pt x="0" y="114300"/>
                  </a:moveTo>
                  <a:lnTo>
                    <a:pt x="0" y="152400"/>
                  </a:lnTo>
                  <a:lnTo>
                    <a:pt x="279400" y="292100"/>
                  </a:lnTo>
                  <a:lnTo>
                    <a:pt x="344170" y="254000"/>
                  </a:lnTo>
                  <a:lnTo>
                    <a:pt x="279400" y="254000"/>
                  </a:lnTo>
                  <a:lnTo>
                    <a:pt x="0" y="114300"/>
                  </a:lnTo>
                  <a:close/>
                </a:path>
                <a:path w="711200" h="292100">
                  <a:moveTo>
                    <a:pt x="711200" y="0"/>
                  </a:moveTo>
                  <a:lnTo>
                    <a:pt x="279400" y="254000"/>
                  </a:lnTo>
                  <a:lnTo>
                    <a:pt x="344170" y="254000"/>
                  </a:lnTo>
                  <a:lnTo>
                    <a:pt x="711200" y="38100"/>
                  </a:lnTo>
                  <a:lnTo>
                    <a:pt x="7112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9" name="object 73">
              <a:extLst>
                <a:ext uri="{FF2B5EF4-FFF2-40B4-BE49-F238E27FC236}">
                  <a16:creationId xmlns="" xmlns:a16="http://schemas.microsoft.com/office/drawing/2014/main" id="{DF8B7D47-4A54-49F3-9686-6AB1E67762A8}"/>
                </a:ext>
              </a:extLst>
            </p:cNvPr>
            <p:cNvSpPr/>
            <p:nvPr/>
          </p:nvSpPr>
          <p:spPr>
            <a:xfrm>
              <a:off x="3530586" y="1759700"/>
              <a:ext cx="711200" cy="393700"/>
            </a:xfrm>
            <a:custGeom>
              <a:avLst/>
              <a:gdLst/>
              <a:ahLst/>
              <a:cxnLst/>
              <a:rect l="l" t="t" r="r" b="b"/>
              <a:pathLst>
                <a:path w="711200" h="393700">
                  <a:moveTo>
                    <a:pt x="431800" y="0"/>
                  </a:moveTo>
                  <a:lnTo>
                    <a:pt x="0" y="254000"/>
                  </a:lnTo>
                  <a:lnTo>
                    <a:pt x="279400" y="393700"/>
                  </a:lnTo>
                  <a:lnTo>
                    <a:pt x="344170" y="355600"/>
                  </a:lnTo>
                  <a:lnTo>
                    <a:pt x="279400" y="355600"/>
                  </a:lnTo>
                  <a:lnTo>
                    <a:pt x="70027" y="250913"/>
                  </a:lnTo>
                  <a:lnTo>
                    <a:pt x="431800" y="38100"/>
                  </a:lnTo>
                  <a:lnTo>
                    <a:pt x="508000" y="38100"/>
                  </a:lnTo>
                  <a:lnTo>
                    <a:pt x="431800" y="0"/>
                  </a:lnTo>
                  <a:close/>
                </a:path>
                <a:path w="711200" h="393700">
                  <a:moveTo>
                    <a:pt x="508000" y="38100"/>
                  </a:moveTo>
                  <a:lnTo>
                    <a:pt x="431800" y="38100"/>
                  </a:lnTo>
                  <a:lnTo>
                    <a:pt x="641172" y="142786"/>
                  </a:lnTo>
                  <a:lnTo>
                    <a:pt x="279400" y="355600"/>
                  </a:lnTo>
                  <a:lnTo>
                    <a:pt x="344170" y="355600"/>
                  </a:lnTo>
                  <a:lnTo>
                    <a:pt x="711200" y="139700"/>
                  </a:lnTo>
                  <a:lnTo>
                    <a:pt x="508000" y="381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0" name="object 74">
              <a:extLst>
                <a:ext uri="{FF2B5EF4-FFF2-40B4-BE49-F238E27FC236}">
                  <a16:creationId xmlns="" xmlns:a16="http://schemas.microsoft.com/office/drawing/2014/main" id="{F1A0CA35-DD64-45EF-BFCD-6C158899E815}"/>
                </a:ext>
              </a:extLst>
            </p:cNvPr>
            <p:cNvSpPr/>
            <p:nvPr/>
          </p:nvSpPr>
          <p:spPr>
            <a:xfrm>
              <a:off x="3530584" y="2013700"/>
              <a:ext cx="711200" cy="292100"/>
            </a:xfrm>
            <a:custGeom>
              <a:avLst/>
              <a:gdLst/>
              <a:ahLst/>
              <a:cxnLst/>
              <a:rect l="l" t="t" r="r" b="b"/>
              <a:pathLst>
                <a:path w="711200" h="292100">
                  <a:moveTo>
                    <a:pt x="0" y="114300"/>
                  </a:moveTo>
                  <a:lnTo>
                    <a:pt x="0" y="152400"/>
                  </a:lnTo>
                  <a:lnTo>
                    <a:pt x="279400" y="292100"/>
                  </a:lnTo>
                  <a:lnTo>
                    <a:pt x="344170" y="254000"/>
                  </a:lnTo>
                  <a:lnTo>
                    <a:pt x="279400" y="254000"/>
                  </a:lnTo>
                  <a:lnTo>
                    <a:pt x="0" y="114300"/>
                  </a:lnTo>
                  <a:close/>
                </a:path>
                <a:path w="711200" h="292100">
                  <a:moveTo>
                    <a:pt x="711200" y="0"/>
                  </a:moveTo>
                  <a:lnTo>
                    <a:pt x="279400" y="254000"/>
                  </a:lnTo>
                  <a:lnTo>
                    <a:pt x="344170" y="254000"/>
                  </a:lnTo>
                  <a:lnTo>
                    <a:pt x="711200" y="38100"/>
                  </a:lnTo>
                  <a:lnTo>
                    <a:pt x="7112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1" name="object 75">
              <a:extLst>
                <a:ext uri="{FF2B5EF4-FFF2-40B4-BE49-F238E27FC236}">
                  <a16:creationId xmlns="" xmlns:a16="http://schemas.microsoft.com/office/drawing/2014/main" id="{7C99A930-0A08-4393-9328-7293D77C33BE}"/>
                </a:ext>
              </a:extLst>
            </p:cNvPr>
            <p:cNvSpPr/>
            <p:nvPr/>
          </p:nvSpPr>
          <p:spPr>
            <a:xfrm>
              <a:off x="3530584" y="1937500"/>
              <a:ext cx="711200" cy="292100"/>
            </a:xfrm>
            <a:custGeom>
              <a:avLst/>
              <a:gdLst/>
              <a:ahLst/>
              <a:cxnLst/>
              <a:rect l="l" t="t" r="r" b="b"/>
              <a:pathLst>
                <a:path w="711200" h="292100">
                  <a:moveTo>
                    <a:pt x="0" y="114300"/>
                  </a:moveTo>
                  <a:lnTo>
                    <a:pt x="0" y="152400"/>
                  </a:lnTo>
                  <a:lnTo>
                    <a:pt x="279400" y="292100"/>
                  </a:lnTo>
                  <a:lnTo>
                    <a:pt x="344170" y="254000"/>
                  </a:lnTo>
                  <a:lnTo>
                    <a:pt x="279400" y="254000"/>
                  </a:lnTo>
                  <a:lnTo>
                    <a:pt x="0" y="114300"/>
                  </a:lnTo>
                  <a:close/>
                </a:path>
                <a:path w="711200" h="292100">
                  <a:moveTo>
                    <a:pt x="711200" y="0"/>
                  </a:moveTo>
                  <a:lnTo>
                    <a:pt x="279400" y="254000"/>
                  </a:lnTo>
                  <a:lnTo>
                    <a:pt x="344170" y="254000"/>
                  </a:lnTo>
                  <a:lnTo>
                    <a:pt x="711200" y="38100"/>
                  </a:lnTo>
                  <a:lnTo>
                    <a:pt x="7112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2" name="object 76">
              <a:extLst>
                <a:ext uri="{FF2B5EF4-FFF2-40B4-BE49-F238E27FC236}">
                  <a16:creationId xmlns="" xmlns:a16="http://schemas.microsoft.com/office/drawing/2014/main" id="{29C7018B-34D4-4BC5-89F2-BB29DF9092D4}"/>
                </a:ext>
              </a:extLst>
            </p:cNvPr>
            <p:cNvSpPr/>
            <p:nvPr/>
          </p:nvSpPr>
          <p:spPr>
            <a:xfrm>
              <a:off x="3772151" y="1883993"/>
              <a:ext cx="228600" cy="142875"/>
            </a:xfrm>
            <a:custGeom>
              <a:avLst/>
              <a:gdLst/>
              <a:ahLst/>
              <a:cxnLst/>
              <a:rect l="l" t="t" r="r" b="b"/>
              <a:pathLst>
                <a:path w="228600" h="142875">
                  <a:moveTo>
                    <a:pt x="106634" y="0"/>
                  </a:moveTo>
                  <a:lnTo>
                    <a:pt x="59843" y="7481"/>
                  </a:lnTo>
                  <a:lnTo>
                    <a:pt x="23493" y="25686"/>
                  </a:lnTo>
                  <a:lnTo>
                    <a:pt x="539" y="60426"/>
                  </a:lnTo>
                  <a:lnTo>
                    <a:pt x="0" y="70228"/>
                  </a:lnTo>
                  <a:lnTo>
                    <a:pt x="1732" y="80251"/>
                  </a:lnTo>
                  <a:lnTo>
                    <a:pt x="29977" y="115576"/>
                  </a:lnTo>
                  <a:lnTo>
                    <a:pt x="64001" y="133169"/>
                  </a:lnTo>
                  <a:lnTo>
                    <a:pt x="104809" y="141752"/>
                  </a:lnTo>
                  <a:lnTo>
                    <a:pt x="119263" y="142397"/>
                  </a:lnTo>
                  <a:lnTo>
                    <a:pt x="133908" y="141856"/>
                  </a:lnTo>
                  <a:lnTo>
                    <a:pt x="172031" y="134364"/>
                  </a:lnTo>
                  <a:lnTo>
                    <a:pt x="207097" y="115532"/>
                  </a:lnTo>
                  <a:lnTo>
                    <a:pt x="228271" y="79418"/>
                  </a:lnTo>
                  <a:lnTo>
                    <a:pt x="228159" y="69259"/>
                  </a:lnTo>
                  <a:lnTo>
                    <a:pt x="206757" y="32685"/>
                  </a:lnTo>
                  <a:lnTo>
                    <a:pt x="162933" y="8482"/>
                  </a:lnTo>
                  <a:lnTo>
                    <a:pt x="121351" y="442"/>
                  </a:lnTo>
                  <a:lnTo>
                    <a:pt x="1066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="" xmlns:a16="http://schemas.microsoft.com/office/drawing/2014/main" id="{FEAB0019-BEA1-4819-805D-0E9B610C7FB2}"/>
              </a:ext>
            </a:extLst>
          </p:cNvPr>
          <p:cNvGrpSpPr/>
          <p:nvPr/>
        </p:nvGrpSpPr>
        <p:grpSpPr>
          <a:xfrm>
            <a:off x="9404858" y="2822839"/>
            <a:ext cx="252000" cy="276999"/>
            <a:chOff x="760412" y="-451718"/>
            <a:chExt cx="252000" cy="276999"/>
          </a:xfrm>
        </p:grpSpPr>
        <p:sp>
          <p:nvSpPr>
            <p:cNvPr id="234" name="Oval 233">
              <a:extLst>
                <a:ext uri="{FF2B5EF4-FFF2-40B4-BE49-F238E27FC236}">
                  <a16:creationId xmlns="" xmlns:a16="http://schemas.microsoft.com/office/drawing/2014/main" id="{C43639F9-BE9A-4B40-9460-AB33BD9FB91C}"/>
                </a:ext>
              </a:extLst>
            </p:cNvPr>
            <p:cNvSpPr/>
            <p:nvPr/>
          </p:nvSpPr>
          <p:spPr>
            <a:xfrm>
              <a:off x="760412" y="-426719"/>
              <a:ext cx="252000" cy="252000"/>
            </a:xfrm>
            <a:prstGeom prst="ellipse">
              <a:avLst/>
            </a:prstGeom>
            <a:solidFill>
              <a:srgbClr val="0E16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="" xmlns:a16="http://schemas.microsoft.com/office/drawing/2014/main" id="{A11B4852-88B9-4A59-9292-5DDF78001FB7}"/>
                </a:ext>
              </a:extLst>
            </p:cNvPr>
            <p:cNvSpPr txBox="1"/>
            <p:nvPr/>
          </p:nvSpPr>
          <p:spPr>
            <a:xfrm>
              <a:off x="836612" y="-451718"/>
              <a:ext cx="1143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>
                  <a:solidFill>
                    <a:schemeClr val="bg1"/>
                  </a:solidFill>
                </a:rPr>
                <a:t>I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="" xmlns:a16="http://schemas.microsoft.com/office/drawing/2014/main" id="{BCBE9E2B-257A-4FEB-9BC7-F35E2A653EF5}"/>
              </a:ext>
            </a:extLst>
          </p:cNvPr>
          <p:cNvGrpSpPr/>
          <p:nvPr/>
        </p:nvGrpSpPr>
        <p:grpSpPr>
          <a:xfrm>
            <a:off x="9543362" y="5778596"/>
            <a:ext cx="269657" cy="276999"/>
            <a:chOff x="1241652" y="-441313"/>
            <a:chExt cx="269657" cy="276999"/>
          </a:xfrm>
        </p:grpSpPr>
        <p:sp>
          <p:nvSpPr>
            <p:cNvPr id="237" name="Oval 236">
              <a:extLst>
                <a:ext uri="{FF2B5EF4-FFF2-40B4-BE49-F238E27FC236}">
                  <a16:creationId xmlns="" xmlns:a16="http://schemas.microsoft.com/office/drawing/2014/main" id="{564860BE-0195-4748-B3A1-86610FD5B799}"/>
                </a:ext>
              </a:extLst>
            </p:cNvPr>
            <p:cNvSpPr/>
            <p:nvPr/>
          </p:nvSpPr>
          <p:spPr>
            <a:xfrm>
              <a:off x="1250481" y="-416314"/>
              <a:ext cx="252000" cy="252000"/>
            </a:xfrm>
            <a:prstGeom prst="ellipse">
              <a:avLst/>
            </a:prstGeom>
            <a:solidFill>
              <a:srgbClr val="0E16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hu-HU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="" xmlns:a16="http://schemas.microsoft.com/office/drawing/2014/main" id="{1E077EB8-FB3D-47E7-BC33-F2D4040862B8}"/>
                </a:ext>
              </a:extLst>
            </p:cNvPr>
            <p:cNvSpPr txBox="1"/>
            <p:nvPr/>
          </p:nvSpPr>
          <p:spPr>
            <a:xfrm>
              <a:off x="1241652" y="-441313"/>
              <a:ext cx="26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>
                  <a:solidFill>
                    <a:schemeClr val="bg1"/>
                  </a:solidFill>
                </a:rPr>
                <a:t>II</a:t>
              </a:r>
            </a:p>
          </p:txBody>
        </p:sp>
      </p:grpSp>
      <p:cxnSp>
        <p:nvCxnSpPr>
          <p:cNvPr id="239" name="Straight Arrow Connector 238">
            <a:extLst>
              <a:ext uri="{FF2B5EF4-FFF2-40B4-BE49-F238E27FC236}">
                <a16:creationId xmlns="" xmlns:a16="http://schemas.microsoft.com/office/drawing/2014/main" id="{F51B9961-ED40-4FB1-8F40-6C64D9E35AAC}"/>
              </a:ext>
            </a:extLst>
          </p:cNvPr>
          <p:cNvCxnSpPr>
            <a:cxnSpLocks/>
          </p:cNvCxnSpPr>
          <p:nvPr/>
        </p:nvCxnSpPr>
        <p:spPr>
          <a:xfrm>
            <a:off x="7764795" y="6231440"/>
            <a:ext cx="1756193" cy="0"/>
          </a:xfrm>
          <a:prstGeom prst="straightConnector1">
            <a:avLst/>
          </a:prstGeom>
          <a:ln w="28575">
            <a:solidFill>
              <a:srgbClr val="0033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116A218C-D496-45A4-8C66-8600B44A6FB4}"/>
              </a:ext>
            </a:extLst>
          </p:cNvPr>
          <p:cNvSpPr/>
          <p:nvPr/>
        </p:nvSpPr>
        <p:spPr>
          <a:xfrm>
            <a:off x="9632505" y="5334647"/>
            <a:ext cx="2329283" cy="307777"/>
          </a:xfrm>
          <a:prstGeom prst="rect">
            <a:avLst/>
          </a:prstGeom>
          <a:ln w="19050">
            <a:solidFill>
              <a:srgbClr val="0091DA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hu-HU" sz="1400" dirty="0"/>
              <a:t>Szervezett piac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5A46B986-7FD9-4CF9-A26E-22C78A22C539}"/>
              </a:ext>
            </a:extLst>
          </p:cNvPr>
          <p:cNvSpPr/>
          <p:nvPr/>
        </p:nvSpPr>
        <p:spPr>
          <a:xfrm>
            <a:off x="9618349" y="1931383"/>
            <a:ext cx="2329283" cy="307777"/>
          </a:xfrm>
          <a:prstGeom prst="rect">
            <a:avLst/>
          </a:prstGeom>
          <a:solidFill>
            <a:srgbClr val="5E6791"/>
          </a:solidFill>
          <a:ln w="19050">
            <a:solidFill>
              <a:srgbClr val="5E679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</a:rPr>
              <a:t>Energetikai auditáló szervezet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="" xmlns:a16="http://schemas.microsoft.com/office/drawing/2014/main" id="{7DE786D8-DDDD-4C21-9445-5C4BE2D0D6E3}"/>
              </a:ext>
            </a:extLst>
          </p:cNvPr>
          <p:cNvCxnSpPr>
            <a:cxnSpLocks/>
          </p:cNvCxnSpPr>
          <p:nvPr/>
        </p:nvCxnSpPr>
        <p:spPr>
          <a:xfrm>
            <a:off x="9904412" y="2247212"/>
            <a:ext cx="0" cy="600626"/>
          </a:xfrm>
          <a:prstGeom prst="straightConnector1">
            <a:avLst/>
          </a:prstGeom>
          <a:ln w="28575">
            <a:solidFill>
              <a:srgbClr val="5E679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928E5D4E-F0F8-4CA5-8B32-80AF91D7532C}"/>
              </a:ext>
            </a:extLst>
          </p:cNvPr>
          <p:cNvSpPr/>
          <p:nvPr/>
        </p:nvSpPr>
        <p:spPr>
          <a:xfrm>
            <a:off x="10167332" y="2307282"/>
            <a:ext cx="131553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algn="ctr">
              <a:spcBef>
                <a:spcPts val="600"/>
              </a:spcBef>
              <a:buClr>
                <a:srgbClr val="002060"/>
              </a:buClr>
              <a:buSzPct val="85000"/>
            </a:pPr>
            <a:r>
              <a:rPr lang="hu-HU" sz="1200" dirty="0">
                <a:cs typeface="Arial" panose="020B0604020202020204" pitchFamily="34" charset="0"/>
              </a:rPr>
              <a:t>Hitelesítés</a:t>
            </a:r>
          </a:p>
        </p:txBody>
      </p:sp>
      <p:sp>
        <p:nvSpPr>
          <p:cNvPr id="120" name="Cím 1"/>
          <p:cNvSpPr txBox="1">
            <a:spLocks/>
          </p:cNvSpPr>
          <p:nvPr/>
        </p:nvSpPr>
        <p:spPr>
          <a:xfrm>
            <a:off x="199035" y="57150"/>
            <a:ext cx="9429846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85000" lnSpcReduction="200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err="1" smtClean="0"/>
              <a:t>Energiamegtakarítás</a:t>
            </a:r>
            <a:r>
              <a:rPr lang="hu-HU" sz="2800" dirty="0" smtClean="0"/>
              <a:t> költséghatékonyan: Energiahatékonysági kötelezési rendszer </a:t>
            </a:r>
            <a:endParaRPr lang="hu-HU" sz="2800" dirty="0"/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551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455612" y="384011"/>
            <a:ext cx="9555480" cy="911389"/>
          </a:xfrm>
        </p:spPr>
        <p:txBody>
          <a:bodyPr anchor="t"/>
          <a:lstStyle/>
          <a:p>
            <a:r>
              <a:rPr lang="hu-HU" dirty="0"/>
              <a:t>Tartalom</a:t>
            </a:r>
          </a:p>
        </p:txBody>
      </p:sp>
      <p:sp>
        <p:nvSpPr>
          <p:cNvPr id="4" name="Szöveg helye 1">
            <a:extLst>
              <a:ext uri="{FF2B5EF4-FFF2-40B4-BE49-F238E27FC236}">
                <a16:creationId xmlns:a16="http://schemas.microsoft.com/office/drawing/2014/main" xmlns="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770548" y="2209800"/>
            <a:ext cx="10657864" cy="792261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solidFill>
              <a:schemeClr val="bg1"/>
            </a:solidFill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marL="317500" indent="-317500" defTabSz="91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>
              <a:buClr>
                <a:srgbClr val="0070C0"/>
              </a:buClr>
            </a:pPr>
            <a:r>
              <a:rPr lang="hu-HU" sz="2000" dirty="0">
                <a:solidFill>
                  <a:prstClr val="black"/>
                </a:solidFill>
                <a:latin typeface="+mj-lt"/>
              </a:rPr>
              <a:t>A magyar klíma- és energiapolitikát meghatározó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k</a:t>
            </a:r>
            <a:r>
              <a:rPr lang="hu-HU" sz="2000" dirty="0" err="1">
                <a:solidFill>
                  <a:prstClr val="black"/>
                </a:solidFill>
                <a:latin typeface="+mj-lt"/>
              </a:rPr>
              <a:t>örnyezet</a:t>
            </a:r>
            <a:r>
              <a:rPr lang="hu-HU" sz="2000" dirty="0">
                <a:solidFill>
                  <a:prstClr val="black"/>
                </a:solidFill>
                <a:latin typeface="+mj-lt"/>
              </a:rPr>
              <a:t> </a:t>
            </a:r>
          </a:p>
        </p:txBody>
      </p:sp>
      <p:sp>
        <p:nvSpPr>
          <p:cNvPr id="6" name="Szöveg helye 1">
            <a:extLst>
              <a:ext uri="{FF2B5EF4-FFF2-40B4-BE49-F238E27FC236}">
                <a16:creationId xmlns:a16="http://schemas.microsoft.com/office/drawing/2014/main" xmlns="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760412" y="3093939"/>
            <a:ext cx="10668000" cy="792261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solidFill>
              <a:schemeClr val="bg1"/>
            </a:solidFill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marL="317500" indent="-317500" defTabSz="91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>
              <a:buClr>
                <a:srgbClr val="0070C0"/>
              </a:buClr>
            </a:pPr>
            <a:r>
              <a:rPr lang="hu-HU" sz="2000" dirty="0">
                <a:solidFill>
                  <a:prstClr val="black"/>
                </a:solidFill>
                <a:latin typeface="+mj-lt"/>
              </a:rPr>
              <a:t>A jogszabályi háttér és a kormány stratégiai döntései</a:t>
            </a:r>
          </a:p>
        </p:txBody>
      </p:sp>
      <p:sp>
        <p:nvSpPr>
          <p:cNvPr id="5" name="Szöveg helye 1">
            <a:extLst>
              <a:ext uri="{FF2B5EF4-FFF2-40B4-BE49-F238E27FC236}">
                <a16:creationId xmlns:a16="http://schemas.microsoft.com/office/drawing/2014/main" xmlns="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760412" y="3980872"/>
            <a:ext cx="10668000" cy="792261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solidFill>
              <a:schemeClr val="bg1"/>
            </a:solidFill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marL="317500" indent="-317500" defTabSz="91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>
              <a:buClr>
                <a:srgbClr val="0070C0"/>
              </a:buClr>
            </a:pPr>
            <a:r>
              <a:rPr lang="hu-HU" sz="2000" dirty="0" smtClean="0">
                <a:solidFill>
                  <a:prstClr val="black"/>
                </a:solidFill>
                <a:latin typeface="+mj-lt"/>
              </a:rPr>
              <a:t>Néhány kiemelt projekt - példa</a:t>
            </a:r>
            <a:endParaRPr lang="hu-HU" sz="2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Szöveg helye 1">
            <a:extLst>
              <a:ext uri="{FF2B5EF4-FFF2-40B4-BE49-F238E27FC236}">
                <a16:creationId xmlns:a16="http://schemas.microsoft.com/office/drawing/2014/main" xmlns="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760412" y="4867564"/>
            <a:ext cx="10668000" cy="792261"/>
          </a:xfrm>
          <a:prstGeom prst="rect">
            <a:avLst/>
          </a:prstGeom>
          <a:solidFill>
            <a:schemeClr val="bg1">
              <a:alpha val="25000"/>
            </a:schemeClr>
          </a:solidFill>
          <a:ln w="12700">
            <a:solidFill>
              <a:schemeClr val="bg1"/>
            </a:solidFill>
          </a:ln>
          <a:effectLst/>
        </p:spPr>
        <p:txBody>
          <a:bodyPr vert="horz" lIns="274320" tIns="45720" rIns="91440" bIns="45720" rtlCol="0" anchor="ctr">
            <a:normAutofit/>
          </a:bodyPr>
          <a:lstStyle>
            <a:defPPr>
              <a:defRPr lang="hu-HU"/>
            </a:defPPr>
            <a:lvl1pPr marL="317500" indent="-317500" defTabSz="91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>
              <a:buClr>
                <a:srgbClr val="0070C0"/>
              </a:buClr>
            </a:pPr>
            <a:r>
              <a:rPr lang="hu-HU" sz="2000" dirty="0" smtClean="0">
                <a:solidFill>
                  <a:prstClr val="black"/>
                </a:solidFill>
                <a:latin typeface="+mj-lt"/>
              </a:rPr>
              <a:t>Magyar, zöld és </a:t>
            </a:r>
            <a:r>
              <a:rPr lang="hu-HU" sz="2000" dirty="0" err="1" smtClean="0">
                <a:solidFill>
                  <a:prstClr val="black"/>
                </a:solidFill>
                <a:latin typeface="+mj-lt"/>
              </a:rPr>
              <a:t>high-tech</a:t>
            </a:r>
            <a:r>
              <a:rPr lang="hu-HU" sz="2000" dirty="0" smtClean="0">
                <a:solidFill>
                  <a:prstClr val="black"/>
                </a:solidFill>
                <a:latin typeface="+mj-lt"/>
              </a:rPr>
              <a:t> gazdaság</a:t>
            </a:r>
            <a:endParaRPr lang="hu-HU" sz="20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4285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Zöld és klíma szempontok erőteljes megjelenítése az MI stratégiában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Google Shape;90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19200"/>
            <a:ext cx="12188825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bject 3"/>
          <p:cNvSpPr/>
          <p:nvPr/>
        </p:nvSpPr>
        <p:spPr>
          <a:xfrm>
            <a:off x="3287452" y="3271988"/>
            <a:ext cx="7954624" cy="1417978"/>
          </a:xfrm>
          <a:custGeom>
            <a:avLst/>
            <a:gdLst/>
            <a:ahLst/>
            <a:cxnLst/>
            <a:rect l="l" t="t" r="r" b="b"/>
            <a:pathLst>
              <a:path w="5724525" h="1020444">
                <a:moveTo>
                  <a:pt x="0" y="1020025"/>
                </a:moveTo>
                <a:lnTo>
                  <a:pt x="5724004" y="1020025"/>
                </a:lnTo>
                <a:lnTo>
                  <a:pt x="5724004" y="0"/>
                </a:lnTo>
                <a:lnTo>
                  <a:pt x="0" y="0"/>
                </a:lnTo>
                <a:lnTo>
                  <a:pt x="0" y="1020025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5916529" y="3351401"/>
            <a:ext cx="2587128" cy="1226504"/>
          </a:xfrm>
          <a:custGeom>
            <a:avLst/>
            <a:gdLst/>
            <a:ahLst/>
            <a:cxnLst/>
            <a:rect l="l" t="t" r="r" b="b"/>
            <a:pathLst>
              <a:path w="1861820" h="882650">
                <a:moveTo>
                  <a:pt x="0" y="882040"/>
                </a:moveTo>
                <a:lnTo>
                  <a:pt x="1861756" y="882040"/>
                </a:lnTo>
                <a:lnTo>
                  <a:pt x="1861756" y="0"/>
                </a:lnTo>
                <a:lnTo>
                  <a:pt x="0" y="0"/>
                </a:lnTo>
                <a:lnTo>
                  <a:pt x="0" y="882040"/>
                </a:lnTo>
                <a:close/>
              </a:path>
            </a:pathLst>
          </a:custGeom>
          <a:solidFill>
            <a:srgbClr val="00B0F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 txBox="1"/>
          <p:nvPr/>
        </p:nvSpPr>
        <p:spPr>
          <a:xfrm>
            <a:off x="6064318" y="3333020"/>
            <a:ext cx="2291532" cy="102476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1000" b="1" spc="30" dirty="0">
                <a:solidFill>
                  <a:srgbClr val="002060"/>
                </a:solidFill>
              </a:rPr>
              <a:t>Kiemelt </a:t>
            </a:r>
            <a:r>
              <a:rPr sz="1000" b="1" spc="25" dirty="0">
                <a:solidFill>
                  <a:srgbClr val="002060"/>
                </a:solidFill>
              </a:rPr>
              <a:t>szektorális</a:t>
            </a:r>
            <a:r>
              <a:rPr sz="1000" b="1" spc="-45" dirty="0">
                <a:solidFill>
                  <a:srgbClr val="002060"/>
                </a:solidFill>
              </a:rPr>
              <a:t> </a:t>
            </a:r>
            <a:r>
              <a:rPr sz="1000" b="1" spc="35" dirty="0">
                <a:solidFill>
                  <a:srgbClr val="002060"/>
                </a:solidFill>
              </a:rPr>
              <a:t>fókuszok</a:t>
            </a:r>
            <a:endParaRPr sz="1000" b="1" dirty="0">
              <a:solidFill>
                <a:srgbClr val="002060"/>
              </a:solidFill>
            </a:endParaRPr>
          </a:p>
          <a:p>
            <a:pPr marL="462915" marR="455295" algn="ctr">
              <a:lnSpc>
                <a:spcPct val="122300"/>
              </a:lnSpc>
              <a:spcBef>
                <a:spcPts val="145"/>
              </a:spcBef>
            </a:pPr>
            <a:r>
              <a:rPr sz="1000" b="1" spc="15" dirty="0" err="1" smtClean="0">
                <a:solidFill>
                  <a:srgbClr val="231F20"/>
                </a:solidFill>
              </a:rPr>
              <a:t>Gyártás</a:t>
            </a:r>
            <a:endParaRPr lang="hu-HU" sz="1000" b="1" spc="15" dirty="0">
              <a:solidFill>
                <a:srgbClr val="231F20"/>
              </a:solidFill>
            </a:endParaRPr>
          </a:p>
          <a:p>
            <a:pPr marL="462915" marR="455295" algn="ctr">
              <a:lnSpc>
                <a:spcPct val="122300"/>
              </a:lnSpc>
              <a:spcBef>
                <a:spcPts val="145"/>
              </a:spcBef>
            </a:pPr>
            <a:r>
              <a:rPr sz="1000" b="1" spc="15" dirty="0" err="1" smtClean="0">
                <a:solidFill>
                  <a:srgbClr val="231F20"/>
                </a:solidFill>
              </a:rPr>
              <a:t>Egészségügy</a:t>
            </a:r>
            <a:endParaRPr lang="hu-HU" sz="1000" b="1" spc="15" dirty="0">
              <a:solidFill>
                <a:srgbClr val="231F20"/>
              </a:solidFill>
            </a:endParaRPr>
          </a:p>
          <a:p>
            <a:pPr marL="462915" marR="455295" algn="ctr">
              <a:lnSpc>
                <a:spcPct val="122300"/>
              </a:lnSpc>
              <a:spcBef>
                <a:spcPts val="145"/>
              </a:spcBef>
            </a:pPr>
            <a:r>
              <a:rPr sz="1000" b="1" spc="15" dirty="0" err="1" smtClean="0">
                <a:solidFill>
                  <a:srgbClr val="231F20"/>
                </a:solidFill>
              </a:rPr>
              <a:t>Agrár</a:t>
            </a:r>
            <a:endParaRPr lang="hu-HU" sz="1000" b="1" spc="15" dirty="0">
              <a:solidFill>
                <a:srgbClr val="231F20"/>
              </a:solidFill>
            </a:endParaRPr>
          </a:p>
          <a:p>
            <a:pPr marL="462915" marR="455295" algn="ctr">
              <a:lnSpc>
                <a:spcPct val="122300"/>
              </a:lnSpc>
              <a:spcBef>
                <a:spcPts val="145"/>
              </a:spcBef>
            </a:pPr>
            <a:r>
              <a:rPr sz="1000" b="1" spc="15" dirty="0" err="1" smtClean="0">
                <a:solidFill>
                  <a:srgbClr val="231F20"/>
                </a:solidFill>
              </a:rPr>
              <a:t>Államigazgatás</a:t>
            </a:r>
            <a:endParaRPr sz="1000" b="1" dirty="0"/>
          </a:p>
        </p:txBody>
      </p:sp>
      <p:sp>
        <p:nvSpPr>
          <p:cNvPr id="18" name="object 6"/>
          <p:cNvSpPr/>
          <p:nvPr/>
        </p:nvSpPr>
        <p:spPr>
          <a:xfrm>
            <a:off x="1757675" y="3273681"/>
            <a:ext cx="1397561" cy="1416214"/>
          </a:xfrm>
          <a:custGeom>
            <a:avLst/>
            <a:gdLst/>
            <a:ahLst/>
            <a:cxnLst/>
            <a:rect l="l" t="t" r="r" b="b"/>
            <a:pathLst>
              <a:path w="388619" h="1019175">
                <a:moveTo>
                  <a:pt x="0" y="1018819"/>
                </a:moveTo>
                <a:lnTo>
                  <a:pt x="388391" y="1018819"/>
                </a:lnTo>
                <a:lnTo>
                  <a:pt x="388391" y="0"/>
                </a:lnTo>
                <a:lnTo>
                  <a:pt x="0" y="0"/>
                </a:lnTo>
                <a:lnTo>
                  <a:pt x="0" y="1018819"/>
                </a:lnTo>
                <a:close/>
              </a:path>
            </a:pathLst>
          </a:custGeom>
          <a:solidFill>
            <a:srgbClr val="D9CFC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8"/>
          <p:cNvSpPr txBox="1"/>
          <p:nvPr/>
        </p:nvSpPr>
        <p:spPr>
          <a:xfrm>
            <a:off x="3436953" y="3406252"/>
            <a:ext cx="2294873" cy="1128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/>
            <a:r>
              <a:rPr sz="1000" b="1" spc="20" dirty="0">
                <a:solidFill>
                  <a:srgbClr val="231F20"/>
                </a:solidFill>
                <a:latin typeface="+mj-lt"/>
              </a:rPr>
              <a:t>Technológiai</a:t>
            </a:r>
            <a:r>
              <a:rPr sz="1000" b="1" spc="-45" dirty="0">
                <a:solidFill>
                  <a:srgbClr val="231F20"/>
                </a:solidFill>
                <a:latin typeface="+mj-lt"/>
              </a:rPr>
              <a:t> </a:t>
            </a:r>
            <a:r>
              <a:rPr sz="1000" b="1" spc="35" dirty="0">
                <a:solidFill>
                  <a:srgbClr val="231F20"/>
                </a:solidFill>
                <a:latin typeface="+mj-lt"/>
              </a:rPr>
              <a:t>fókuszok</a:t>
            </a:r>
            <a:endParaRPr sz="1000" b="1" dirty="0">
              <a:latin typeface="+mj-lt"/>
            </a:endParaRPr>
          </a:p>
          <a:p>
            <a:pPr marL="135255" indent="-113664">
              <a:buClr>
                <a:srgbClr val="0F2940"/>
              </a:buClr>
              <a:buSzPct val="128571"/>
              <a:buFont typeface="Calibri"/>
              <a:buChar char="•"/>
              <a:tabLst>
                <a:tab pos="135890" algn="l"/>
              </a:tabLst>
            </a:pPr>
            <a:r>
              <a:rPr sz="1000" b="0" dirty="0">
                <a:solidFill>
                  <a:srgbClr val="231F20"/>
                </a:solidFill>
                <a:latin typeface="+mj-lt"/>
                <a:cs typeface="Helvetica Neue Normal"/>
              </a:rPr>
              <a:t>Gépi</a:t>
            </a:r>
            <a:r>
              <a:rPr sz="1000" b="0" spc="-5" dirty="0">
                <a:solidFill>
                  <a:srgbClr val="231F20"/>
                </a:solidFill>
                <a:latin typeface="+mj-lt"/>
                <a:cs typeface="Helvetica Neue Normal"/>
              </a:rPr>
              <a:t> </a:t>
            </a:r>
            <a:r>
              <a:rPr sz="1000" b="0" dirty="0">
                <a:solidFill>
                  <a:srgbClr val="231F20"/>
                </a:solidFill>
                <a:latin typeface="+mj-lt"/>
                <a:cs typeface="Helvetica Neue Normal"/>
              </a:rPr>
              <a:t>érzékelés</a:t>
            </a:r>
            <a:endParaRPr sz="1000" dirty="0">
              <a:latin typeface="+mj-lt"/>
              <a:cs typeface="Helvetica Neue Normal"/>
            </a:endParaRPr>
          </a:p>
          <a:p>
            <a:pPr marL="135255" indent="-113664">
              <a:buClr>
                <a:srgbClr val="0F2940"/>
              </a:buClr>
              <a:buSzPct val="128571"/>
              <a:buFont typeface="Calibri"/>
              <a:buChar char="•"/>
              <a:tabLst>
                <a:tab pos="135890" algn="l"/>
              </a:tabLst>
            </a:pPr>
            <a:r>
              <a:rPr sz="1000" b="0" dirty="0">
                <a:solidFill>
                  <a:srgbClr val="231F20"/>
                </a:solidFill>
                <a:latin typeface="+mj-lt"/>
                <a:cs typeface="Helvetica Neue Normal"/>
              </a:rPr>
              <a:t>Intelligens gyártás,</a:t>
            </a:r>
            <a:r>
              <a:rPr sz="1000" b="0" spc="-40" dirty="0">
                <a:solidFill>
                  <a:srgbClr val="231F20"/>
                </a:solidFill>
                <a:latin typeface="+mj-lt"/>
                <a:cs typeface="Helvetica Neue Normal"/>
              </a:rPr>
              <a:t> </a:t>
            </a:r>
            <a:r>
              <a:rPr sz="1000" b="0" dirty="0" err="1" smtClean="0">
                <a:solidFill>
                  <a:srgbClr val="231F20"/>
                </a:solidFill>
                <a:latin typeface="+mj-lt"/>
                <a:cs typeface="Helvetica Neue Normal"/>
              </a:rPr>
              <a:t>logisztika</a:t>
            </a:r>
            <a:endParaRPr lang="hu-HU" sz="1000" dirty="0">
              <a:latin typeface="+mj-lt"/>
              <a:cs typeface="Helvetica Neue Normal"/>
            </a:endParaRPr>
          </a:p>
          <a:p>
            <a:pPr marL="135255" indent="-113664">
              <a:buClr>
                <a:srgbClr val="0F2940"/>
              </a:buClr>
              <a:buSzPct val="128571"/>
              <a:buFont typeface="Calibri"/>
              <a:buChar char="•"/>
              <a:tabLst>
                <a:tab pos="135890" algn="l"/>
              </a:tabLst>
            </a:pPr>
            <a:r>
              <a:rPr sz="1000" b="0" dirty="0" err="1" smtClean="0">
                <a:solidFill>
                  <a:srgbClr val="231F20"/>
                </a:solidFill>
                <a:latin typeface="+mj-lt"/>
                <a:cs typeface="Helvetica Neue Normal"/>
              </a:rPr>
              <a:t>Nyelvtechnológia</a:t>
            </a:r>
            <a:endParaRPr sz="1000" dirty="0">
              <a:latin typeface="+mj-lt"/>
              <a:cs typeface="Helvetica Neue Normal"/>
            </a:endParaRPr>
          </a:p>
          <a:p>
            <a:pPr marL="135255" indent="-113664">
              <a:buClr>
                <a:srgbClr val="0F2940"/>
              </a:buClr>
              <a:buSzPct val="128571"/>
              <a:buFont typeface="Calibri"/>
              <a:buChar char="•"/>
              <a:tabLst>
                <a:tab pos="135890" algn="l"/>
              </a:tabLst>
            </a:pPr>
            <a:r>
              <a:rPr sz="1000" b="0" dirty="0">
                <a:solidFill>
                  <a:srgbClr val="231F20"/>
                </a:solidFill>
                <a:latin typeface="+mj-lt"/>
                <a:cs typeface="Helvetica Neue Normal"/>
              </a:rPr>
              <a:t>Megbízható MI</a:t>
            </a:r>
            <a:r>
              <a:rPr sz="1000" b="0" spc="-30" dirty="0">
                <a:solidFill>
                  <a:srgbClr val="231F20"/>
                </a:solidFill>
                <a:latin typeface="+mj-lt"/>
                <a:cs typeface="Helvetica Neue Normal"/>
              </a:rPr>
              <a:t> </a:t>
            </a:r>
            <a:r>
              <a:rPr sz="1000" b="0" dirty="0">
                <a:solidFill>
                  <a:srgbClr val="231F20"/>
                </a:solidFill>
                <a:latin typeface="+mj-lt"/>
                <a:cs typeface="Helvetica Neue Normal"/>
              </a:rPr>
              <a:t>fejlesztések</a:t>
            </a:r>
            <a:endParaRPr sz="1000" dirty="0">
              <a:latin typeface="+mj-lt"/>
              <a:cs typeface="Helvetica Neue Normal"/>
            </a:endParaRPr>
          </a:p>
          <a:p>
            <a:pPr marL="135255" indent="-113664">
              <a:buClr>
                <a:srgbClr val="0F2940"/>
              </a:buClr>
              <a:buSzPct val="128571"/>
              <a:buFont typeface="Calibri"/>
              <a:buChar char="•"/>
              <a:tabLst>
                <a:tab pos="135890" algn="l"/>
              </a:tabLst>
            </a:pPr>
            <a:r>
              <a:rPr sz="1000" b="0" dirty="0">
                <a:solidFill>
                  <a:srgbClr val="231F20"/>
                </a:solidFill>
                <a:latin typeface="+mj-lt"/>
                <a:cs typeface="Helvetica Neue Normal"/>
              </a:rPr>
              <a:t>Anonimizálás</a:t>
            </a:r>
            <a:endParaRPr sz="1000" dirty="0">
              <a:latin typeface="+mj-lt"/>
              <a:cs typeface="Helvetica Neue Normal"/>
            </a:endParaRPr>
          </a:p>
          <a:p>
            <a:pPr marL="135255" indent="-113664">
              <a:buClr>
                <a:srgbClr val="0F2940"/>
              </a:buClr>
              <a:buSzPct val="128571"/>
              <a:buFont typeface="Calibri"/>
              <a:buChar char="•"/>
              <a:tabLst>
                <a:tab pos="135890" algn="l"/>
              </a:tabLst>
            </a:pPr>
            <a:r>
              <a:rPr sz="1000" b="0" dirty="0">
                <a:solidFill>
                  <a:srgbClr val="231F20"/>
                </a:solidFill>
                <a:latin typeface="+mj-lt"/>
                <a:cs typeface="Helvetica Neue Normal"/>
              </a:rPr>
              <a:t>MI matematikai</a:t>
            </a:r>
            <a:r>
              <a:rPr sz="1000" b="0" spc="-15" dirty="0">
                <a:solidFill>
                  <a:srgbClr val="231F20"/>
                </a:solidFill>
                <a:latin typeface="+mj-lt"/>
                <a:cs typeface="Helvetica Neue Normal"/>
              </a:rPr>
              <a:t> </a:t>
            </a:r>
            <a:r>
              <a:rPr sz="1000" b="0" dirty="0">
                <a:solidFill>
                  <a:srgbClr val="231F20"/>
                </a:solidFill>
                <a:latin typeface="+mj-lt"/>
                <a:cs typeface="Helvetica Neue Normal"/>
              </a:rPr>
              <a:t>alapjai</a:t>
            </a:r>
            <a:endParaRPr sz="1000" dirty="0">
              <a:latin typeface="+mj-lt"/>
              <a:cs typeface="Helvetica Neue Normal"/>
            </a:endParaRPr>
          </a:p>
        </p:txBody>
      </p:sp>
      <p:sp>
        <p:nvSpPr>
          <p:cNvPr id="20" name="object 9"/>
          <p:cNvSpPr txBox="1"/>
          <p:nvPr/>
        </p:nvSpPr>
        <p:spPr>
          <a:xfrm>
            <a:off x="8666250" y="3406252"/>
            <a:ext cx="1669456" cy="94046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1000" b="1" spc="25" dirty="0">
                <a:solidFill>
                  <a:srgbClr val="231F20"/>
                </a:solidFill>
                <a:latin typeface="+mj-lt"/>
              </a:rPr>
              <a:t>Szektorális</a:t>
            </a:r>
            <a:r>
              <a:rPr sz="1000" b="1" spc="-45" dirty="0">
                <a:solidFill>
                  <a:srgbClr val="231F20"/>
                </a:solidFill>
                <a:latin typeface="+mj-lt"/>
              </a:rPr>
              <a:t> </a:t>
            </a:r>
            <a:r>
              <a:rPr sz="1000" b="1" spc="35" dirty="0">
                <a:solidFill>
                  <a:srgbClr val="231F20"/>
                </a:solidFill>
                <a:latin typeface="+mj-lt"/>
              </a:rPr>
              <a:t>fókuszok</a:t>
            </a:r>
            <a:endParaRPr sz="1000" b="1" dirty="0">
              <a:latin typeface="+mj-lt"/>
            </a:endParaRPr>
          </a:p>
          <a:p>
            <a:pPr marL="125730" indent="-113664">
              <a:lnSpc>
                <a:spcPct val="150000"/>
              </a:lnSpc>
              <a:buClr>
                <a:srgbClr val="0F2940"/>
              </a:buClr>
              <a:buSzPct val="128571"/>
              <a:buFont typeface="Calibri"/>
              <a:buChar char="•"/>
              <a:tabLst>
                <a:tab pos="126364" algn="l"/>
              </a:tabLst>
            </a:pPr>
            <a:r>
              <a:rPr sz="1000" b="0" dirty="0">
                <a:solidFill>
                  <a:srgbClr val="231F20"/>
                </a:solidFill>
                <a:latin typeface="+mj-lt"/>
                <a:cs typeface="Helvetica Neue Normal"/>
              </a:rPr>
              <a:t>Logisztika</a:t>
            </a:r>
            <a:endParaRPr sz="1000" dirty="0">
              <a:latin typeface="+mj-lt"/>
              <a:cs typeface="Helvetica Neue Normal"/>
            </a:endParaRPr>
          </a:p>
          <a:p>
            <a:pPr marL="125730" indent="-113664">
              <a:lnSpc>
                <a:spcPct val="150000"/>
              </a:lnSpc>
              <a:buClr>
                <a:srgbClr val="0F2940"/>
              </a:buClr>
              <a:buSzPct val="128571"/>
              <a:buFont typeface="Calibri"/>
              <a:buChar char="•"/>
              <a:tabLst>
                <a:tab pos="126364" algn="l"/>
              </a:tabLst>
            </a:pPr>
            <a:r>
              <a:rPr sz="1000" b="0" dirty="0">
                <a:solidFill>
                  <a:srgbClr val="231F20"/>
                </a:solidFill>
                <a:latin typeface="+mj-lt"/>
                <a:cs typeface="Helvetica Neue Normal"/>
              </a:rPr>
              <a:t>Közlekedés</a:t>
            </a:r>
            <a:endParaRPr sz="1000" dirty="0">
              <a:latin typeface="+mj-lt"/>
              <a:cs typeface="Helvetica Neue Normal"/>
            </a:endParaRPr>
          </a:p>
          <a:p>
            <a:pPr marL="125730" indent="-113664">
              <a:lnSpc>
                <a:spcPct val="150000"/>
              </a:lnSpc>
              <a:buClr>
                <a:srgbClr val="0F2940"/>
              </a:buClr>
              <a:buSzPct val="128571"/>
              <a:buFont typeface="Calibri"/>
              <a:buChar char="•"/>
              <a:tabLst>
                <a:tab pos="126364" algn="l"/>
              </a:tabLst>
            </a:pPr>
            <a:r>
              <a:rPr sz="1000" b="0" dirty="0">
                <a:solidFill>
                  <a:srgbClr val="231F20"/>
                </a:solidFill>
                <a:latin typeface="+mj-lt"/>
                <a:cs typeface="Helvetica Neue Normal"/>
              </a:rPr>
              <a:t>Energetika</a:t>
            </a:r>
            <a:endParaRPr sz="1000" dirty="0">
              <a:latin typeface="+mj-lt"/>
              <a:cs typeface="Helvetica Neue Normal"/>
            </a:endParaRPr>
          </a:p>
        </p:txBody>
      </p:sp>
      <p:sp>
        <p:nvSpPr>
          <p:cNvPr id="21" name="object 10"/>
          <p:cNvSpPr/>
          <p:nvPr/>
        </p:nvSpPr>
        <p:spPr>
          <a:xfrm>
            <a:off x="3287452" y="4840766"/>
            <a:ext cx="3920399" cy="1368000"/>
          </a:xfrm>
          <a:custGeom>
            <a:avLst/>
            <a:gdLst/>
            <a:ahLst/>
            <a:cxnLst/>
            <a:rect l="l" t="t" r="r" b="b"/>
            <a:pathLst>
              <a:path w="2821304" h="1019175">
                <a:moveTo>
                  <a:pt x="0" y="1018819"/>
                </a:moveTo>
                <a:lnTo>
                  <a:pt x="2821101" y="1018819"/>
                </a:lnTo>
                <a:lnTo>
                  <a:pt x="2821101" y="0"/>
                </a:lnTo>
                <a:lnTo>
                  <a:pt x="0" y="0"/>
                </a:lnTo>
                <a:lnTo>
                  <a:pt x="0" y="1018819"/>
                </a:lnTo>
                <a:close/>
              </a:path>
            </a:pathLst>
          </a:custGeom>
          <a:solidFill>
            <a:srgbClr val="CFD4D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11"/>
          <p:cNvSpPr/>
          <p:nvPr/>
        </p:nvSpPr>
        <p:spPr>
          <a:xfrm>
            <a:off x="1757675" y="4840766"/>
            <a:ext cx="1397561" cy="1416214"/>
          </a:xfrm>
          <a:custGeom>
            <a:avLst/>
            <a:gdLst/>
            <a:ahLst/>
            <a:cxnLst/>
            <a:rect l="l" t="t" r="r" b="b"/>
            <a:pathLst>
              <a:path w="388619" h="1019175">
                <a:moveTo>
                  <a:pt x="0" y="1018819"/>
                </a:moveTo>
                <a:lnTo>
                  <a:pt x="388391" y="1018819"/>
                </a:lnTo>
                <a:lnTo>
                  <a:pt x="388391" y="0"/>
                </a:lnTo>
                <a:lnTo>
                  <a:pt x="0" y="0"/>
                </a:lnTo>
                <a:lnTo>
                  <a:pt x="0" y="1018819"/>
                </a:lnTo>
                <a:close/>
              </a:path>
            </a:pathLst>
          </a:custGeom>
          <a:solidFill>
            <a:srgbClr val="0F2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3"/>
          <p:cNvSpPr txBox="1"/>
          <p:nvPr/>
        </p:nvSpPr>
        <p:spPr>
          <a:xfrm>
            <a:off x="3287452" y="4900302"/>
            <a:ext cx="3920399" cy="1846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20"/>
              </a:spcBef>
            </a:pP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MI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értéklánc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4" name="object 14"/>
          <p:cNvSpPr txBox="1"/>
          <p:nvPr/>
        </p:nvSpPr>
        <p:spPr>
          <a:xfrm>
            <a:off x="7332054" y="4840766"/>
            <a:ext cx="3909810" cy="1368000"/>
          </a:xfrm>
          <a:prstGeom prst="rect">
            <a:avLst/>
          </a:prstGeom>
          <a:solidFill>
            <a:srgbClr val="CFD4D8"/>
          </a:solidFill>
        </p:spPr>
        <p:txBody>
          <a:bodyPr vert="horz" wrap="square" lIns="0" tIns="5651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445"/>
              </a:spcBef>
            </a:pP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Keretek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15"/>
          <p:cNvSpPr/>
          <p:nvPr/>
        </p:nvSpPr>
        <p:spPr>
          <a:xfrm>
            <a:off x="3287452" y="1711875"/>
            <a:ext cx="7954624" cy="1416214"/>
          </a:xfrm>
          <a:custGeom>
            <a:avLst/>
            <a:gdLst/>
            <a:ahLst/>
            <a:cxnLst/>
            <a:rect l="l" t="t" r="r" b="b"/>
            <a:pathLst>
              <a:path w="5724525" h="1019175">
                <a:moveTo>
                  <a:pt x="0" y="1018819"/>
                </a:moveTo>
                <a:lnTo>
                  <a:pt x="5724004" y="1018819"/>
                </a:lnTo>
                <a:lnTo>
                  <a:pt x="5724004" y="0"/>
                </a:lnTo>
                <a:lnTo>
                  <a:pt x="0" y="0"/>
                </a:lnTo>
                <a:lnTo>
                  <a:pt x="0" y="1018819"/>
                </a:lnTo>
                <a:close/>
              </a:path>
            </a:pathLst>
          </a:custGeom>
          <a:solidFill>
            <a:srgbClr val="D0DB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6"/>
          <p:cNvSpPr txBox="1"/>
          <p:nvPr/>
        </p:nvSpPr>
        <p:spPr>
          <a:xfrm>
            <a:off x="3436953" y="2256105"/>
            <a:ext cx="1044909" cy="863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76200" algn="ctr">
              <a:lnSpc>
                <a:spcPct val="107100"/>
              </a:lnSpc>
              <a:spcBef>
                <a:spcPts val="100"/>
              </a:spcBef>
            </a:pP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Autonóm 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járművek</a:t>
            </a:r>
            <a:endParaRPr sz="1000" dirty="0">
              <a:latin typeface="Arial"/>
              <a:cs typeface="Arial"/>
            </a:endParaRPr>
          </a:p>
          <a:p>
            <a:pPr marL="12700" marR="5080" indent="46990" algn="ctr">
              <a:lnSpc>
                <a:spcPct val="107100"/>
              </a:lnSpc>
            </a:pP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autonóm 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rendszerek 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elterjesztése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7" name="object 17"/>
          <p:cNvSpPr txBox="1"/>
          <p:nvPr/>
        </p:nvSpPr>
        <p:spPr>
          <a:xfrm>
            <a:off x="4550999" y="2256105"/>
            <a:ext cx="992673" cy="693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Egészség-  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tudatosság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digitális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világban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8" name="object 18"/>
          <p:cNvSpPr txBox="1"/>
          <p:nvPr/>
        </p:nvSpPr>
        <p:spPr>
          <a:xfrm>
            <a:off x="5731826" y="2256105"/>
            <a:ext cx="847964" cy="341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 marR="5080" indent="-110489" algn="ctr">
              <a:lnSpc>
                <a:spcPct val="107100"/>
              </a:lnSpc>
              <a:spcBef>
                <a:spcPts val="100"/>
              </a:spcBef>
            </a:pPr>
            <a:r>
              <a:rPr sz="1000" spc="5" dirty="0" err="1" smtClean="0">
                <a:solidFill>
                  <a:srgbClr val="231F20"/>
                </a:solidFill>
                <a:latin typeface="Arial"/>
                <a:cs typeface="Arial"/>
              </a:rPr>
              <a:t>Klímavezé</a:t>
            </a:r>
            <a:r>
              <a:rPr sz="1000" spc="-10" dirty="0" err="1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5" dirty="0" err="1" smtClean="0">
                <a:solidFill>
                  <a:srgbClr val="231F20"/>
                </a:solidFill>
                <a:latin typeface="Arial"/>
                <a:cs typeface="Arial"/>
              </a:rPr>
              <a:t>elt</a:t>
            </a:r>
            <a:r>
              <a:rPr sz="1000" spc="15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agrárium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9" name="object 19"/>
          <p:cNvSpPr txBox="1"/>
          <p:nvPr/>
        </p:nvSpPr>
        <p:spPr>
          <a:xfrm>
            <a:off x="6729519" y="2256105"/>
            <a:ext cx="1070323" cy="693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Adattárca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és  személyre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szabott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szolgáltatások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20"/>
          <p:cNvSpPr txBox="1"/>
          <p:nvPr/>
        </p:nvSpPr>
        <p:spPr>
          <a:xfrm>
            <a:off x="7951609" y="2256105"/>
            <a:ext cx="843552" cy="693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MI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támogatott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személyes 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kompetencia 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fejlesztés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21"/>
          <p:cNvSpPr txBox="1"/>
          <p:nvPr/>
        </p:nvSpPr>
        <p:spPr>
          <a:xfrm>
            <a:off x="9015513" y="2256105"/>
            <a:ext cx="932672" cy="693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Automatizált 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ügyintézés  magyar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nyelven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22"/>
          <p:cNvSpPr txBox="1"/>
          <p:nvPr/>
        </p:nvSpPr>
        <p:spPr>
          <a:xfrm>
            <a:off x="10046378" y="2256105"/>
            <a:ext cx="1088852" cy="671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sz="1000" spc="15" dirty="0" err="1" smtClean="0">
                <a:solidFill>
                  <a:srgbClr val="231F20"/>
                </a:solidFill>
                <a:latin typeface="Arial"/>
                <a:cs typeface="Arial"/>
              </a:rPr>
              <a:t>Megújuló</a:t>
            </a:r>
            <a:r>
              <a:rPr lang="hu-HU" sz="1000" spc="15" dirty="0">
                <a:solidFill>
                  <a:srgbClr val="231F20"/>
                </a:solidFill>
              </a:rPr>
              <a:t> </a:t>
            </a:r>
            <a:r>
              <a:rPr sz="1000" spc="10" dirty="0" err="1" smtClean="0">
                <a:solidFill>
                  <a:srgbClr val="231F20"/>
                </a:solidFill>
                <a:latin typeface="Arial"/>
                <a:cs typeface="Arial"/>
              </a:rPr>
              <a:t>energiákra</a:t>
            </a:r>
            <a:r>
              <a:rPr lang="hu-HU" sz="1000" spc="10" dirty="0" smtClean="0">
                <a:solidFill>
                  <a:srgbClr val="231F20"/>
                </a:solidFill>
              </a:rPr>
              <a:t> </a:t>
            </a:r>
            <a:r>
              <a:rPr sz="1000" spc="15" dirty="0" err="1" smtClean="0">
                <a:solidFill>
                  <a:srgbClr val="231F20"/>
                </a:solidFill>
                <a:latin typeface="Arial"/>
                <a:cs typeface="Arial"/>
              </a:rPr>
              <a:t>fókuszáló</a:t>
            </a:r>
            <a:r>
              <a:rPr lang="hu-HU" sz="1000" spc="-70" dirty="0" smtClean="0">
                <a:solidFill>
                  <a:srgbClr val="231F20"/>
                </a:solidFill>
              </a:rPr>
              <a:t> </a:t>
            </a:r>
            <a:r>
              <a:rPr sz="1000" spc="10" dirty="0" err="1" smtClean="0">
                <a:solidFill>
                  <a:srgbClr val="231F20"/>
                </a:solidFill>
                <a:latin typeface="Arial"/>
                <a:cs typeface="Arial"/>
              </a:rPr>
              <a:t>energiahálózat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3" name="object 23"/>
          <p:cNvSpPr/>
          <p:nvPr/>
        </p:nvSpPr>
        <p:spPr>
          <a:xfrm>
            <a:off x="1757675" y="1711875"/>
            <a:ext cx="1397561" cy="1416214"/>
          </a:xfrm>
          <a:custGeom>
            <a:avLst/>
            <a:gdLst/>
            <a:ahLst/>
            <a:cxnLst/>
            <a:rect l="l" t="t" r="r" b="b"/>
            <a:pathLst>
              <a:path w="388619" h="1019175">
                <a:moveTo>
                  <a:pt x="0" y="1018819"/>
                </a:moveTo>
                <a:lnTo>
                  <a:pt x="388391" y="1018819"/>
                </a:lnTo>
                <a:lnTo>
                  <a:pt x="388391" y="0"/>
                </a:lnTo>
                <a:lnTo>
                  <a:pt x="0" y="0"/>
                </a:lnTo>
                <a:lnTo>
                  <a:pt x="0" y="1018819"/>
                </a:lnTo>
                <a:close/>
              </a:path>
            </a:pathLst>
          </a:custGeom>
          <a:solidFill>
            <a:srgbClr val="648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4"/>
          <p:cNvSpPr txBox="1"/>
          <p:nvPr/>
        </p:nvSpPr>
        <p:spPr>
          <a:xfrm>
            <a:off x="1990586" y="2224672"/>
            <a:ext cx="1254812" cy="33137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92710" marR="5080" indent="-80645">
              <a:lnSpc>
                <a:spcPct val="106100"/>
              </a:lnSpc>
              <a:spcBef>
                <a:spcPts val="40"/>
              </a:spcBef>
            </a:pPr>
            <a:r>
              <a:rPr sz="1000" b="1" spc="-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ranszformatív  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programok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35" name="object 25"/>
          <p:cNvSpPr/>
          <p:nvPr/>
        </p:nvSpPr>
        <p:spPr>
          <a:xfrm>
            <a:off x="3845423" y="1933760"/>
            <a:ext cx="186182" cy="270007"/>
          </a:xfrm>
          <a:custGeom>
            <a:avLst/>
            <a:gdLst/>
            <a:ahLst/>
            <a:cxnLst/>
            <a:rect l="l" t="t" r="r" b="b"/>
            <a:pathLst>
              <a:path w="133985" h="194309">
                <a:moveTo>
                  <a:pt x="0" y="193916"/>
                </a:moveTo>
                <a:lnTo>
                  <a:pt x="133731" y="193916"/>
                </a:lnTo>
                <a:lnTo>
                  <a:pt x="133731" y="0"/>
                </a:lnTo>
                <a:lnTo>
                  <a:pt x="0" y="0"/>
                </a:lnTo>
                <a:lnTo>
                  <a:pt x="0" y="193916"/>
                </a:lnTo>
                <a:close/>
              </a:path>
            </a:pathLst>
          </a:custGeom>
          <a:solidFill>
            <a:srgbClr val="648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6"/>
          <p:cNvSpPr/>
          <p:nvPr/>
        </p:nvSpPr>
        <p:spPr>
          <a:xfrm>
            <a:off x="3777868" y="1826231"/>
            <a:ext cx="321185" cy="172945"/>
          </a:xfrm>
          <a:custGeom>
            <a:avLst/>
            <a:gdLst/>
            <a:ahLst/>
            <a:cxnLst/>
            <a:rect l="l" t="t" r="r" b="b"/>
            <a:pathLst>
              <a:path w="231139" h="124459">
                <a:moveTo>
                  <a:pt x="115481" y="0"/>
                </a:moveTo>
                <a:lnTo>
                  <a:pt x="0" y="124205"/>
                </a:lnTo>
                <a:lnTo>
                  <a:pt x="230962" y="124205"/>
                </a:lnTo>
                <a:lnTo>
                  <a:pt x="115481" y="0"/>
                </a:lnTo>
                <a:close/>
              </a:path>
            </a:pathLst>
          </a:custGeom>
          <a:solidFill>
            <a:srgbClr val="648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7"/>
          <p:cNvSpPr/>
          <p:nvPr/>
        </p:nvSpPr>
        <p:spPr>
          <a:xfrm>
            <a:off x="4999491" y="1933760"/>
            <a:ext cx="186182" cy="270007"/>
          </a:xfrm>
          <a:custGeom>
            <a:avLst/>
            <a:gdLst/>
            <a:ahLst/>
            <a:cxnLst/>
            <a:rect l="l" t="t" r="r" b="b"/>
            <a:pathLst>
              <a:path w="133985" h="194309">
                <a:moveTo>
                  <a:pt x="0" y="193916"/>
                </a:moveTo>
                <a:lnTo>
                  <a:pt x="133730" y="193916"/>
                </a:lnTo>
                <a:lnTo>
                  <a:pt x="133730" y="0"/>
                </a:lnTo>
                <a:lnTo>
                  <a:pt x="0" y="0"/>
                </a:lnTo>
                <a:lnTo>
                  <a:pt x="0" y="193916"/>
                </a:lnTo>
                <a:close/>
              </a:path>
            </a:pathLst>
          </a:custGeom>
          <a:solidFill>
            <a:srgbClr val="648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8"/>
          <p:cNvSpPr/>
          <p:nvPr/>
        </p:nvSpPr>
        <p:spPr>
          <a:xfrm>
            <a:off x="4931936" y="1826231"/>
            <a:ext cx="321185" cy="172945"/>
          </a:xfrm>
          <a:custGeom>
            <a:avLst/>
            <a:gdLst/>
            <a:ahLst/>
            <a:cxnLst/>
            <a:rect l="l" t="t" r="r" b="b"/>
            <a:pathLst>
              <a:path w="231139" h="124459">
                <a:moveTo>
                  <a:pt x="115481" y="0"/>
                </a:moveTo>
                <a:lnTo>
                  <a:pt x="0" y="124205"/>
                </a:lnTo>
                <a:lnTo>
                  <a:pt x="230962" y="124205"/>
                </a:lnTo>
                <a:lnTo>
                  <a:pt x="115481" y="0"/>
                </a:lnTo>
                <a:close/>
              </a:path>
            </a:pathLst>
          </a:custGeom>
          <a:solidFill>
            <a:srgbClr val="648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9"/>
          <p:cNvSpPr/>
          <p:nvPr/>
        </p:nvSpPr>
        <p:spPr>
          <a:xfrm>
            <a:off x="6062795" y="1933760"/>
            <a:ext cx="186182" cy="270007"/>
          </a:xfrm>
          <a:custGeom>
            <a:avLst/>
            <a:gdLst/>
            <a:ahLst/>
            <a:cxnLst/>
            <a:rect l="l" t="t" r="r" b="b"/>
            <a:pathLst>
              <a:path w="133985" h="194309">
                <a:moveTo>
                  <a:pt x="0" y="193916"/>
                </a:moveTo>
                <a:lnTo>
                  <a:pt x="133730" y="193916"/>
                </a:lnTo>
                <a:lnTo>
                  <a:pt x="133730" y="0"/>
                </a:lnTo>
                <a:lnTo>
                  <a:pt x="0" y="0"/>
                </a:lnTo>
                <a:lnTo>
                  <a:pt x="0" y="193916"/>
                </a:lnTo>
                <a:close/>
              </a:path>
            </a:pathLst>
          </a:custGeom>
          <a:solidFill>
            <a:srgbClr val="648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0"/>
          <p:cNvSpPr/>
          <p:nvPr/>
        </p:nvSpPr>
        <p:spPr>
          <a:xfrm>
            <a:off x="5995240" y="1826231"/>
            <a:ext cx="321185" cy="172945"/>
          </a:xfrm>
          <a:custGeom>
            <a:avLst/>
            <a:gdLst/>
            <a:ahLst/>
            <a:cxnLst/>
            <a:rect l="l" t="t" r="r" b="b"/>
            <a:pathLst>
              <a:path w="231139" h="124459">
                <a:moveTo>
                  <a:pt x="115481" y="0"/>
                </a:moveTo>
                <a:lnTo>
                  <a:pt x="0" y="124205"/>
                </a:lnTo>
                <a:lnTo>
                  <a:pt x="230962" y="124205"/>
                </a:lnTo>
                <a:lnTo>
                  <a:pt x="115481" y="0"/>
                </a:lnTo>
                <a:close/>
              </a:path>
            </a:pathLst>
          </a:custGeom>
          <a:solidFill>
            <a:srgbClr val="648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1"/>
          <p:cNvSpPr/>
          <p:nvPr/>
        </p:nvSpPr>
        <p:spPr>
          <a:xfrm>
            <a:off x="7171480" y="1933760"/>
            <a:ext cx="186182" cy="270007"/>
          </a:xfrm>
          <a:custGeom>
            <a:avLst/>
            <a:gdLst/>
            <a:ahLst/>
            <a:cxnLst/>
            <a:rect l="l" t="t" r="r" b="b"/>
            <a:pathLst>
              <a:path w="133985" h="194309">
                <a:moveTo>
                  <a:pt x="0" y="193916"/>
                </a:moveTo>
                <a:lnTo>
                  <a:pt x="133730" y="193916"/>
                </a:lnTo>
                <a:lnTo>
                  <a:pt x="133730" y="0"/>
                </a:lnTo>
                <a:lnTo>
                  <a:pt x="0" y="0"/>
                </a:lnTo>
                <a:lnTo>
                  <a:pt x="0" y="193916"/>
                </a:lnTo>
                <a:close/>
              </a:path>
            </a:pathLst>
          </a:custGeom>
          <a:solidFill>
            <a:srgbClr val="648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2"/>
          <p:cNvSpPr/>
          <p:nvPr/>
        </p:nvSpPr>
        <p:spPr>
          <a:xfrm>
            <a:off x="7103924" y="1826231"/>
            <a:ext cx="321185" cy="172945"/>
          </a:xfrm>
          <a:custGeom>
            <a:avLst/>
            <a:gdLst/>
            <a:ahLst/>
            <a:cxnLst/>
            <a:rect l="l" t="t" r="r" b="b"/>
            <a:pathLst>
              <a:path w="231139" h="124459">
                <a:moveTo>
                  <a:pt x="115481" y="0"/>
                </a:moveTo>
                <a:lnTo>
                  <a:pt x="0" y="124205"/>
                </a:lnTo>
                <a:lnTo>
                  <a:pt x="230962" y="124205"/>
                </a:lnTo>
                <a:lnTo>
                  <a:pt x="115481" y="0"/>
                </a:lnTo>
                <a:close/>
              </a:path>
            </a:pathLst>
          </a:custGeom>
          <a:solidFill>
            <a:srgbClr val="648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3"/>
          <p:cNvSpPr/>
          <p:nvPr/>
        </p:nvSpPr>
        <p:spPr>
          <a:xfrm>
            <a:off x="9388852" y="1933760"/>
            <a:ext cx="186182" cy="270007"/>
          </a:xfrm>
          <a:custGeom>
            <a:avLst/>
            <a:gdLst/>
            <a:ahLst/>
            <a:cxnLst/>
            <a:rect l="l" t="t" r="r" b="b"/>
            <a:pathLst>
              <a:path w="133985" h="194309">
                <a:moveTo>
                  <a:pt x="0" y="193916"/>
                </a:moveTo>
                <a:lnTo>
                  <a:pt x="133730" y="193916"/>
                </a:lnTo>
                <a:lnTo>
                  <a:pt x="133730" y="0"/>
                </a:lnTo>
                <a:lnTo>
                  <a:pt x="0" y="0"/>
                </a:lnTo>
                <a:lnTo>
                  <a:pt x="0" y="193916"/>
                </a:lnTo>
                <a:close/>
              </a:path>
            </a:pathLst>
          </a:custGeom>
          <a:solidFill>
            <a:srgbClr val="648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4"/>
          <p:cNvSpPr/>
          <p:nvPr/>
        </p:nvSpPr>
        <p:spPr>
          <a:xfrm>
            <a:off x="9321296" y="1826231"/>
            <a:ext cx="321185" cy="172945"/>
          </a:xfrm>
          <a:custGeom>
            <a:avLst/>
            <a:gdLst/>
            <a:ahLst/>
            <a:cxnLst/>
            <a:rect l="l" t="t" r="r" b="b"/>
            <a:pathLst>
              <a:path w="231139" h="124459">
                <a:moveTo>
                  <a:pt x="115481" y="0"/>
                </a:moveTo>
                <a:lnTo>
                  <a:pt x="0" y="124205"/>
                </a:lnTo>
                <a:lnTo>
                  <a:pt x="230962" y="124205"/>
                </a:lnTo>
                <a:lnTo>
                  <a:pt x="115481" y="0"/>
                </a:lnTo>
                <a:close/>
              </a:path>
            </a:pathLst>
          </a:custGeom>
          <a:solidFill>
            <a:srgbClr val="648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5"/>
          <p:cNvSpPr/>
          <p:nvPr/>
        </p:nvSpPr>
        <p:spPr>
          <a:xfrm>
            <a:off x="8250180" y="1933760"/>
            <a:ext cx="186182" cy="270007"/>
          </a:xfrm>
          <a:custGeom>
            <a:avLst/>
            <a:gdLst/>
            <a:ahLst/>
            <a:cxnLst/>
            <a:rect l="l" t="t" r="r" b="b"/>
            <a:pathLst>
              <a:path w="133985" h="194309">
                <a:moveTo>
                  <a:pt x="0" y="193916"/>
                </a:moveTo>
                <a:lnTo>
                  <a:pt x="133730" y="193916"/>
                </a:lnTo>
                <a:lnTo>
                  <a:pt x="133730" y="0"/>
                </a:lnTo>
                <a:lnTo>
                  <a:pt x="0" y="0"/>
                </a:lnTo>
                <a:lnTo>
                  <a:pt x="0" y="193916"/>
                </a:lnTo>
                <a:close/>
              </a:path>
            </a:pathLst>
          </a:custGeom>
          <a:solidFill>
            <a:srgbClr val="648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6"/>
          <p:cNvSpPr/>
          <p:nvPr/>
        </p:nvSpPr>
        <p:spPr>
          <a:xfrm>
            <a:off x="8182624" y="1826231"/>
            <a:ext cx="321185" cy="172945"/>
          </a:xfrm>
          <a:custGeom>
            <a:avLst/>
            <a:gdLst/>
            <a:ahLst/>
            <a:cxnLst/>
            <a:rect l="l" t="t" r="r" b="b"/>
            <a:pathLst>
              <a:path w="231139" h="124459">
                <a:moveTo>
                  <a:pt x="115481" y="0"/>
                </a:moveTo>
                <a:lnTo>
                  <a:pt x="0" y="124205"/>
                </a:lnTo>
                <a:lnTo>
                  <a:pt x="230962" y="124205"/>
                </a:lnTo>
                <a:lnTo>
                  <a:pt x="115481" y="0"/>
                </a:lnTo>
                <a:close/>
              </a:path>
            </a:pathLst>
          </a:custGeom>
          <a:solidFill>
            <a:srgbClr val="648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7"/>
          <p:cNvSpPr/>
          <p:nvPr/>
        </p:nvSpPr>
        <p:spPr>
          <a:xfrm>
            <a:off x="10497539" y="1933760"/>
            <a:ext cx="186182" cy="270007"/>
          </a:xfrm>
          <a:custGeom>
            <a:avLst/>
            <a:gdLst/>
            <a:ahLst/>
            <a:cxnLst/>
            <a:rect l="l" t="t" r="r" b="b"/>
            <a:pathLst>
              <a:path w="133985" h="194309">
                <a:moveTo>
                  <a:pt x="0" y="193916"/>
                </a:moveTo>
                <a:lnTo>
                  <a:pt x="133730" y="193916"/>
                </a:lnTo>
                <a:lnTo>
                  <a:pt x="133730" y="0"/>
                </a:lnTo>
                <a:lnTo>
                  <a:pt x="0" y="0"/>
                </a:lnTo>
                <a:lnTo>
                  <a:pt x="0" y="193916"/>
                </a:lnTo>
                <a:close/>
              </a:path>
            </a:pathLst>
          </a:custGeom>
          <a:solidFill>
            <a:srgbClr val="648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8"/>
          <p:cNvSpPr/>
          <p:nvPr/>
        </p:nvSpPr>
        <p:spPr>
          <a:xfrm>
            <a:off x="10429984" y="1826231"/>
            <a:ext cx="321185" cy="172945"/>
          </a:xfrm>
          <a:custGeom>
            <a:avLst/>
            <a:gdLst/>
            <a:ahLst/>
            <a:cxnLst/>
            <a:rect l="l" t="t" r="r" b="b"/>
            <a:pathLst>
              <a:path w="231140" h="124459">
                <a:moveTo>
                  <a:pt x="115481" y="0"/>
                </a:moveTo>
                <a:lnTo>
                  <a:pt x="0" y="124205"/>
                </a:lnTo>
                <a:lnTo>
                  <a:pt x="230962" y="124205"/>
                </a:lnTo>
                <a:lnTo>
                  <a:pt x="115481" y="0"/>
                </a:lnTo>
                <a:close/>
              </a:path>
            </a:pathLst>
          </a:custGeom>
          <a:solidFill>
            <a:srgbClr val="648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9"/>
          <p:cNvSpPr/>
          <p:nvPr/>
        </p:nvSpPr>
        <p:spPr>
          <a:xfrm>
            <a:off x="1421239" y="1371600"/>
            <a:ext cx="5417389" cy="5236707"/>
          </a:xfrm>
          <a:custGeom>
            <a:avLst/>
            <a:gdLst/>
            <a:ahLst/>
            <a:cxnLst/>
            <a:rect l="l" t="t" r="r" b="b"/>
            <a:pathLst>
              <a:path w="2999740" h="3803015">
                <a:moveTo>
                  <a:pt x="2934449" y="176872"/>
                </a:moveTo>
                <a:lnTo>
                  <a:pt x="2934449" y="0"/>
                </a:lnTo>
                <a:lnTo>
                  <a:pt x="0" y="0"/>
                </a:lnTo>
                <a:lnTo>
                  <a:pt x="0" y="3802862"/>
                </a:lnTo>
                <a:lnTo>
                  <a:pt x="2999486" y="3802862"/>
                </a:lnTo>
                <a:lnTo>
                  <a:pt x="2999486" y="3625977"/>
                </a:lnTo>
              </a:path>
            </a:pathLst>
          </a:custGeom>
          <a:ln w="13373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0"/>
          <p:cNvSpPr/>
          <p:nvPr/>
        </p:nvSpPr>
        <p:spPr>
          <a:xfrm>
            <a:off x="6672623" y="6302628"/>
            <a:ext cx="321185" cy="172945"/>
          </a:xfrm>
          <a:custGeom>
            <a:avLst/>
            <a:gdLst/>
            <a:ahLst/>
            <a:cxnLst/>
            <a:rect l="l" t="t" r="r" b="b"/>
            <a:pathLst>
              <a:path w="231139" h="124460">
                <a:moveTo>
                  <a:pt x="115481" y="0"/>
                </a:moveTo>
                <a:lnTo>
                  <a:pt x="0" y="124205"/>
                </a:lnTo>
                <a:lnTo>
                  <a:pt x="230962" y="124205"/>
                </a:lnTo>
                <a:lnTo>
                  <a:pt x="11548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1"/>
          <p:cNvSpPr/>
          <p:nvPr/>
        </p:nvSpPr>
        <p:spPr>
          <a:xfrm>
            <a:off x="7336265" y="1371600"/>
            <a:ext cx="4168347" cy="5236707"/>
          </a:xfrm>
          <a:custGeom>
            <a:avLst/>
            <a:gdLst/>
            <a:ahLst/>
            <a:cxnLst/>
            <a:rect l="l" t="t" r="r" b="b"/>
            <a:pathLst>
              <a:path w="2999740" h="3803015">
                <a:moveTo>
                  <a:pt x="65036" y="176872"/>
                </a:moveTo>
                <a:lnTo>
                  <a:pt x="65036" y="0"/>
                </a:lnTo>
                <a:lnTo>
                  <a:pt x="2999485" y="0"/>
                </a:lnTo>
                <a:lnTo>
                  <a:pt x="2999485" y="3802862"/>
                </a:lnTo>
                <a:lnTo>
                  <a:pt x="0" y="3802862"/>
                </a:lnTo>
                <a:lnTo>
                  <a:pt x="0" y="3625977"/>
                </a:lnTo>
              </a:path>
            </a:pathLst>
          </a:custGeom>
          <a:ln w="13373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2"/>
          <p:cNvSpPr/>
          <p:nvPr/>
        </p:nvSpPr>
        <p:spPr>
          <a:xfrm>
            <a:off x="7175792" y="6302628"/>
            <a:ext cx="321185" cy="172945"/>
          </a:xfrm>
          <a:custGeom>
            <a:avLst/>
            <a:gdLst/>
            <a:ahLst/>
            <a:cxnLst/>
            <a:rect l="l" t="t" r="r" b="b"/>
            <a:pathLst>
              <a:path w="231139" h="124460">
                <a:moveTo>
                  <a:pt x="115481" y="0"/>
                </a:moveTo>
                <a:lnTo>
                  <a:pt x="0" y="124205"/>
                </a:lnTo>
                <a:lnTo>
                  <a:pt x="230962" y="124205"/>
                </a:lnTo>
                <a:lnTo>
                  <a:pt x="11548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3"/>
          <p:cNvSpPr txBox="1"/>
          <p:nvPr/>
        </p:nvSpPr>
        <p:spPr>
          <a:xfrm>
            <a:off x="3474074" y="5225139"/>
            <a:ext cx="1103853" cy="846000"/>
          </a:xfrm>
          <a:prstGeom prst="rect">
            <a:avLst/>
          </a:prstGeom>
          <a:solidFill>
            <a:srgbClr val="6E7E8C"/>
          </a:solidFill>
        </p:spPr>
        <p:txBody>
          <a:bodyPr vert="horz" wrap="square" lIns="0" tIns="5080" rIns="0" bIns="0" rtlCol="0" anchor="ctr">
            <a:spAutoFit/>
          </a:bodyPr>
          <a:lstStyle/>
          <a:p>
            <a:pPr marL="153035" marR="50800" indent="-94615" algn="ctr">
              <a:lnSpc>
                <a:spcPct val="104200"/>
              </a:lnSpc>
            </a:pPr>
            <a:r>
              <a:rPr sz="1000" b="1" spc="15" dirty="0" err="1" smtClean="0">
                <a:solidFill>
                  <a:srgbClr val="FFFFFF"/>
                </a:solidFill>
                <a:latin typeface="+mj-lt"/>
              </a:rPr>
              <a:t>Adatgazdaság</a:t>
            </a:r>
            <a:r>
              <a:rPr sz="1000" b="1" spc="15" dirty="0" smtClean="0">
                <a:solidFill>
                  <a:srgbClr val="FFFFFF"/>
                </a:solidFill>
                <a:latin typeface="+mj-lt"/>
              </a:rPr>
              <a:t>  </a:t>
            </a:r>
            <a:r>
              <a:rPr sz="1000" b="1" spc="10" dirty="0">
                <a:solidFill>
                  <a:srgbClr val="FFFFFF"/>
                </a:solidFill>
                <a:latin typeface="+mj-lt"/>
              </a:rPr>
              <a:t>beindítása</a:t>
            </a:r>
            <a:endParaRPr sz="1000" b="1" dirty="0">
              <a:latin typeface="+mj-lt"/>
            </a:endParaRPr>
          </a:p>
        </p:txBody>
      </p:sp>
      <p:sp>
        <p:nvSpPr>
          <p:cNvPr id="54" name="object 44"/>
          <p:cNvSpPr txBox="1"/>
          <p:nvPr/>
        </p:nvSpPr>
        <p:spPr>
          <a:xfrm>
            <a:off x="7492259" y="5225139"/>
            <a:ext cx="1103853" cy="846000"/>
          </a:xfrm>
          <a:prstGeom prst="rect">
            <a:avLst/>
          </a:prstGeom>
          <a:solidFill>
            <a:srgbClr val="6E7E8C"/>
          </a:solidFill>
        </p:spPr>
        <p:txBody>
          <a:bodyPr vert="horz" wrap="square" lIns="0" tIns="20955" rIns="0" bIns="0" rtlCol="0" anchor="ctr">
            <a:spAutoFit/>
          </a:bodyPr>
          <a:lstStyle/>
          <a:p>
            <a:pPr marL="128905" marR="121285" algn="ctr">
              <a:lnSpc>
                <a:spcPct val="107100"/>
              </a:lnSpc>
              <a:spcBef>
                <a:spcPts val="165"/>
              </a:spcBef>
            </a:pPr>
            <a:r>
              <a:rPr sz="1000" b="1" spc="10" dirty="0">
                <a:solidFill>
                  <a:srgbClr val="FFFFFF"/>
                </a:solidFill>
                <a:latin typeface="+mj-lt"/>
                <a:cs typeface="Arial"/>
              </a:rPr>
              <a:t>Oktatás,  </a:t>
            </a:r>
            <a:r>
              <a:rPr sz="1000" b="1" spc="15" dirty="0">
                <a:solidFill>
                  <a:srgbClr val="FFFFFF"/>
                </a:solidFill>
                <a:latin typeface="+mj-lt"/>
                <a:cs typeface="Arial"/>
              </a:rPr>
              <a:t>kompetencia  </a:t>
            </a:r>
            <a:r>
              <a:rPr sz="1000" b="1" spc="10" dirty="0">
                <a:solidFill>
                  <a:srgbClr val="FFFFFF"/>
                </a:solidFill>
                <a:latin typeface="+mj-lt"/>
                <a:cs typeface="Arial"/>
              </a:rPr>
              <a:t>fejlesztés </a:t>
            </a:r>
            <a:r>
              <a:rPr sz="1000" b="1" spc="5" dirty="0">
                <a:solidFill>
                  <a:srgbClr val="FFFFFF"/>
                </a:solidFill>
                <a:latin typeface="+mj-lt"/>
                <a:cs typeface="Arial"/>
              </a:rPr>
              <a:t>és  </a:t>
            </a:r>
            <a:r>
              <a:rPr sz="1000" b="1" spc="-5" dirty="0">
                <a:solidFill>
                  <a:srgbClr val="FFFFFF"/>
                </a:solidFill>
                <a:latin typeface="+mj-lt"/>
                <a:cs typeface="Arial"/>
              </a:rPr>
              <a:t>a</a:t>
            </a:r>
            <a:r>
              <a:rPr sz="1000" b="1" spc="-7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000" b="1" spc="15" dirty="0">
                <a:solidFill>
                  <a:srgbClr val="FFFFFF"/>
                </a:solidFill>
                <a:latin typeface="+mj-lt"/>
                <a:cs typeface="Arial"/>
              </a:rPr>
              <a:t>társadalom </a:t>
            </a:r>
            <a:r>
              <a:rPr sz="1000" b="1" spc="5" dirty="0">
                <a:solidFill>
                  <a:srgbClr val="FFFFFF"/>
                </a:solidFill>
                <a:latin typeface="+mj-lt"/>
                <a:cs typeface="Arial"/>
              </a:rPr>
              <a:t> felkészítése</a:t>
            </a:r>
            <a:endParaRPr sz="1000" b="1" dirty="0">
              <a:latin typeface="+mj-lt"/>
              <a:cs typeface="Arial"/>
            </a:endParaRPr>
          </a:p>
        </p:txBody>
      </p:sp>
      <p:sp>
        <p:nvSpPr>
          <p:cNvPr id="55" name="object 45"/>
          <p:cNvSpPr txBox="1"/>
          <p:nvPr/>
        </p:nvSpPr>
        <p:spPr>
          <a:xfrm>
            <a:off x="4717008" y="5225139"/>
            <a:ext cx="1103853" cy="846000"/>
          </a:xfrm>
          <a:prstGeom prst="rect">
            <a:avLst/>
          </a:prstGeom>
          <a:solidFill>
            <a:srgbClr val="6E7E8C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56845" marR="149860" algn="ctr">
              <a:lnSpc>
                <a:spcPct val="104200"/>
              </a:lnSpc>
            </a:pPr>
            <a:r>
              <a:rPr sz="1000" b="1" spc="20" dirty="0" err="1" smtClean="0">
                <a:solidFill>
                  <a:srgbClr val="FFFFFF"/>
                </a:solidFill>
                <a:latin typeface="+mj-lt"/>
              </a:rPr>
              <a:t>Kutatás</a:t>
            </a:r>
            <a:r>
              <a:rPr sz="1000" b="1" spc="20" dirty="0" smtClean="0">
                <a:solidFill>
                  <a:srgbClr val="FFFFFF"/>
                </a:solidFill>
                <a:latin typeface="+mj-lt"/>
              </a:rPr>
              <a:t>-  </a:t>
            </a:r>
            <a:r>
              <a:rPr sz="1000" b="1" spc="15" dirty="0">
                <a:solidFill>
                  <a:srgbClr val="FFFFFF"/>
                </a:solidFill>
                <a:latin typeface="+mj-lt"/>
              </a:rPr>
              <a:t>fejlesztés-  innováció</a:t>
            </a:r>
            <a:endParaRPr sz="1000" b="1" dirty="0">
              <a:latin typeface="+mj-lt"/>
            </a:endParaRPr>
          </a:p>
        </p:txBody>
      </p:sp>
      <p:sp>
        <p:nvSpPr>
          <p:cNvPr id="56" name="object 46"/>
          <p:cNvSpPr txBox="1"/>
          <p:nvPr/>
        </p:nvSpPr>
        <p:spPr>
          <a:xfrm>
            <a:off x="8735209" y="5225139"/>
            <a:ext cx="1103853" cy="846000"/>
          </a:xfrm>
          <a:prstGeom prst="rect">
            <a:avLst/>
          </a:prstGeom>
          <a:solidFill>
            <a:srgbClr val="6E7E8C"/>
          </a:solidFill>
        </p:spPr>
        <p:txBody>
          <a:bodyPr vert="horz" wrap="square" lIns="0" tIns="5080" rIns="0" bIns="0" rtlCol="0" anchor="ctr">
            <a:spAutoFit/>
          </a:bodyPr>
          <a:lstStyle/>
          <a:p>
            <a:pPr marL="176530" marR="73660" indent="-95250" algn="ctr">
              <a:lnSpc>
                <a:spcPct val="104200"/>
              </a:lnSpc>
            </a:pPr>
            <a:r>
              <a:rPr sz="1000" b="1" spc="15" dirty="0" err="1" smtClean="0">
                <a:solidFill>
                  <a:srgbClr val="FFFFFF"/>
                </a:solidFill>
                <a:latin typeface="+mj-lt"/>
              </a:rPr>
              <a:t>Infrastruktúra</a:t>
            </a:r>
            <a:r>
              <a:rPr sz="1000" b="1" spc="15" dirty="0" smtClean="0">
                <a:solidFill>
                  <a:srgbClr val="FFFFFF"/>
                </a:solidFill>
                <a:latin typeface="+mj-lt"/>
              </a:rPr>
              <a:t>  </a:t>
            </a:r>
            <a:r>
              <a:rPr sz="1000" b="1" spc="10" dirty="0">
                <a:solidFill>
                  <a:srgbClr val="FFFFFF"/>
                </a:solidFill>
                <a:latin typeface="+mj-lt"/>
              </a:rPr>
              <a:t>fejlesztés</a:t>
            </a:r>
            <a:endParaRPr sz="1000" b="1" dirty="0">
              <a:latin typeface="+mj-lt"/>
            </a:endParaRPr>
          </a:p>
        </p:txBody>
      </p:sp>
      <p:sp>
        <p:nvSpPr>
          <p:cNvPr id="57" name="object 47"/>
          <p:cNvSpPr txBox="1"/>
          <p:nvPr/>
        </p:nvSpPr>
        <p:spPr>
          <a:xfrm>
            <a:off x="5959958" y="5225139"/>
            <a:ext cx="1103853" cy="846000"/>
          </a:xfrm>
          <a:prstGeom prst="rect">
            <a:avLst/>
          </a:prstGeom>
          <a:solidFill>
            <a:srgbClr val="6E7E8C"/>
          </a:solidFill>
        </p:spPr>
        <p:txBody>
          <a:bodyPr vert="horz" wrap="square" lIns="0" tIns="5080" rIns="0" bIns="0" rtlCol="0" anchor="ctr">
            <a:spAutoFit/>
          </a:bodyPr>
          <a:lstStyle/>
          <a:p>
            <a:pPr marL="130175" marR="65405" indent="-57785" algn="ctr">
              <a:lnSpc>
                <a:spcPct val="104200"/>
              </a:lnSpc>
            </a:pPr>
            <a:r>
              <a:rPr sz="1000" b="1" spc="10" dirty="0" err="1" smtClean="0">
                <a:solidFill>
                  <a:srgbClr val="FFFFFF"/>
                </a:solidFill>
                <a:latin typeface="+mj-lt"/>
              </a:rPr>
              <a:t>Alkalmazások</a:t>
            </a:r>
            <a:r>
              <a:rPr sz="1000" b="1" spc="10" dirty="0" smtClean="0">
                <a:solidFill>
                  <a:srgbClr val="FFFFFF"/>
                </a:solidFill>
                <a:latin typeface="+mj-lt"/>
              </a:rPr>
              <a:t>  </a:t>
            </a:r>
            <a:r>
              <a:rPr sz="1000" b="1" spc="10" dirty="0">
                <a:solidFill>
                  <a:srgbClr val="FFFFFF"/>
                </a:solidFill>
                <a:latin typeface="+mj-lt"/>
              </a:rPr>
              <a:t>ösztönzése</a:t>
            </a:r>
            <a:endParaRPr sz="1000" b="1" dirty="0">
              <a:latin typeface="+mj-lt"/>
            </a:endParaRPr>
          </a:p>
        </p:txBody>
      </p:sp>
      <p:sp>
        <p:nvSpPr>
          <p:cNvPr id="58" name="object 48"/>
          <p:cNvSpPr txBox="1"/>
          <p:nvPr/>
        </p:nvSpPr>
        <p:spPr>
          <a:xfrm>
            <a:off x="9978143" y="5225139"/>
            <a:ext cx="1103853" cy="846000"/>
          </a:xfrm>
          <a:prstGeom prst="rect">
            <a:avLst/>
          </a:prstGeom>
          <a:solidFill>
            <a:srgbClr val="6E7E8C"/>
          </a:solidFill>
        </p:spPr>
        <p:txBody>
          <a:bodyPr vert="horz" wrap="square" lIns="0" tIns="5080" rIns="0" bIns="0" rtlCol="0" anchor="ctr">
            <a:spAutoFit/>
          </a:bodyPr>
          <a:lstStyle/>
          <a:p>
            <a:pPr marL="83820" marR="25400" indent="-51435" algn="ctr">
              <a:lnSpc>
                <a:spcPct val="104200"/>
              </a:lnSpc>
            </a:pPr>
            <a:r>
              <a:rPr sz="1000" b="1" spc="5" dirty="0" err="1" smtClean="0">
                <a:solidFill>
                  <a:srgbClr val="FFFFFF"/>
                </a:solidFill>
                <a:latin typeface="+mj-lt"/>
              </a:rPr>
              <a:t>Szabályozás</a:t>
            </a:r>
            <a:r>
              <a:rPr sz="1000" b="1" spc="-45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+mj-lt"/>
              </a:rPr>
              <a:t>és  </a:t>
            </a:r>
            <a:r>
              <a:rPr sz="1000" b="1" spc="15" dirty="0">
                <a:solidFill>
                  <a:srgbClr val="FFFFFF"/>
                </a:solidFill>
                <a:latin typeface="+mj-lt"/>
              </a:rPr>
              <a:t>etikai</a:t>
            </a:r>
            <a:r>
              <a:rPr sz="1000" b="1" spc="-20" dirty="0">
                <a:solidFill>
                  <a:srgbClr val="FFFFFF"/>
                </a:solidFill>
                <a:latin typeface="+mj-lt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+mj-lt"/>
              </a:rPr>
              <a:t>keretek</a:t>
            </a:r>
            <a:endParaRPr sz="1000" b="1" dirty="0">
              <a:latin typeface="+mj-lt"/>
            </a:endParaRPr>
          </a:p>
        </p:txBody>
      </p:sp>
      <p:sp>
        <p:nvSpPr>
          <p:cNvPr id="59" name="Szövegdoboz 58"/>
          <p:cNvSpPr txBox="1"/>
          <p:nvPr/>
        </p:nvSpPr>
        <p:spPr>
          <a:xfrm>
            <a:off x="1662789" y="3727747"/>
            <a:ext cx="1562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/>
              <a:t>Szektor és  technológia fókuszok</a:t>
            </a:r>
          </a:p>
          <a:p>
            <a:pPr algn="ctr"/>
            <a:endParaRPr lang="hu-HU" sz="1000" b="1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1783551" y="5398228"/>
            <a:ext cx="1548251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75590" marR="5080" lvl="0" indent="-263525">
              <a:lnSpc>
                <a:spcPct val="106100"/>
              </a:lnSpc>
              <a:spcBef>
                <a:spcPts val="40"/>
              </a:spcBef>
            </a:pPr>
            <a:r>
              <a:rPr lang="hu-HU" sz="1000" b="1" spc="20" dirty="0" smtClean="0">
                <a:solidFill>
                  <a:srgbClr val="FFFFFF"/>
                </a:solidFill>
              </a:rPr>
              <a:t>Széleskörű</a:t>
            </a:r>
            <a:r>
              <a:rPr lang="hu-HU" sz="1000" b="1" spc="-25" dirty="0" smtClean="0">
                <a:solidFill>
                  <a:srgbClr val="FFFFFF"/>
                </a:solidFill>
              </a:rPr>
              <a:t> </a:t>
            </a:r>
            <a:r>
              <a:rPr lang="hu-HU" sz="1000" b="1" spc="25" dirty="0" smtClean="0">
                <a:solidFill>
                  <a:srgbClr val="FFFFFF"/>
                </a:solidFill>
              </a:rPr>
              <a:t>alapozó </a:t>
            </a:r>
            <a:r>
              <a:rPr lang="hu-HU" sz="1000" b="1" spc="20" dirty="0" smtClean="0">
                <a:solidFill>
                  <a:srgbClr val="FFFFFF"/>
                </a:solidFill>
              </a:rPr>
              <a:t>pillérek</a:t>
            </a:r>
            <a:endParaRPr lang="hu-HU" sz="1000" b="1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4715534" y="5225139"/>
            <a:ext cx="1075173" cy="8460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hu-HU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8749372" y="5225139"/>
            <a:ext cx="1075173" cy="8460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hu-HU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8596112" y="3892585"/>
            <a:ext cx="908784" cy="478046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hu-HU" dirty="0"/>
          </a:p>
        </p:txBody>
      </p:sp>
      <p:sp>
        <p:nvSpPr>
          <p:cNvPr id="64" name="Szövegdoboz 63"/>
          <p:cNvSpPr txBox="1"/>
          <p:nvPr/>
        </p:nvSpPr>
        <p:spPr>
          <a:xfrm>
            <a:off x="6670264" y="3972218"/>
            <a:ext cx="1129577" cy="398413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hu-HU" dirty="0"/>
          </a:p>
        </p:txBody>
      </p:sp>
      <p:sp>
        <p:nvSpPr>
          <p:cNvPr id="65" name="Szövegdoboz 64"/>
          <p:cNvSpPr txBox="1"/>
          <p:nvPr/>
        </p:nvSpPr>
        <p:spPr>
          <a:xfrm>
            <a:off x="10080154" y="2224672"/>
            <a:ext cx="1075172" cy="83912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hu-HU" dirty="0"/>
          </a:p>
        </p:txBody>
      </p:sp>
      <p:sp>
        <p:nvSpPr>
          <p:cNvPr id="66" name="Szövegdoboz 65"/>
          <p:cNvSpPr txBox="1"/>
          <p:nvPr/>
        </p:nvSpPr>
        <p:spPr>
          <a:xfrm>
            <a:off x="3420970" y="2253602"/>
            <a:ext cx="1075172" cy="83912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hu-HU" dirty="0"/>
          </a:p>
        </p:txBody>
      </p:sp>
      <p:sp>
        <p:nvSpPr>
          <p:cNvPr id="67" name="Szövegdoboz 66"/>
          <p:cNvSpPr txBox="1"/>
          <p:nvPr/>
        </p:nvSpPr>
        <p:spPr>
          <a:xfrm>
            <a:off x="5628348" y="2243554"/>
            <a:ext cx="1075172" cy="4680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hu-HU" dirty="0"/>
          </a:p>
        </p:txBody>
      </p:sp>
      <p:sp>
        <p:nvSpPr>
          <p:cNvPr id="68" name="Szövegdoboz 67"/>
          <p:cNvSpPr txBox="1"/>
          <p:nvPr/>
        </p:nvSpPr>
        <p:spPr>
          <a:xfrm>
            <a:off x="593598" y="1711876"/>
            <a:ext cx="2561637" cy="4545104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txBody>
          <a:bodyPr wrap="square" lIns="182880" rtlCol="0" anchor="ctr" anchorCtr="0">
            <a:noAutofit/>
          </a:bodyPr>
          <a:lstStyle/>
          <a:p>
            <a:pPr marL="182880" indent="-182880">
              <a:buClr>
                <a:schemeClr val="bg1"/>
              </a:buClr>
              <a:buFont typeface="Wingdings" pitchFamily="2" charset="2"/>
              <a:buChar char="§"/>
            </a:pPr>
            <a:r>
              <a:rPr lang="hu-HU" sz="1600" b="1" dirty="0" smtClean="0">
                <a:solidFill>
                  <a:schemeClr val="bg1"/>
                </a:solidFill>
              </a:rPr>
              <a:t>Zöld K+F</a:t>
            </a:r>
          </a:p>
          <a:p>
            <a:pPr marL="182880" indent="-182880">
              <a:buClr>
                <a:schemeClr val="bg1"/>
              </a:buClr>
              <a:buFont typeface="Wingdings" pitchFamily="2" charset="2"/>
              <a:buChar char="§"/>
            </a:pPr>
            <a:endParaRPr lang="hu-HU" sz="1600" b="1" dirty="0" smtClean="0">
              <a:solidFill>
                <a:schemeClr val="bg1"/>
              </a:solidFill>
            </a:endParaRPr>
          </a:p>
          <a:p>
            <a:pPr marL="182880" indent="-182880">
              <a:buClr>
                <a:schemeClr val="bg1"/>
              </a:buClr>
              <a:buFont typeface="Wingdings" pitchFamily="2" charset="2"/>
              <a:buChar char="§"/>
            </a:pPr>
            <a:r>
              <a:rPr lang="hu-HU" sz="1600" b="1" dirty="0" smtClean="0">
                <a:solidFill>
                  <a:schemeClr val="bg1"/>
                </a:solidFill>
              </a:rPr>
              <a:t>Dedikált klíma adatbázisok</a:t>
            </a:r>
          </a:p>
          <a:p>
            <a:pPr marL="182880" indent="-182880">
              <a:buClr>
                <a:schemeClr val="bg1"/>
              </a:buClr>
              <a:buFont typeface="Wingdings" pitchFamily="2" charset="2"/>
              <a:buChar char="§"/>
            </a:pPr>
            <a:endParaRPr lang="hu-HU" sz="1600" b="1" dirty="0" smtClean="0">
              <a:solidFill>
                <a:schemeClr val="bg1"/>
              </a:solidFill>
            </a:endParaRPr>
          </a:p>
          <a:p>
            <a:pPr marL="182880" indent="-182880">
              <a:buClr>
                <a:schemeClr val="bg1"/>
              </a:buClr>
              <a:buFont typeface="Wingdings" pitchFamily="2" charset="2"/>
              <a:buChar char="§"/>
            </a:pPr>
            <a:r>
              <a:rPr lang="hu-HU" sz="1600" b="1" dirty="0" err="1" smtClean="0">
                <a:solidFill>
                  <a:schemeClr val="bg1"/>
                </a:solidFill>
              </a:rPr>
              <a:t>Elektromobilitás</a:t>
            </a:r>
            <a:endParaRPr lang="hu-HU" sz="1600" b="1" dirty="0" smtClean="0">
              <a:solidFill>
                <a:schemeClr val="bg1"/>
              </a:solidFill>
            </a:endParaRPr>
          </a:p>
          <a:p>
            <a:pPr marL="182880" indent="-182880">
              <a:buClr>
                <a:schemeClr val="bg1"/>
              </a:buClr>
              <a:buFont typeface="Wingdings" pitchFamily="2" charset="2"/>
              <a:buChar char="§"/>
            </a:pPr>
            <a:endParaRPr lang="hu-HU" sz="1600" b="1" dirty="0" smtClean="0">
              <a:solidFill>
                <a:schemeClr val="bg1"/>
              </a:solidFill>
            </a:endParaRPr>
          </a:p>
          <a:p>
            <a:pPr marL="182880" indent="-182880">
              <a:buClr>
                <a:schemeClr val="bg1"/>
              </a:buClr>
              <a:buFont typeface="Wingdings" pitchFamily="2" charset="2"/>
              <a:buChar char="§"/>
            </a:pPr>
            <a:r>
              <a:rPr lang="hu-HU" sz="1600" b="1" dirty="0" smtClean="0">
                <a:solidFill>
                  <a:schemeClr val="bg1"/>
                </a:solidFill>
              </a:rPr>
              <a:t>Precíziós, adatvezérelt mezőgazdaság és erdőgazdálkodás</a:t>
            </a:r>
          </a:p>
          <a:p>
            <a:pPr marL="182880" indent="-182880">
              <a:buClr>
                <a:schemeClr val="bg1"/>
              </a:buClr>
              <a:buFont typeface="Wingdings" pitchFamily="2" charset="2"/>
              <a:buChar char="§"/>
            </a:pPr>
            <a:endParaRPr lang="hu-HU" sz="1600" b="1" dirty="0" smtClean="0">
              <a:solidFill>
                <a:schemeClr val="bg1"/>
              </a:solidFill>
            </a:endParaRPr>
          </a:p>
          <a:p>
            <a:pPr marL="182880" indent="-182880">
              <a:buClr>
                <a:schemeClr val="bg1"/>
              </a:buClr>
              <a:buFont typeface="Wingdings" pitchFamily="2" charset="2"/>
              <a:buChar char="§"/>
            </a:pPr>
            <a:r>
              <a:rPr lang="hu-HU" sz="1600" b="1" dirty="0" err="1" smtClean="0">
                <a:solidFill>
                  <a:schemeClr val="bg1"/>
                </a:solidFill>
              </a:rPr>
              <a:t>Okosmérők</a:t>
            </a:r>
            <a:endParaRPr lang="hu-HU" sz="1600" b="1" dirty="0" smtClean="0">
              <a:solidFill>
                <a:schemeClr val="bg1"/>
              </a:solidFill>
            </a:endParaRPr>
          </a:p>
          <a:p>
            <a:pPr marL="182880" indent="-182880">
              <a:buClr>
                <a:schemeClr val="bg1"/>
              </a:buClr>
              <a:buFont typeface="Wingdings" pitchFamily="2" charset="2"/>
              <a:buChar char="§"/>
            </a:pPr>
            <a:endParaRPr lang="hu-HU" sz="1600" b="1" dirty="0" smtClean="0">
              <a:solidFill>
                <a:schemeClr val="bg1"/>
              </a:solidFill>
            </a:endParaRPr>
          </a:p>
          <a:p>
            <a:pPr marL="182880" indent="-182880">
              <a:buClr>
                <a:schemeClr val="bg1"/>
              </a:buClr>
              <a:buFont typeface="Wingdings" pitchFamily="2" charset="2"/>
              <a:buChar char="§"/>
            </a:pPr>
            <a:r>
              <a:rPr lang="hu-HU" sz="1600" b="1" dirty="0" smtClean="0">
                <a:solidFill>
                  <a:schemeClr val="bg1"/>
                </a:solidFill>
              </a:rPr>
              <a:t>Adaptív energetikai hálózatok</a:t>
            </a:r>
            <a:endParaRPr lang="hu-H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846" y="4386700"/>
            <a:ext cx="3896733" cy="170457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780994" y="347189"/>
            <a:ext cx="5308944" cy="6514896"/>
            <a:chOff x="223838" y="269875"/>
            <a:chExt cx="3294062" cy="5064125"/>
          </a:xfrm>
        </p:grpSpPr>
        <p:sp>
          <p:nvSpPr>
            <p:cNvPr id="26" name="Freeform 63"/>
            <p:cNvSpPr>
              <a:spLocks/>
            </p:cNvSpPr>
            <p:nvPr/>
          </p:nvSpPr>
          <p:spPr bwMode="auto">
            <a:xfrm>
              <a:off x="403225" y="2565400"/>
              <a:ext cx="1195387" cy="2768600"/>
            </a:xfrm>
            <a:custGeom>
              <a:avLst/>
              <a:gdLst>
                <a:gd name="T0" fmla="*/ 0 w 372"/>
                <a:gd name="T1" fmla="*/ 861 h 861"/>
                <a:gd name="T2" fmla="*/ 263 w 372"/>
                <a:gd name="T3" fmla="*/ 732 h 861"/>
                <a:gd name="T4" fmla="*/ 351 w 372"/>
                <a:gd name="T5" fmla="*/ 590 h 861"/>
                <a:gd name="T6" fmla="*/ 351 w 372"/>
                <a:gd name="T7" fmla="*/ 22 h 861"/>
                <a:gd name="T8" fmla="*/ 335 w 372"/>
                <a:gd name="T9" fmla="*/ 41 h 861"/>
                <a:gd name="T10" fmla="*/ 353 w 372"/>
                <a:gd name="T11" fmla="*/ 0 h 861"/>
                <a:gd name="T12" fmla="*/ 372 w 372"/>
                <a:gd name="T13" fmla="*/ 41 h 861"/>
                <a:gd name="T14" fmla="*/ 355 w 372"/>
                <a:gd name="T15" fmla="*/ 22 h 861"/>
                <a:gd name="T16" fmla="*/ 355 w 372"/>
                <a:gd name="T17" fmla="*/ 592 h 861"/>
                <a:gd name="T18" fmla="*/ 269 w 372"/>
                <a:gd name="T19" fmla="*/ 732 h 861"/>
                <a:gd name="T20" fmla="*/ 18 w 372"/>
                <a:gd name="T21" fmla="*/ 861 h 861"/>
                <a:gd name="T22" fmla="*/ 0 w 372"/>
                <a:gd name="T23" fmla="*/ 861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2" h="861">
                  <a:moveTo>
                    <a:pt x="0" y="861"/>
                  </a:moveTo>
                  <a:cubicBezTo>
                    <a:pt x="88" y="818"/>
                    <a:pt x="176" y="775"/>
                    <a:pt x="263" y="732"/>
                  </a:cubicBezTo>
                  <a:cubicBezTo>
                    <a:pt x="319" y="705"/>
                    <a:pt x="351" y="652"/>
                    <a:pt x="351" y="590"/>
                  </a:cubicBezTo>
                  <a:cubicBezTo>
                    <a:pt x="351" y="366"/>
                    <a:pt x="351" y="247"/>
                    <a:pt x="351" y="22"/>
                  </a:cubicBezTo>
                  <a:cubicBezTo>
                    <a:pt x="335" y="41"/>
                    <a:pt x="335" y="41"/>
                    <a:pt x="335" y="41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72" y="41"/>
                    <a:pt x="372" y="41"/>
                    <a:pt x="372" y="41"/>
                  </a:cubicBezTo>
                  <a:cubicBezTo>
                    <a:pt x="355" y="22"/>
                    <a:pt x="355" y="22"/>
                    <a:pt x="355" y="22"/>
                  </a:cubicBezTo>
                  <a:cubicBezTo>
                    <a:pt x="355" y="592"/>
                    <a:pt x="355" y="592"/>
                    <a:pt x="355" y="592"/>
                  </a:cubicBezTo>
                  <a:cubicBezTo>
                    <a:pt x="355" y="652"/>
                    <a:pt x="323" y="704"/>
                    <a:pt x="269" y="732"/>
                  </a:cubicBezTo>
                  <a:cubicBezTo>
                    <a:pt x="170" y="783"/>
                    <a:pt x="20" y="860"/>
                    <a:pt x="18" y="861"/>
                  </a:cubicBezTo>
                  <a:cubicBezTo>
                    <a:pt x="12" y="861"/>
                    <a:pt x="6" y="861"/>
                    <a:pt x="0" y="861"/>
                  </a:cubicBezTo>
                  <a:close/>
                </a:path>
              </a:pathLst>
            </a:custGeom>
            <a:solidFill>
              <a:srgbClr val="05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64"/>
            <p:cNvSpPr>
              <a:spLocks/>
            </p:cNvSpPr>
            <p:nvPr/>
          </p:nvSpPr>
          <p:spPr bwMode="auto">
            <a:xfrm>
              <a:off x="2033588" y="546100"/>
              <a:ext cx="1246187" cy="4787900"/>
            </a:xfrm>
            <a:custGeom>
              <a:avLst/>
              <a:gdLst>
                <a:gd name="T0" fmla="*/ 297 w 388"/>
                <a:gd name="T1" fmla="*/ 190 h 1489"/>
                <a:gd name="T2" fmla="*/ 388 w 388"/>
                <a:gd name="T3" fmla="*/ 281 h 1489"/>
                <a:gd name="T4" fmla="*/ 301 w 388"/>
                <a:gd name="T5" fmla="*/ 372 h 1489"/>
                <a:gd name="T6" fmla="*/ 301 w 388"/>
                <a:gd name="T7" fmla="*/ 831 h 1489"/>
                <a:gd name="T8" fmla="*/ 293 w 388"/>
                <a:gd name="T9" fmla="*/ 859 h 1489"/>
                <a:gd name="T10" fmla="*/ 293 w 388"/>
                <a:gd name="T11" fmla="*/ 859 h 1489"/>
                <a:gd name="T12" fmla="*/ 272 w 388"/>
                <a:gd name="T13" fmla="*/ 880 h 1489"/>
                <a:gd name="T14" fmla="*/ 257 w 388"/>
                <a:gd name="T15" fmla="*/ 888 h 1489"/>
                <a:gd name="T16" fmla="*/ 178 w 388"/>
                <a:gd name="T17" fmla="*/ 934 h 1489"/>
                <a:gd name="T18" fmla="*/ 178 w 388"/>
                <a:gd name="T19" fmla="*/ 947 h 1489"/>
                <a:gd name="T20" fmla="*/ 171 w 388"/>
                <a:gd name="T21" fmla="*/ 975 h 1489"/>
                <a:gd name="T22" fmla="*/ 150 w 388"/>
                <a:gd name="T23" fmla="*/ 996 h 1489"/>
                <a:gd name="T24" fmla="*/ 150 w 388"/>
                <a:gd name="T25" fmla="*/ 996 h 1489"/>
                <a:gd name="T26" fmla="*/ 33 w 388"/>
                <a:gd name="T27" fmla="*/ 1064 h 1489"/>
                <a:gd name="T28" fmla="*/ 33 w 388"/>
                <a:gd name="T29" fmla="*/ 1064 h 1489"/>
                <a:gd name="T30" fmla="*/ 14 w 388"/>
                <a:gd name="T31" fmla="*/ 1082 h 1489"/>
                <a:gd name="T32" fmla="*/ 8 w 388"/>
                <a:gd name="T33" fmla="*/ 1106 h 1489"/>
                <a:gd name="T34" fmla="*/ 8 w 388"/>
                <a:gd name="T35" fmla="*/ 1235 h 1489"/>
                <a:gd name="T36" fmla="*/ 74 w 388"/>
                <a:gd name="T37" fmla="*/ 1364 h 1489"/>
                <a:gd name="T38" fmla="*/ 251 w 388"/>
                <a:gd name="T39" fmla="*/ 1489 h 1489"/>
                <a:gd name="T40" fmla="*/ 216 w 388"/>
                <a:gd name="T41" fmla="*/ 1489 h 1489"/>
                <a:gd name="T42" fmla="*/ 60 w 388"/>
                <a:gd name="T43" fmla="*/ 1364 h 1489"/>
                <a:gd name="T44" fmla="*/ 0 w 388"/>
                <a:gd name="T45" fmla="*/ 1240 h 1489"/>
                <a:gd name="T46" fmla="*/ 1 w 388"/>
                <a:gd name="T47" fmla="*/ 1106 h 1489"/>
                <a:gd name="T48" fmla="*/ 8 w 388"/>
                <a:gd name="T49" fmla="*/ 1078 h 1489"/>
                <a:gd name="T50" fmla="*/ 29 w 388"/>
                <a:gd name="T51" fmla="*/ 1057 h 1489"/>
                <a:gd name="T52" fmla="*/ 29 w 388"/>
                <a:gd name="T53" fmla="*/ 1057 h 1489"/>
                <a:gd name="T54" fmla="*/ 106 w 388"/>
                <a:gd name="T55" fmla="*/ 1013 h 1489"/>
                <a:gd name="T56" fmla="*/ 146 w 388"/>
                <a:gd name="T57" fmla="*/ 990 h 1489"/>
                <a:gd name="T58" fmla="*/ 146 w 388"/>
                <a:gd name="T59" fmla="*/ 990 h 1489"/>
                <a:gd name="T60" fmla="*/ 165 w 388"/>
                <a:gd name="T61" fmla="*/ 972 h 1489"/>
                <a:gd name="T62" fmla="*/ 171 w 388"/>
                <a:gd name="T63" fmla="*/ 947 h 1489"/>
                <a:gd name="T64" fmla="*/ 171 w 388"/>
                <a:gd name="T65" fmla="*/ 176 h 1489"/>
                <a:gd name="T66" fmla="*/ 87 w 388"/>
                <a:gd name="T67" fmla="*/ 88 h 1489"/>
                <a:gd name="T68" fmla="*/ 175 w 388"/>
                <a:gd name="T69" fmla="*/ 0 h 1489"/>
                <a:gd name="T70" fmla="*/ 263 w 388"/>
                <a:gd name="T71" fmla="*/ 88 h 1489"/>
                <a:gd name="T72" fmla="*/ 178 w 388"/>
                <a:gd name="T73" fmla="*/ 176 h 1489"/>
                <a:gd name="T74" fmla="*/ 178 w 388"/>
                <a:gd name="T75" fmla="*/ 925 h 1489"/>
                <a:gd name="T76" fmla="*/ 269 w 388"/>
                <a:gd name="T77" fmla="*/ 873 h 1489"/>
                <a:gd name="T78" fmla="*/ 287 w 388"/>
                <a:gd name="T79" fmla="*/ 855 h 1489"/>
                <a:gd name="T80" fmla="*/ 287 w 388"/>
                <a:gd name="T81" fmla="*/ 855 h 1489"/>
                <a:gd name="T82" fmla="*/ 293 w 388"/>
                <a:gd name="T83" fmla="*/ 831 h 1489"/>
                <a:gd name="T84" fmla="*/ 293 w 388"/>
                <a:gd name="T85" fmla="*/ 372 h 1489"/>
                <a:gd name="T86" fmla="*/ 206 w 388"/>
                <a:gd name="T87" fmla="*/ 281 h 1489"/>
                <a:gd name="T88" fmla="*/ 297 w 388"/>
                <a:gd name="T89" fmla="*/ 190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8" h="1489">
                  <a:moveTo>
                    <a:pt x="297" y="190"/>
                  </a:moveTo>
                  <a:cubicBezTo>
                    <a:pt x="347" y="190"/>
                    <a:pt x="388" y="231"/>
                    <a:pt x="388" y="281"/>
                  </a:cubicBezTo>
                  <a:cubicBezTo>
                    <a:pt x="388" y="330"/>
                    <a:pt x="349" y="370"/>
                    <a:pt x="301" y="372"/>
                  </a:cubicBezTo>
                  <a:cubicBezTo>
                    <a:pt x="301" y="831"/>
                    <a:pt x="301" y="831"/>
                    <a:pt x="301" y="831"/>
                  </a:cubicBezTo>
                  <a:cubicBezTo>
                    <a:pt x="301" y="841"/>
                    <a:pt x="298" y="851"/>
                    <a:pt x="293" y="859"/>
                  </a:cubicBezTo>
                  <a:cubicBezTo>
                    <a:pt x="293" y="859"/>
                    <a:pt x="293" y="859"/>
                    <a:pt x="293" y="859"/>
                  </a:cubicBezTo>
                  <a:cubicBezTo>
                    <a:pt x="288" y="868"/>
                    <a:pt x="281" y="875"/>
                    <a:pt x="272" y="880"/>
                  </a:cubicBezTo>
                  <a:cubicBezTo>
                    <a:pt x="257" y="888"/>
                    <a:pt x="257" y="888"/>
                    <a:pt x="257" y="888"/>
                  </a:cubicBezTo>
                  <a:cubicBezTo>
                    <a:pt x="178" y="934"/>
                    <a:pt x="178" y="934"/>
                    <a:pt x="178" y="934"/>
                  </a:cubicBezTo>
                  <a:cubicBezTo>
                    <a:pt x="178" y="947"/>
                    <a:pt x="178" y="947"/>
                    <a:pt x="178" y="947"/>
                  </a:cubicBezTo>
                  <a:cubicBezTo>
                    <a:pt x="178" y="957"/>
                    <a:pt x="176" y="967"/>
                    <a:pt x="171" y="975"/>
                  </a:cubicBezTo>
                  <a:cubicBezTo>
                    <a:pt x="166" y="984"/>
                    <a:pt x="159" y="991"/>
                    <a:pt x="150" y="996"/>
                  </a:cubicBezTo>
                  <a:cubicBezTo>
                    <a:pt x="150" y="996"/>
                    <a:pt x="150" y="996"/>
                    <a:pt x="150" y="996"/>
                  </a:cubicBezTo>
                  <a:cubicBezTo>
                    <a:pt x="33" y="1064"/>
                    <a:pt x="33" y="1064"/>
                    <a:pt x="33" y="1064"/>
                  </a:cubicBezTo>
                  <a:cubicBezTo>
                    <a:pt x="33" y="1064"/>
                    <a:pt x="33" y="1064"/>
                    <a:pt x="33" y="1064"/>
                  </a:cubicBezTo>
                  <a:cubicBezTo>
                    <a:pt x="25" y="1068"/>
                    <a:pt x="19" y="1074"/>
                    <a:pt x="14" y="1082"/>
                  </a:cubicBezTo>
                  <a:cubicBezTo>
                    <a:pt x="10" y="1089"/>
                    <a:pt x="8" y="1097"/>
                    <a:pt x="8" y="1106"/>
                  </a:cubicBezTo>
                  <a:cubicBezTo>
                    <a:pt x="8" y="1235"/>
                    <a:pt x="8" y="1235"/>
                    <a:pt x="8" y="1235"/>
                  </a:cubicBezTo>
                  <a:cubicBezTo>
                    <a:pt x="8" y="1288"/>
                    <a:pt x="31" y="1333"/>
                    <a:pt x="74" y="1364"/>
                  </a:cubicBezTo>
                  <a:cubicBezTo>
                    <a:pt x="137" y="1408"/>
                    <a:pt x="225" y="1470"/>
                    <a:pt x="251" y="1489"/>
                  </a:cubicBezTo>
                  <a:cubicBezTo>
                    <a:pt x="239" y="1489"/>
                    <a:pt x="228" y="1489"/>
                    <a:pt x="216" y="1489"/>
                  </a:cubicBezTo>
                  <a:cubicBezTo>
                    <a:pt x="164" y="1447"/>
                    <a:pt x="112" y="1405"/>
                    <a:pt x="60" y="1364"/>
                  </a:cubicBezTo>
                  <a:cubicBezTo>
                    <a:pt x="21" y="1333"/>
                    <a:pt x="0" y="1290"/>
                    <a:pt x="0" y="1240"/>
                  </a:cubicBezTo>
                  <a:cubicBezTo>
                    <a:pt x="1" y="1106"/>
                    <a:pt x="1" y="1106"/>
                    <a:pt x="1" y="1106"/>
                  </a:cubicBezTo>
                  <a:cubicBezTo>
                    <a:pt x="1" y="1096"/>
                    <a:pt x="3" y="1086"/>
                    <a:pt x="8" y="1078"/>
                  </a:cubicBezTo>
                  <a:cubicBezTo>
                    <a:pt x="13" y="1070"/>
                    <a:pt x="20" y="1063"/>
                    <a:pt x="29" y="1057"/>
                  </a:cubicBezTo>
                  <a:cubicBezTo>
                    <a:pt x="29" y="1057"/>
                    <a:pt x="29" y="1057"/>
                    <a:pt x="29" y="1057"/>
                  </a:cubicBezTo>
                  <a:cubicBezTo>
                    <a:pt x="106" y="1013"/>
                    <a:pt x="106" y="1013"/>
                    <a:pt x="106" y="1013"/>
                  </a:cubicBezTo>
                  <a:cubicBezTo>
                    <a:pt x="146" y="990"/>
                    <a:pt x="146" y="990"/>
                    <a:pt x="146" y="990"/>
                  </a:cubicBezTo>
                  <a:cubicBezTo>
                    <a:pt x="146" y="990"/>
                    <a:pt x="146" y="990"/>
                    <a:pt x="146" y="990"/>
                  </a:cubicBezTo>
                  <a:cubicBezTo>
                    <a:pt x="154" y="985"/>
                    <a:pt x="160" y="979"/>
                    <a:pt x="165" y="972"/>
                  </a:cubicBezTo>
                  <a:cubicBezTo>
                    <a:pt x="169" y="964"/>
                    <a:pt x="171" y="956"/>
                    <a:pt x="171" y="947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24" y="174"/>
                    <a:pt x="87" y="135"/>
                    <a:pt x="87" y="88"/>
                  </a:cubicBezTo>
                  <a:cubicBezTo>
                    <a:pt x="87" y="39"/>
                    <a:pt x="126" y="0"/>
                    <a:pt x="175" y="0"/>
                  </a:cubicBezTo>
                  <a:cubicBezTo>
                    <a:pt x="224" y="0"/>
                    <a:pt x="263" y="39"/>
                    <a:pt x="263" y="88"/>
                  </a:cubicBezTo>
                  <a:cubicBezTo>
                    <a:pt x="263" y="136"/>
                    <a:pt x="225" y="174"/>
                    <a:pt x="178" y="176"/>
                  </a:cubicBezTo>
                  <a:cubicBezTo>
                    <a:pt x="178" y="925"/>
                    <a:pt x="178" y="925"/>
                    <a:pt x="178" y="925"/>
                  </a:cubicBezTo>
                  <a:cubicBezTo>
                    <a:pt x="269" y="873"/>
                    <a:pt x="269" y="873"/>
                    <a:pt x="269" y="873"/>
                  </a:cubicBezTo>
                  <a:cubicBezTo>
                    <a:pt x="276" y="869"/>
                    <a:pt x="283" y="863"/>
                    <a:pt x="287" y="855"/>
                  </a:cubicBezTo>
                  <a:cubicBezTo>
                    <a:pt x="287" y="855"/>
                    <a:pt x="287" y="855"/>
                    <a:pt x="287" y="855"/>
                  </a:cubicBezTo>
                  <a:cubicBezTo>
                    <a:pt x="291" y="848"/>
                    <a:pt x="293" y="840"/>
                    <a:pt x="293" y="831"/>
                  </a:cubicBezTo>
                  <a:cubicBezTo>
                    <a:pt x="293" y="372"/>
                    <a:pt x="293" y="372"/>
                    <a:pt x="293" y="372"/>
                  </a:cubicBezTo>
                  <a:cubicBezTo>
                    <a:pt x="245" y="370"/>
                    <a:pt x="206" y="330"/>
                    <a:pt x="206" y="281"/>
                  </a:cubicBezTo>
                  <a:cubicBezTo>
                    <a:pt x="206" y="231"/>
                    <a:pt x="247" y="190"/>
                    <a:pt x="297" y="190"/>
                  </a:cubicBezTo>
                  <a:close/>
                </a:path>
              </a:pathLst>
            </a:custGeom>
            <a:solidFill>
              <a:srgbClr val="40B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Freeform 65"/>
            <p:cNvSpPr>
              <a:spLocks/>
            </p:cNvSpPr>
            <p:nvPr/>
          </p:nvSpPr>
          <p:spPr bwMode="auto">
            <a:xfrm>
              <a:off x="1927225" y="1012825"/>
              <a:ext cx="1355725" cy="4321175"/>
            </a:xfrm>
            <a:custGeom>
              <a:avLst/>
              <a:gdLst>
                <a:gd name="T0" fmla="*/ 69 w 422"/>
                <a:gd name="T1" fmla="*/ 0 h 1344"/>
                <a:gd name="T2" fmla="*/ 138 w 422"/>
                <a:gd name="T3" fmla="*/ 69 h 1344"/>
                <a:gd name="T4" fmla="*/ 71 w 422"/>
                <a:gd name="T5" fmla="*/ 139 h 1344"/>
                <a:gd name="T6" fmla="*/ 71 w 422"/>
                <a:gd name="T7" fmla="*/ 873 h 1344"/>
                <a:gd name="T8" fmla="*/ 121 w 422"/>
                <a:gd name="T9" fmla="*/ 844 h 1344"/>
                <a:gd name="T10" fmla="*/ 141 w 422"/>
                <a:gd name="T11" fmla="*/ 832 h 1344"/>
                <a:gd name="T12" fmla="*/ 159 w 422"/>
                <a:gd name="T13" fmla="*/ 814 h 1344"/>
                <a:gd name="T14" fmla="*/ 159 w 422"/>
                <a:gd name="T15" fmla="*/ 814 h 1344"/>
                <a:gd name="T16" fmla="*/ 166 w 422"/>
                <a:gd name="T17" fmla="*/ 788 h 1344"/>
                <a:gd name="T18" fmla="*/ 166 w 422"/>
                <a:gd name="T19" fmla="*/ 652 h 1344"/>
                <a:gd name="T20" fmla="*/ 73 w 422"/>
                <a:gd name="T21" fmla="*/ 557 h 1344"/>
                <a:gd name="T22" fmla="*/ 168 w 422"/>
                <a:gd name="T23" fmla="*/ 463 h 1344"/>
                <a:gd name="T24" fmla="*/ 263 w 422"/>
                <a:gd name="T25" fmla="*/ 557 h 1344"/>
                <a:gd name="T26" fmla="*/ 170 w 422"/>
                <a:gd name="T27" fmla="*/ 652 h 1344"/>
                <a:gd name="T28" fmla="*/ 170 w 422"/>
                <a:gd name="T29" fmla="*/ 788 h 1344"/>
                <a:gd name="T30" fmla="*/ 163 w 422"/>
                <a:gd name="T31" fmla="*/ 816 h 1344"/>
                <a:gd name="T32" fmla="*/ 163 w 422"/>
                <a:gd name="T33" fmla="*/ 816 h 1344"/>
                <a:gd name="T34" fmla="*/ 142 w 422"/>
                <a:gd name="T35" fmla="*/ 836 h 1344"/>
                <a:gd name="T36" fmla="*/ 71 w 422"/>
                <a:gd name="T37" fmla="*/ 877 h 1344"/>
                <a:gd name="T38" fmla="*/ 71 w 422"/>
                <a:gd name="T39" fmla="*/ 1073 h 1344"/>
                <a:gd name="T40" fmla="*/ 159 w 422"/>
                <a:gd name="T41" fmla="*/ 1215 h 1344"/>
                <a:gd name="T42" fmla="*/ 422 w 422"/>
                <a:gd name="T43" fmla="*/ 1344 h 1344"/>
                <a:gd name="T44" fmla="*/ 404 w 422"/>
                <a:gd name="T45" fmla="*/ 1344 h 1344"/>
                <a:gd name="T46" fmla="*/ 153 w 422"/>
                <a:gd name="T47" fmla="*/ 1215 h 1344"/>
                <a:gd name="T48" fmla="*/ 67 w 422"/>
                <a:gd name="T49" fmla="*/ 1075 h 1344"/>
                <a:gd name="T50" fmla="*/ 67 w 422"/>
                <a:gd name="T51" fmla="*/ 139 h 1344"/>
                <a:gd name="T52" fmla="*/ 0 w 422"/>
                <a:gd name="T53" fmla="*/ 69 h 1344"/>
                <a:gd name="T54" fmla="*/ 69 w 422"/>
                <a:gd name="T55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2" h="1344">
                  <a:moveTo>
                    <a:pt x="69" y="0"/>
                  </a:move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8" y="138"/>
                    <a:pt x="71" y="139"/>
                  </a:cubicBezTo>
                  <a:cubicBezTo>
                    <a:pt x="71" y="873"/>
                    <a:pt x="71" y="873"/>
                    <a:pt x="71" y="873"/>
                  </a:cubicBezTo>
                  <a:cubicBezTo>
                    <a:pt x="121" y="844"/>
                    <a:pt x="121" y="844"/>
                    <a:pt x="121" y="844"/>
                  </a:cubicBezTo>
                  <a:cubicBezTo>
                    <a:pt x="141" y="832"/>
                    <a:pt x="141" y="832"/>
                    <a:pt x="141" y="832"/>
                  </a:cubicBezTo>
                  <a:cubicBezTo>
                    <a:pt x="149" y="828"/>
                    <a:pt x="155" y="821"/>
                    <a:pt x="159" y="814"/>
                  </a:cubicBezTo>
                  <a:cubicBezTo>
                    <a:pt x="159" y="814"/>
                    <a:pt x="159" y="814"/>
                    <a:pt x="159" y="814"/>
                  </a:cubicBezTo>
                  <a:cubicBezTo>
                    <a:pt x="164" y="806"/>
                    <a:pt x="166" y="798"/>
                    <a:pt x="166" y="788"/>
                  </a:cubicBezTo>
                  <a:cubicBezTo>
                    <a:pt x="166" y="652"/>
                    <a:pt x="166" y="652"/>
                    <a:pt x="166" y="652"/>
                  </a:cubicBezTo>
                  <a:cubicBezTo>
                    <a:pt x="115" y="651"/>
                    <a:pt x="73" y="609"/>
                    <a:pt x="73" y="557"/>
                  </a:cubicBezTo>
                  <a:cubicBezTo>
                    <a:pt x="73" y="505"/>
                    <a:pt x="116" y="463"/>
                    <a:pt x="168" y="463"/>
                  </a:cubicBezTo>
                  <a:cubicBezTo>
                    <a:pt x="220" y="463"/>
                    <a:pt x="263" y="505"/>
                    <a:pt x="263" y="557"/>
                  </a:cubicBezTo>
                  <a:cubicBezTo>
                    <a:pt x="263" y="609"/>
                    <a:pt x="221" y="651"/>
                    <a:pt x="170" y="652"/>
                  </a:cubicBezTo>
                  <a:cubicBezTo>
                    <a:pt x="170" y="788"/>
                    <a:pt x="170" y="788"/>
                    <a:pt x="170" y="788"/>
                  </a:cubicBezTo>
                  <a:cubicBezTo>
                    <a:pt x="170" y="798"/>
                    <a:pt x="167" y="808"/>
                    <a:pt x="163" y="816"/>
                  </a:cubicBezTo>
                  <a:cubicBezTo>
                    <a:pt x="163" y="816"/>
                    <a:pt x="163" y="816"/>
                    <a:pt x="163" y="816"/>
                  </a:cubicBezTo>
                  <a:cubicBezTo>
                    <a:pt x="158" y="824"/>
                    <a:pt x="151" y="831"/>
                    <a:pt x="142" y="836"/>
                  </a:cubicBezTo>
                  <a:cubicBezTo>
                    <a:pt x="71" y="877"/>
                    <a:pt x="71" y="877"/>
                    <a:pt x="71" y="877"/>
                  </a:cubicBezTo>
                  <a:cubicBezTo>
                    <a:pt x="71" y="1073"/>
                    <a:pt x="71" y="1073"/>
                    <a:pt x="71" y="1073"/>
                  </a:cubicBezTo>
                  <a:cubicBezTo>
                    <a:pt x="71" y="1135"/>
                    <a:pt x="104" y="1188"/>
                    <a:pt x="159" y="1215"/>
                  </a:cubicBezTo>
                  <a:cubicBezTo>
                    <a:pt x="246" y="1258"/>
                    <a:pt x="334" y="1301"/>
                    <a:pt x="422" y="1344"/>
                  </a:cubicBezTo>
                  <a:cubicBezTo>
                    <a:pt x="416" y="1344"/>
                    <a:pt x="410" y="1344"/>
                    <a:pt x="404" y="1344"/>
                  </a:cubicBezTo>
                  <a:cubicBezTo>
                    <a:pt x="320" y="1301"/>
                    <a:pt x="237" y="1258"/>
                    <a:pt x="153" y="1215"/>
                  </a:cubicBezTo>
                  <a:cubicBezTo>
                    <a:pt x="99" y="1188"/>
                    <a:pt x="67" y="1136"/>
                    <a:pt x="67" y="1075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30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lose/>
                </a:path>
              </a:pathLst>
            </a:custGeom>
            <a:solidFill>
              <a:srgbClr val="05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Freeform 66"/>
            <p:cNvSpPr>
              <a:spLocks/>
            </p:cNvSpPr>
            <p:nvPr/>
          </p:nvSpPr>
          <p:spPr bwMode="auto">
            <a:xfrm>
              <a:off x="298450" y="1063625"/>
              <a:ext cx="1355725" cy="4270375"/>
            </a:xfrm>
            <a:custGeom>
              <a:avLst/>
              <a:gdLst>
                <a:gd name="T0" fmla="*/ 310 w 422"/>
                <a:gd name="T1" fmla="*/ 659 h 1328"/>
                <a:gd name="T2" fmla="*/ 119 w 422"/>
                <a:gd name="T3" fmla="*/ 549 h 1328"/>
                <a:gd name="T4" fmla="*/ 98 w 422"/>
                <a:gd name="T5" fmla="*/ 529 h 1328"/>
                <a:gd name="T6" fmla="*/ 91 w 422"/>
                <a:gd name="T7" fmla="*/ 501 h 1328"/>
                <a:gd name="T8" fmla="*/ 91 w 422"/>
                <a:gd name="T9" fmla="*/ 186 h 1328"/>
                <a:gd name="T10" fmla="*/ 0 w 422"/>
                <a:gd name="T11" fmla="*/ 93 h 1328"/>
                <a:gd name="T12" fmla="*/ 93 w 422"/>
                <a:gd name="T13" fmla="*/ 0 h 1328"/>
                <a:gd name="T14" fmla="*/ 186 w 422"/>
                <a:gd name="T15" fmla="*/ 93 h 1328"/>
                <a:gd name="T16" fmla="*/ 95 w 422"/>
                <a:gd name="T17" fmla="*/ 186 h 1328"/>
                <a:gd name="T18" fmla="*/ 95 w 422"/>
                <a:gd name="T19" fmla="*/ 501 h 1328"/>
                <a:gd name="T20" fmla="*/ 102 w 422"/>
                <a:gd name="T21" fmla="*/ 527 h 1328"/>
                <a:gd name="T22" fmla="*/ 120 w 422"/>
                <a:gd name="T23" fmla="*/ 546 h 1328"/>
                <a:gd name="T24" fmla="*/ 187 w 422"/>
                <a:gd name="T25" fmla="*/ 584 h 1328"/>
                <a:gd name="T26" fmla="*/ 310 w 422"/>
                <a:gd name="T27" fmla="*/ 655 h 1328"/>
                <a:gd name="T28" fmla="*/ 310 w 422"/>
                <a:gd name="T29" fmla="*/ 594 h 1328"/>
                <a:gd name="T30" fmla="*/ 216 w 422"/>
                <a:gd name="T31" fmla="*/ 497 h 1328"/>
                <a:gd name="T32" fmla="*/ 313 w 422"/>
                <a:gd name="T33" fmla="*/ 400 h 1328"/>
                <a:gd name="T34" fmla="*/ 411 w 422"/>
                <a:gd name="T35" fmla="*/ 497 h 1328"/>
                <a:gd name="T36" fmla="*/ 317 w 422"/>
                <a:gd name="T37" fmla="*/ 594 h 1328"/>
                <a:gd name="T38" fmla="*/ 317 w 422"/>
                <a:gd name="T39" fmla="*/ 659 h 1328"/>
                <a:gd name="T40" fmla="*/ 317 w 422"/>
                <a:gd name="T41" fmla="*/ 664 h 1328"/>
                <a:gd name="T42" fmla="*/ 317 w 422"/>
                <a:gd name="T43" fmla="*/ 704 h 1328"/>
                <a:gd name="T44" fmla="*/ 324 w 422"/>
                <a:gd name="T45" fmla="*/ 728 h 1328"/>
                <a:gd name="T46" fmla="*/ 324 w 422"/>
                <a:gd name="T47" fmla="*/ 728 h 1328"/>
                <a:gd name="T48" fmla="*/ 342 w 422"/>
                <a:gd name="T49" fmla="*/ 746 h 1328"/>
                <a:gd name="T50" fmla="*/ 393 w 422"/>
                <a:gd name="T51" fmla="*/ 776 h 1328"/>
                <a:gd name="T52" fmla="*/ 393 w 422"/>
                <a:gd name="T53" fmla="*/ 776 h 1328"/>
                <a:gd name="T54" fmla="*/ 414 w 422"/>
                <a:gd name="T55" fmla="*/ 797 h 1328"/>
                <a:gd name="T56" fmla="*/ 422 w 422"/>
                <a:gd name="T57" fmla="*/ 825 h 1328"/>
                <a:gd name="T58" fmla="*/ 422 w 422"/>
                <a:gd name="T59" fmla="*/ 825 h 1328"/>
                <a:gd name="T60" fmla="*/ 422 w 422"/>
                <a:gd name="T61" fmla="*/ 1079 h 1328"/>
                <a:gd name="T62" fmla="*/ 362 w 422"/>
                <a:gd name="T63" fmla="*/ 1203 h 1328"/>
                <a:gd name="T64" fmla="*/ 206 w 422"/>
                <a:gd name="T65" fmla="*/ 1328 h 1328"/>
                <a:gd name="T66" fmla="*/ 171 w 422"/>
                <a:gd name="T67" fmla="*/ 1328 h 1328"/>
                <a:gd name="T68" fmla="*/ 348 w 422"/>
                <a:gd name="T69" fmla="*/ 1203 h 1328"/>
                <a:gd name="T70" fmla="*/ 414 w 422"/>
                <a:gd name="T71" fmla="*/ 1074 h 1328"/>
                <a:gd name="T72" fmla="*/ 414 w 422"/>
                <a:gd name="T73" fmla="*/ 825 h 1328"/>
                <a:gd name="T74" fmla="*/ 414 w 422"/>
                <a:gd name="T75" fmla="*/ 825 h 1328"/>
                <a:gd name="T76" fmla="*/ 408 w 422"/>
                <a:gd name="T77" fmla="*/ 800 h 1328"/>
                <a:gd name="T78" fmla="*/ 390 w 422"/>
                <a:gd name="T79" fmla="*/ 783 h 1328"/>
                <a:gd name="T80" fmla="*/ 390 w 422"/>
                <a:gd name="T81" fmla="*/ 783 h 1328"/>
                <a:gd name="T82" fmla="*/ 338 w 422"/>
                <a:gd name="T83" fmla="*/ 753 h 1328"/>
                <a:gd name="T84" fmla="*/ 317 w 422"/>
                <a:gd name="T85" fmla="*/ 732 h 1328"/>
                <a:gd name="T86" fmla="*/ 317 w 422"/>
                <a:gd name="T87" fmla="*/ 732 h 1328"/>
                <a:gd name="T88" fmla="*/ 310 w 422"/>
                <a:gd name="T89" fmla="*/ 704 h 1328"/>
                <a:gd name="T90" fmla="*/ 310 w 422"/>
                <a:gd name="T91" fmla="*/ 659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2" h="1328">
                  <a:moveTo>
                    <a:pt x="310" y="659"/>
                  </a:moveTo>
                  <a:cubicBezTo>
                    <a:pt x="119" y="549"/>
                    <a:pt x="119" y="549"/>
                    <a:pt x="119" y="549"/>
                  </a:cubicBezTo>
                  <a:cubicBezTo>
                    <a:pt x="110" y="544"/>
                    <a:pt x="103" y="537"/>
                    <a:pt x="98" y="529"/>
                  </a:cubicBezTo>
                  <a:cubicBezTo>
                    <a:pt x="94" y="521"/>
                    <a:pt x="91" y="512"/>
                    <a:pt x="91" y="501"/>
                  </a:cubicBezTo>
                  <a:cubicBezTo>
                    <a:pt x="91" y="186"/>
                    <a:pt x="91" y="186"/>
                    <a:pt x="91" y="186"/>
                  </a:cubicBez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145" y="0"/>
                    <a:pt x="186" y="42"/>
                    <a:pt x="186" y="93"/>
                  </a:cubicBezTo>
                  <a:cubicBezTo>
                    <a:pt x="186" y="144"/>
                    <a:pt x="146" y="185"/>
                    <a:pt x="95" y="186"/>
                  </a:cubicBezTo>
                  <a:cubicBezTo>
                    <a:pt x="95" y="501"/>
                    <a:pt x="95" y="501"/>
                    <a:pt x="95" y="501"/>
                  </a:cubicBezTo>
                  <a:cubicBezTo>
                    <a:pt x="95" y="511"/>
                    <a:pt x="97" y="520"/>
                    <a:pt x="102" y="527"/>
                  </a:cubicBezTo>
                  <a:cubicBezTo>
                    <a:pt x="106" y="535"/>
                    <a:pt x="112" y="541"/>
                    <a:pt x="120" y="546"/>
                  </a:cubicBezTo>
                  <a:cubicBezTo>
                    <a:pt x="187" y="584"/>
                    <a:pt x="187" y="584"/>
                    <a:pt x="187" y="584"/>
                  </a:cubicBezTo>
                  <a:cubicBezTo>
                    <a:pt x="310" y="655"/>
                    <a:pt x="310" y="655"/>
                    <a:pt x="310" y="655"/>
                  </a:cubicBezTo>
                  <a:cubicBezTo>
                    <a:pt x="310" y="594"/>
                    <a:pt x="310" y="594"/>
                    <a:pt x="310" y="594"/>
                  </a:cubicBezTo>
                  <a:cubicBezTo>
                    <a:pt x="258" y="592"/>
                    <a:pt x="216" y="550"/>
                    <a:pt x="216" y="497"/>
                  </a:cubicBezTo>
                  <a:cubicBezTo>
                    <a:pt x="216" y="444"/>
                    <a:pt x="260" y="400"/>
                    <a:pt x="313" y="400"/>
                  </a:cubicBezTo>
                  <a:cubicBezTo>
                    <a:pt x="367" y="400"/>
                    <a:pt x="411" y="444"/>
                    <a:pt x="411" y="497"/>
                  </a:cubicBezTo>
                  <a:cubicBezTo>
                    <a:pt x="411" y="550"/>
                    <a:pt x="369" y="592"/>
                    <a:pt x="317" y="594"/>
                  </a:cubicBezTo>
                  <a:cubicBezTo>
                    <a:pt x="317" y="659"/>
                    <a:pt x="317" y="659"/>
                    <a:pt x="317" y="659"/>
                  </a:cubicBezTo>
                  <a:cubicBezTo>
                    <a:pt x="317" y="664"/>
                    <a:pt x="317" y="664"/>
                    <a:pt x="317" y="664"/>
                  </a:cubicBezTo>
                  <a:cubicBezTo>
                    <a:pt x="317" y="704"/>
                    <a:pt x="317" y="704"/>
                    <a:pt x="317" y="704"/>
                  </a:cubicBezTo>
                  <a:cubicBezTo>
                    <a:pt x="317" y="713"/>
                    <a:pt x="319" y="721"/>
                    <a:pt x="324" y="728"/>
                  </a:cubicBezTo>
                  <a:cubicBezTo>
                    <a:pt x="324" y="728"/>
                    <a:pt x="324" y="728"/>
                    <a:pt x="324" y="728"/>
                  </a:cubicBezTo>
                  <a:cubicBezTo>
                    <a:pt x="328" y="736"/>
                    <a:pt x="334" y="742"/>
                    <a:pt x="342" y="746"/>
                  </a:cubicBezTo>
                  <a:cubicBezTo>
                    <a:pt x="393" y="776"/>
                    <a:pt x="393" y="776"/>
                    <a:pt x="393" y="776"/>
                  </a:cubicBezTo>
                  <a:cubicBezTo>
                    <a:pt x="393" y="776"/>
                    <a:pt x="393" y="776"/>
                    <a:pt x="393" y="776"/>
                  </a:cubicBezTo>
                  <a:cubicBezTo>
                    <a:pt x="402" y="781"/>
                    <a:pt x="409" y="788"/>
                    <a:pt x="414" y="797"/>
                  </a:cubicBezTo>
                  <a:cubicBezTo>
                    <a:pt x="419" y="805"/>
                    <a:pt x="422" y="815"/>
                    <a:pt x="422" y="825"/>
                  </a:cubicBezTo>
                  <a:cubicBezTo>
                    <a:pt x="422" y="825"/>
                    <a:pt x="422" y="825"/>
                    <a:pt x="422" y="825"/>
                  </a:cubicBezTo>
                  <a:cubicBezTo>
                    <a:pt x="422" y="1079"/>
                    <a:pt x="422" y="1079"/>
                    <a:pt x="422" y="1079"/>
                  </a:cubicBezTo>
                  <a:cubicBezTo>
                    <a:pt x="422" y="1129"/>
                    <a:pt x="401" y="1172"/>
                    <a:pt x="362" y="1203"/>
                  </a:cubicBezTo>
                  <a:cubicBezTo>
                    <a:pt x="299" y="1253"/>
                    <a:pt x="207" y="1327"/>
                    <a:pt x="206" y="1328"/>
                  </a:cubicBezTo>
                  <a:cubicBezTo>
                    <a:pt x="194" y="1328"/>
                    <a:pt x="182" y="1328"/>
                    <a:pt x="171" y="1328"/>
                  </a:cubicBezTo>
                  <a:cubicBezTo>
                    <a:pt x="230" y="1286"/>
                    <a:pt x="289" y="1244"/>
                    <a:pt x="348" y="1203"/>
                  </a:cubicBezTo>
                  <a:cubicBezTo>
                    <a:pt x="391" y="1172"/>
                    <a:pt x="414" y="1127"/>
                    <a:pt x="414" y="1074"/>
                  </a:cubicBezTo>
                  <a:cubicBezTo>
                    <a:pt x="414" y="825"/>
                    <a:pt x="414" y="825"/>
                    <a:pt x="414" y="825"/>
                  </a:cubicBezTo>
                  <a:cubicBezTo>
                    <a:pt x="414" y="825"/>
                    <a:pt x="414" y="825"/>
                    <a:pt x="414" y="825"/>
                  </a:cubicBezTo>
                  <a:cubicBezTo>
                    <a:pt x="414" y="816"/>
                    <a:pt x="412" y="808"/>
                    <a:pt x="408" y="800"/>
                  </a:cubicBezTo>
                  <a:cubicBezTo>
                    <a:pt x="404" y="793"/>
                    <a:pt x="397" y="787"/>
                    <a:pt x="390" y="783"/>
                  </a:cubicBezTo>
                  <a:cubicBezTo>
                    <a:pt x="390" y="783"/>
                    <a:pt x="390" y="783"/>
                    <a:pt x="390" y="783"/>
                  </a:cubicBezTo>
                  <a:cubicBezTo>
                    <a:pt x="338" y="753"/>
                    <a:pt x="338" y="753"/>
                    <a:pt x="338" y="753"/>
                  </a:cubicBezTo>
                  <a:cubicBezTo>
                    <a:pt x="329" y="748"/>
                    <a:pt x="322" y="741"/>
                    <a:pt x="317" y="732"/>
                  </a:cubicBezTo>
                  <a:cubicBezTo>
                    <a:pt x="317" y="732"/>
                    <a:pt x="317" y="732"/>
                    <a:pt x="317" y="732"/>
                  </a:cubicBezTo>
                  <a:cubicBezTo>
                    <a:pt x="312" y="724"/>
                    <a:pt x="310" y="714"/>
                    <a:pt x="310" y="704"/>
                  </a:cubicBezTo>
                  <a:lnTo>
                    <a:pt x="310" y="659"/>
                  </a:lnTo>
                  <a:close/>
                </a:path>
              </a:pathLst>
            </a:custGeom>
            <a:solidFill>
              <a:srgbClr val="40B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Freeform 67"/>
            <p:cNvSpPr>
              <a:spLocks/>
            </p:cNvSpPr>
            <p:nvPr/>
          </p:nvSpPr>
          <p:spPr bwMode="auto">
            <a:xfrm>
              <a:off x="1920875" y="1473200"/>
              <a:ext cx="762000" cy="3860800"/>
            </a:xfrm>
            <a:custGeom>
              <a:avLst/>
              <a:gdLst>
                <a:gd name="T0" fmla="*/ 157 w 237"/>
                <a:gd name="T1" fmla="*/ 1201 h 1201"/>
                <a:gd name="T2" fmla="*/ 88 w 237"/>
                <a:gd name="T3" fmla="*/ 1201 h 1201"/>
                <a:gd name="T4" fmla="*/ 17 w 237"/>
                <a:gd name="T5" fmla="*/ 1062 h 1201"/>
                <a:gd name="T6" fmla="*/ 0 w 237"/>
                <a:gd name="T7" fmla="*/ 991 h 1201"/>
                <a:gd name="T8" fmla="*/ 0 w 237"/>
                <a:gd name="T9" fmla="*/ 387 h 1201"/>
                <a:gd name="T10" fmla="*/ 0 w 237"/>
                <a:gd name="T11" fmla="*/ 387 h 1201"/>
                <a:gd name="T12" fmla="*/ 8 w 237"/>
                <a:gd name="T13" fmla="*/ 357 h 1201"/>
                <a:gd name="T14" fmla="*/ 30 w 237"/>
                <a:gd name="T15" fmla="*/ 335 h 1201"/>
                <a:gd name="T16" fmla="*/ 30 w 237"/>
                <a:gd name="T17" fmla="*/ 335 h 1201"/>
                <a:gd name="T18" fmla="*/ 119 w 237"/>
                <a:gd name="T19" fmla="*/ 283 h 1201"/>
                <a:gd name="T20" fmla="*/ 136 w 237"/>
                <a:gd name="T21" fmla="*/ 267 h 1201"/>
                <a:gd name="T22" fmla="*/ 136 w 237"/>
                <a:gd name="T23" fmla="*/ 267 h 1201"/>
                <a:gd name="T24" fmla="*/ 142 w 237"/>
                <a:gd name="T25" fmla="*/ 244 h 1201"/>
                <a:gd name="T26" fmla="*/ 142 w 237"/>
                <a:gd name="T27" fmla="*/ 174 h 1201"/>
                <a:gd name="T28" fmla="*/ 62 w 237"/>
                <a:gd name="T29" fmla="*/ 87 h 1201"/>
                <a:gd name="T30" fmla="*/ 149 w 237"/>
                <a:gd name="T31" fmla="*/ 0 h 1201"/>
                <a:gd name="T32" fmla="*/ 237 w 237"/>
                <a:gd name="T33" fmla="*/ 87 h 1201"/>
                <a:gd name="T34" fmla="*/ 157 w 237"/>
                <a:gd name="T35" fmla="*/ 174 h 1201"/>
                <a:gd name="T36" fmla="*/ 157 w 237"/>
                <a:gd name="T37" fmla="*/ 244 h 1201"/>
                <a:gd name="T38" fmla="*/ 149 w 237"/>
                <a:gd name="T39" fmla="*/ 274 h 1201"/>
                <a:gd name="T40" fmla="*/ 149 w 237"/>
                <a:gd name="T41" fmla="*/ 274 h 1201"/>
                <a:gd name="T42" fmla="*/ 127 w 237"/>
                <a:gd name="T43" fmla="*/ 296 h 1201"/>
                <a:gd name="T44" fmla="*/ 99 w 237"/>
                <a:gd name="T45" fmla="*/ 313 h 1201"/>
                <a:gd name="T46" fmla="*/ 38 w 237"/>
                <a:gd name="T47" fmla="*/ 348 h 1201"/>
                <a:gd name="T48" fmla="*/ 38 w 237"/>
                <a:gd name="T49" fmla="*/ 348 h 1201"/>
                <a:gd name="T50" fmla="*/ 21 w 237"/>
                <a:gd name="T51" fmla="*/ 364 h 1201"/>
                <a:gd name="T52" fmla="*/ 15 w 237"/>
                <a:gd name="T53" fmla="*/ 387 h 1201"/>
                <a:gd name="T54" fmla="*/ 15 w 237"/>
                <a:gd name="T55" fmla="*/ 387 h 1201"/>
                <a:gd name="T56" fmla="*/ 15 w 237"/>
                <a:gd name="T57" fmla="*/ 972 h 1201"/>
                <a:gd name="T58" fmla="*/ 51 w 237"/>
                <a:gd name="T59" fmla="*/ 1072 h 1201"/>
                <a:gd name="T60" fmla="*/ 157 w 237"/>
                <a:gd name="T61" fmla="*/ 1201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7" h="1201">
                  <a:moveTo>
                    <a:pt x="157" y="1201"/>
                  </a:moveTo>
                  <a:cubicBezTo>
                    <a:pt x="134" y="1201"/>
                    <a:pt x="111" y="1201"/>
                    <a:pt x="88" y="1201"/>
                  </a:cubicBezTo>
                  <a:cubicBezTo>
                    <a:pt x="81" y="1188"/>
                    <a:pt x="41" y="1108"/>
                    <a:pt x="17" y="1062"/>
                  </a:cubicBezTo>
                  <a:cubicBezTo>
                    <a:pt x="6" y="1039"/>
                    <a:pt x="0" y="1017"/>
                    <a:pt x="0" y="991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0" y="376"/>
                    <a:pt x="3" y="366"/>
                    <a:pt x="8" y="357"/>
                  </a:cubicBezTo>
                  <a:cubicBezTo>
                    <a:pt x="13" y="348"/>
                    <a:pt x="21" y="340"/>
                    <a:pt x="30" y="335"/>
                  </a:cubicBezTo>
                  <a:cubicBezTo>
                    <a:pt x="30" y="335"/>
                    <a:pt x="30" y="335"/>
                    <a:pt x="30" y="335"/>
                  </a:cubicBezTo>
                  <a:cubicBezTo>
                    <a:pt x="119" y="283"/>
                    <a:pt x="119" y="283"/>
                    <a:pt x="119" y="283"/>
                  </a:cubicBezTo>
                  <a:cubicBezTo>
                    <a:pt x="126" y="279"/>
                    <a:pt x="132" y="274"/>
                    <a:pt x="136" y="267"/>
                  </a:cubicBezTo>
                  <a:cubicBezTo>
                    <a:pt x="136" y="267"/>
                    <a:pt x="136" y="267"/>
                    <a:pt x="136" y="267"/>
                  </a:cubicBezTo>
                  <a:cubicBezTo>
                    <a:pt x="140" y="260"/>
                    <a:pt x="142" y="252"/>
                    <a:pt x="142" y="244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97" y="170"/>
                    <a:pt x="62" y="132"/>
                    <a:pt x="62" y="87"/>
                  </a:cubicBezTo>
                  <a:cubicBezTo>
                    <a:pt x="62" y="39"/>
                    <a:pt x="101" y="0"/>
                    <a:pt x="149" y="0"/>
                  </a:cubicBezTo>
                  <a:cubicBezTo>
                    <a:pt x="198" y="0"/>
                    <a:pt x="237" y="39"/>
                    <a:pt x="237" y="87"/>
                  </a:cubicBezTo>
                  <a:cubicBezTo>
                    <a:pt x="237" y="132"/>
                    <a:pt x="202" y="170"/>
                    <a:pt x="157" y="174"/>
                  </a:cubicBezTo>
                  <a:cubicBezTo>
                    <a:pt x="157" y="244"/>
                    <a:pt x="157" y="244"/>
                    <a:pt x="157" y="244"/>
                  </a:cubicBezTo>
                  <a:cubicBezTo>
                    <a:pt x="157" y="255"/>
                    <a:pt x="154" y="265"/>
                    <a:pt x="149" y="274"/>
                  </a:cubicBezTo>
                  <a:cubicBezTo>
                    <a:pt x="149" y="274"/>
                    <a:pt x="149" y="274"/>
                    <a:pt x="149" y="274"/>
                  </a:cubicBezTo>
                  <a:cubicBezTo>
                    <a:pt x="144" y="283"/>
                    <a:pt x="136" y="291"/>
                    <a:pt x="127" y="296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38" y="348"/>
                    <a:pt x="38" y="348"/>
                    <a:pt x="38" y="348"/>
                  </a:cubicBezTo>
                  <a:cubicBezTo>
                    <a:pt x="38" y="348"/>
                    <a:pt x="38" y="348"/>
                    <a:pt x="38" y="348"/>
                  </a:cubicBezTo>
                  <a:cubicBezTo>
                    <a:pt x="31" y="352"/>
                    <a:pt x="25" y="357"/>
                    <a:pt x="21" y="364"/>
                  </a:cubicBezTo>
                  <a:cubicBezTo>
                    <a:pt x="17" y="371"/>
                    <a:pt x="15" y="379"/>
                    <a:pt x="15" y="387"/>
                  </a:cubicBezTo>
                  <a:cubicBezTo>
                    <a:pt x="15" y="387"/>
                    <a:pt x="15" y="387"/>
                    <a:pt x="15" y="387"/>
                  </a:cubicBezTo>
                  <a:cubicBezTo>
                    <a:pt x="15" y="972"/>
                    <a:pt x="15" y="972"/>
                    <a:pt x="15" y="972"/>
                  </a:cubicBezTo>
                  <a:cubicBezTo>
                    <a:pt x="15" y="1010"/>
                    <a:pt x="27" y="1043"/>
                    <a:pt x="51" y="1072"/>
                  </a:cubicBezTo>
                  <a:cubicBezTo>
                    <a:pt x="89" y="1118"/>
                    <a:pt x="144" y="1185"/>
                    <a:pt x="157" y="1201"/>
                  </a:cubicBezTo>
                  <a:close/>
                </a:path>
              </a:pathLst>
            </a:custGeom>
            <a:solidFill>
              <a:srgbClr val="33C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Freeform 68"/>
            <p:cNvSpPr>
              <a:spLocks/>
            </p:cNvSpPr>
            <p:nvPr/>
          </p:nvSpPr>
          <p:spPr bwMode="auto">
            <a:xfrm>
              <a:off x="223838" y="269875"/>
              <a:ext cx="3294062" cy="5064125"/>
            </a:xfrm>
            <a:custGeom>
              <a:avLst/>
              <a:gdLst>
                <a:gd name="T0" fmla="*/ 161 w 1025"/>
                <a:gd name="T1" fmla="*/ 778 h 1575"/>
                <a:gd name="T2" fmla="*/ 89 w 1025"/>
                <a:gd name="T3" fmla="*/ 875 h 1575"/>
                <a:gd name="T4" fmla="*/ 108 w 1025"/>
                <a:gd name="T5" fmla="*/ 894 h 1575"/>
                <a:gd name="T6" fmla="*/ 179 w 1025"/>
                <a:gd name="T7" fmla="*/ 935 h 1575"/>
                <a:gd name="T8" fmla="*/ 71 w 1025"/>
                <a:gd name="T9" fmla="*/ 566 h 1575"/>
                <a:gd name="T10" fmla="*/ 309 w 1025"/>
                <a:gd name="T11" fmla="*/ 566 h 1575"/>
                <a:gd name="T12" fmla="*/ 202 w 1025"/>
                <a:gd name="T13" fmla="*/ 952 h 1575"/>
                <a:gd name="T14" fmla="*/ 222 w 1025"/>
                <a:gd name="T15" fmla="*/ 988 h 1575"/>
                <a:gd name="T16" fmla="*/ 312 w 1025"/>
                <a:gd name="T17" fmla="*/ 1040 h 1575"/>
                <a:gd name="T18" fmla="*/ 493 w 1025"/>
                <a:gd name="T19" fmla="*/ 636 h 1575"/>
                <a:gd name="T20" fmla="*/ 397 w 1025"/>
                <a:gd name="T21" fmla="*/ 573 h 1575"/>
                <a:gd name="T22" fmla="*/ 390 w 1025"/>
                <a:gd name="T23" fmla="*/ 545 h 1575"/>
                <a:gd name="T24" fmla="*/ 314 w 1025"/>
                <a:gd name="T25" fmla="*/ 362 h 1575"/>
                <a:gd name="T26" fmla="*/ 469 w 1025"/>
                <a:gd name="T27" fmla="*/ 362 h 1575"/>
                <a:gd name="T28" fmla="*/ 393 w 1025"/>
                <a:gd name="T29" fmla="*/ 545 h 1575"/>
                <a:gd name="T30" fmla="*/ 400 w 1025"/>
                <a:gd name="T31" fmla="*/ 571 h 1575"/>
                <a:gd name="T32" fmla="*/ 421 w 1025"/>
                <a:gd name="T33" fmla="*/ 590 h 1575"/>
                <a:gd name="T34" fmla="*/ 493 w 1025"/>
                <a:gd name="T35" fmla="*/ 632 h 1575"/>
                <a:gd name="T36" fmla="*/ 391 w 1025"/>
                <a:gd name="T37" fmla="*/ 113 h 1575"/>
                <a:gd name="T38" fmla="*/ 617 w 1025"/>
                <a:gd name="T39" fmla="*/ 113 h 1575"/>
                <a:gd name="T40" fmla="*/ 515 w 1025"/>
                <a:gd name="T41" fmla="*/ 951 h 1575"/>
                <a:gd name="T42" fmla="*/ 574 w 1025"/>
                <a:gd name="T43" fmla="*/ 909 h 1575"/>
                <a:gd name="T44" fmla="*/ 581 w 1025"/>
                <a:gd name="T45" fmla="*/ 884 h 1575"/>
                <a:gd name="T46" fmla="*/ 568 w 1025"/>
                <a:gd name="T47" fmla="*/ 609 h 1575"/>
                <a:gd name="T48" fmla="*/ 597 w 1025"/>
                <a:gd name="T49" fmla="*/ 609 h 1575"/>
                <a:gd name="T50" fmla="*/ 584 w 1025"/>
                <a:gd name="T51" fmla="*/ 884 h 1575"/>
                <a:gd name="T52" fmla="*/ 577 w 1025"/>
                <a:gd name="T53" fmla="*/ 911 h 1575"/>
                <a:gd name="T54" fmla="*/ 541 w 1025"/>
                <a:gd name="T55" fmla="*/ 940 h 1575"/>
                <a:gd name="T56" fmla="*/ 515 w 1025"/>
                <a:gd name="T57" fmla="*/ 1054 h 1575"/>
                <a:gd name="T58" fmla="*/ 889 w 1025"/>
                <a:gd name="T59" fmla="*/ 832 h 1575"/>
                <a:gd name="T60" fmla="*/ 895 w 1025"/>
                <a:gd name="T61" fmla="*/ 811 h 1575"/>
                <a:gd name="T62" fmla="*/ 787 w 1025"/>
                <a:gd name="T63" fmla="*/ 643 h 1575"/>
                <a:gd name="T64" fmla="*/ 1025 w 1025"/>
                <a:gd name="T65" fmla="*/ 643 h 1575"/>
                <a:gd name="T66" fmla="*/ 917 w 1025"/>
                <a:gd name="T67" fmla="*/ 811 h 1575"/>
                <a:gd name="T68" fmla="*/ 909 w 1025"/>
                <a:gd name="T69" fmla="*/ 843 h 1575"/>
                <a:gd name="T70" fmla="*/ 798 w 1025"/>
                <a:gd name="T71" fmla="*/ 917 h 1575"/>
                <a:gd name="T72" fmla="*/ 515 w 1025"/>
                <a:gd name="T73" fmla="*/ 1384 h 1575"/>
                <a:gd name="T74" fmla="*/ 556 w 1025"/>
                <a:gd name="T75" fmla="*/ 1575 h 1575"/>
                <a:gd name="T76" fmla="*/ 489 w 1025"/>
                <a:gd name="T77" fmla="*/ 1420 h 1575"/>
                <a:gd name="T78" fmla="*/ 493 w 1025"/>
                <a:gd name="T79" fmla="*/ 1170 h 1575"/>
                <a:gd name="T80" fmla="*/ 211 w 1025"/>
                <a:gd name="T81" fmla="*/ 1007 h 1575"/>
                <a:gd name="T82" fmla="*/ 179 w 1025"/>
                <a:gd name="T83" fmla="*/ 952 h 1575"/>
                <a:gd name="T84" fmla="*/ 106 w 1025"/>
                <a:gd name="T85" fmla="*/ 897 h 1575"/>
                <a:gd name="T86" fmla="*/ 86 w 1025"/>
                <a:gd name="T87" fmla="*/ 877 h 1575"/>
                <a:gd name="T88" fmla="*/ 0 w 1025"/>
                <a:gd name="T89" fmla="*/ 778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5" h="1575">
                  <a:moveTo>
                    <a:pt x="80" y="698"/>
                  </a:moveTo>
                  <a:cubicBezTo>
                    <a:pt x="125" y="698"/>
                    <a:pt x="161" y="734"/>
                    <a:pt x="161" y="778"/>
                  </a:cubicBezTo>
                  <a:cubicBezTo>
                    <a:pt x="161" y="821"/>
                    <a:pt x="126" y="857"/>
                    <a:pt x="83" y="858"/>
                  </a:cubicBezTo>
                  <a:cubicBezTo>
                    <a:pt x="84" y="864"/>
                    <a:pt x="86" y="870"/>
                    <a:pt x="89" y="875"/>
                  </a:cubicBezTo>
                  <a:cubicBezTo>
                    <a:pt x="89" y="875"/>
                    <a:pt x="89" y="875"/>
                    <a:pt x="89" y="875"/>
                  </a:cubicBezTo>
                  <a:cubicBezTo>
                    <a:pt x="93" y="882"/>
                    <a:pt x="100" y="889"/>
                    <a:pt x="108" y="894"/>
                  </a:cubicBezTo>
                  <a:cubicBezTo>
                    <a:pt x="152" y="919"/>
                    <a:pt x="152" y="919"/>
                    <a:pt x="152" y="919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79" y="685"/>
                    <a:pt x="179" y="685"/>
                    <a:pt x="179" y="685"/>
                  </a:cubicBezTo>
                  <a:cubicBezTo>
                    <a:pt x="119" y="679"/>
                    <a:pt x="71" y="628"/>
                    <a:pt x="71" y="566"/>
                  </a:cubicBezTo>
                  <a:cubicBezTo>
                    <a:pt x="71" y="501"/>
                    <a:pt x="125" y="447"/>
                    <a:pt x="190" y="447"/>
                  </a:cubicBezTo>
                  <a:cubicBezTo>
                    <a:pt x="256" y="447"/>
                    <a:pt x="309" y="501"/>
                    <a:pt x="309" y="566"/>
                  </a:cubicBezTo>
                  <a:cubicBezTo>
                    <a:pt x="309" y="628"/>
                    <a:pt x="262" y="679"/>
                    <a:pt x="202" y="685"/>
                  </a:cubicBezTo>
                  <a:cubicBezTo>
                    <a:pt x="202" y="952"/>
                    <a:pt x="202" y="952"/>
                    <a:pt x="202" y="952"/>
                  </a:cubicBezTo>
                  <a:cubicBezTo>
                    <a:pt x="202" y="959"/>
                    <a:pt x="203" y="967"/>
                    <a:pt x="207" y="973"/>
                  </a:cubicBezTo>
                  <a:cubicBezTo>
                    <a:pt x="211" y="979"/>
                    <a:pt x="216" y="984"/>
                    <a:pt x="222" y="988"/>
                  </a:cubicBezTo>
                  <a:cubicBezTo>
                    <a:pt x="222" y="988"/>
                    <a:pt x="222" y="988"/>
                    <a:pt x="222" y="988"/>
                  </a:cubicBezTo>
                  <a:cubicBezTo>
                    <a:pt x="312" y="1040"/>
                    <a:pt x="312" y="1040"/>
                    <a:pt x="312" y="1040"/>
                  </a:cubicBezTo>
                  <a:cubicBezTo>
                    <a:pt x="493" y="1144"/>
                    <a:pt x="493" y="1144"/>
                    <a:pt x="493" y="1144"/>
                  </a:cubicBezTo>
                  <a:cubicBezTo>
                    <a:pt x="493" y="636"/>
                    <a:pt x="493" y="636"/>
                    <a:pt x="493" y="636"/>
                  </a:cubicBezTo>
                  <a:cubicBezTo>
                    <a:pt x="417" y="592"/>
                    <a:pt x="417" y="592"/>
                    <a:pt x="417" y="592"/>
                  </a:cubicBezTo>
                  <a:cubicBezTo>
                    <a:pt x="408" y="587"/>
                    <a:pt x="401" y="581"/>
                    <a:pt x="397" y="573"/>
                  </a:cubicBezTo>
                  <a:cubicBezTo>
                    <a:pt x="397" y="573"/>
                    <a:pt x="397" y="573"/>
                    <a:pt x="397" y="573"/>
                  </a:cubicBezTo>
                  <a:cubicBezTo>
                    <a:pt x="392" y="564"/>
                    <a:pt x="390" y="555"/>
                    <a:pt x="390" y="545"/>
                  </a:cubicBezTo>
                  <a:cubicBezTo>
                    <a:pt x="390" y="439"/>
                    <a:pt x="390" y="439"/>
                    <a:pt x="390" y="439"/>
                  </a:cubicBezTo>
                  <a:cubicBezTo>
                    <a:pt x="348" y="438"/>
                    <a:pt x="314" y="404"/>
                    <a:pt x="314" y="362"/>
                  </a:cubicBezTo>
                  <a:cubicBezTo>
                    <a:pt x="314" y="319"/>
                    <a:pt x="349" y="284"/>
                    <a:pt x="391" y="284"/>
                  </a:cubicBezTo>
                  <a:cubicBezTo>
                    <a:pt x="434" y="284"/>
                    <a:pt x="469" y="319"/>
                    <a:pt x="469" y="362"/>
                  </a:cubicBezTo>
                  <a:cubicBezTo>
                    <a:pt x="469" y="404"/>
                    <a:pt x="435" y="438"/>
                    <a:pt x="393" y="439"/>
                  </a:cubicBezTo>
                  <a:cubicBezTo>
                    <a:pt x="393" y="545"/>
                    <a:pt x="393" y="545"/>
                    <a:pt x="393" y="545"/>
                  </a:cubicBezTo>
                  <a:cubicBezTo>
                    <a:pt x="393" y="554"/>
                    <a:pt x="396" y="563"/>
                    <a:pt x="400" y="571"/>
                  </a:cubicBezTo>
                  <a:cubicBezTo>
                    <a:pt x="400" y="571"/>
                    <a:pt x="400" y="571"/>
                    <a:pt x="400" y="571"/>
                  </a:cubicBezTo>
                  <a:cubicBezTo>
                    <a:pt x="404" y="578"/>
                    <a:pt x="407" y="582"/>
                    <a:pt x="415" y="587"/>
                  </a:cubicBezTo>
                  <a:cubicBezTo>
                    <a:pt x="421" y="590"/>
                    <a:pt x="421" y="590"/>
                    <a:pt x="421" y="590"/>
                  </a:cubicBezTo>
                  <a:cubicBezTo>
                    <a:pt x="449" y="607"/>
                    <a:pt x="449" y="607"/>
                    <a:pt x="449" y="607"/>
                  </a:cubicBezTo>
                  <a:cubicBezTo>
                    <a:pt x="493" y="632"/>
                    <a:pt x="493" y="632"/>
                    <a:pt x="493" y="632"/>
                  </a:cubicBezTo>
                  <a:cubicBezTo>
                    <a:pt x="493" y="225"/>
                    <a:pt x="493" y="225"/>
                    <a:pt x="493" y="225"/>
                  </a:cubicBezTo>
                  <a:cubicBezTo>
                    <a:pt x="436" y="219"/>
                    <a:pt x="391" y="171"/>
                    <a:pt x="391" y="113"/>
                  </a:cubicBezTo>
                  <a:cubicBezTo>
                    <a:pt x="391" y="50"/>
                    <a:pt x="442" y="0"/>
                    <a:pt x="504" y="0"/>
                  </a:cubicBezTo>
                  <a:cubicBezTo>
                    <a:pt x="566" y="0"/>
                    <a:pt x="617" y="50"/>
                    <a:pt x="617" y="113"/>
                  </a:cubicBezTo>
                  <a:cubicBezTo>
                    <a:pt x="617" y="171"/>
                    <a:pt x="572" y="219"/>
                    <a:pt x="515" y="225"/>
                  </a:cubicBezTo>
                  <a:cubicBezTo>
                    <a:pt x="515" y="951"/>
                    <a:pt x="515" y="951"/>
                    <a:pt x="515" y="951"/>
                  </a:cubicBezTo>
                  <a:cubicBezTo>
                    <a:pt x="555" y="928"/>
                    <a:pt x="555" y="928"/>
                    <a:pt x="555" y="928"/>
                  </a:cubicBezTo>
                  <a:cubicBezTo>
                    <a:pt x="563" y="923"/>
                    <a:pt x="570" y="917"/>
                    <a:pt x="574" y="909"/>
                  </a:cubicBezTo>
                  <a:cubicBezTo>
                    <a:pt x="574" y="909"/>
                    <a:pt x="574" y="909"/>
                    <a:pt x="574" y="909"/>
                  </a:cubicBezTo>
                  <a:cubicBezTo>
                    <a:pt x="578" y="902"/>
                    <a:pt x="581" y="893"/>
                    <a:pt x="581" y="884"/>
                  </a:cubicBezTo>
                  <a:cubicBezTo>
                    <a:pt x="581" y="595"/>
                    <a:pt x="581" y="595"/>
                    <a:pt x="581" y="595"/>
                  </a:cubicBezTo>
                  <a:cubicBezTo>
                    <a:pt x="568" y="609"/>
                    <a:pt x="568" y="609"/>
                    <a:pt x="568" y="609"/>
                  </a:cubicBezTo>
                  <a:cubicBezTo>
                    <a:pt x="582" y="554"/>
                    <a:pt x="582" y="554"/>
                    <a:pt x="582" y="554"/>
                  </a:cubicBezTo>
                  <a:cubicBezTo>
                    <a:pt x="597" y="609"/>
                    <a:pt x="597" y="609"/>
                    <a:pt x="597" y="609"/>
                  </a:cubicBezTo>
                  <a:cubicBezTo>
                    <a:pt x="584" y="595"/>
                    <a:pt x="584" y="595"/>
                    <a:pt x="584" y="595"/>
                  </a:cubicBezTo>
                  <a:cubicBezTo>
                    <a:pt x="584" y="884"/>
                    <a:pt x="584" y="884"/>
                    <a:pt x="584" y="884"/>
                  </a:cubicBezTo>
                  <a:cubicBezTo>
                    <a:pt x="584" y="894"/>
                    <a:pt x="582" y="903"/>
                    <a:pt x="577" y="911"/>
                  </a:cubicBezTo>
                  <a:cubicBezTo>
                    <a:pt x="577" y="911"/>
                    <a:pt x="577" y="911"/>
                    <a:pt x="577" y="911"/>
                  </a:cubicBezTo>
                  <a:cubicBezTo>
                    <a:pt x="572" y="919"/>
                    <a:pt x="566" y="926"/>
                    <a:pt x="557" y="931"/>
                  </a:cubicBezTo>
                  <a:cubicBezTo>
                    <a:pt x="541" y="940"/>
                    <a:pt x="541" y="940"/>
                    <a:pt x="541" y="940"/>
                  </a:cubicBezTo>
                  <a:cubicBezTo>
                    <a:pt x="515" y="955"/>
                    <a:pt x="515" y="955"/>
                    <a:pt x="515" y="955"/>
                  </a:cubicBezTo>
                  <a:cubicBezTo>
                    <a:pt x="515" y="1054"/>
                    <a:pt x="515" y="1054"/>
                    <a:pt x="515" y="1054"/>
                  </a:cubicBezTo>
                  <a:cubicBezTo>
                    <a:pt x="874" y="847"/>
                    <a:pt x="874" y="847"/>
                    <a:pt x="874" y="847"/>
                  </a:cubicBezTo>
                  <a:cubicBezTo>
                    <a:pt x="880" y="843"/>
                    <a:pt x="886" y="838"/>
                    <a:pt x="889" y="832"/>
                  </a:cubicBezTo>
                  <a:cubicBezTo>
                    <a:pt x="889" y="832"/>
                    <a:pt x="889" y="832"/>
                    <a:pt x="889" y="832"/>
                  </a:cubicBezTo>
                  <a:cubicBezTo>
                    <a:pt x="893" y="826"/>
                    <a:pt x="895" y="819"/>
                    <a:pt x="895" y="811"/>
                  </a:cubicBezTo>
                  <a:cubicBezTo>
                    <a:pt x="895" y="761"/>
                    <a:pt x="895" y="761"/>
                    <a:pt x="895" y="761"/>
                  </a:cubicBezTo>
                  <a:cubicBezTo>
                    <a:pt x="834" y="756"/>
                    <a:pt x="787" y="705"/>
                    <a:pt x="787" y="643"/>
                  </a:cubicBezTo>
                  <a:cubicBezTo>
                    <a:pt x="787" y="578"/>
                    <a:pt x="841" y="525"/>
                    <a:pt x="906" y="525"/>
                  </a:cubicBezTo>
                  <a:cubicBezTo>
                    <a:pt x="972" y="525"/>
                    <a:pt x="1025" y="578"/>
                    <a:pt x="1025" y="643"/>
                  </a:cubicBezTo>
                  <a:cubicBezTo>
                    <a:pt x="1025" y="705"/>
                    <a:pt x="977" y="756"/>
                    <a:pt x="917" y="762"/>
                  </a:cubicBezTo>
                  <a:cubicBezTo>
                    <a:pt x="917" y="811"/>
                    <a:pt x="917" y="811"/>
                    <a:pt x="917" y="811"/>
                  </a:cubicBezTo>
                  <a:cubicBezTo>
                    <a:pt x="917" y="823"/>
                    <a:pt x="914" y="834"/>
                    <a:pt x="909" y="843"/>
                  </a:cubicBezTo>
                  <a:cubicBezTo>
                    <a:pt x="909" y="843"/>
                    <a:pt x="909" y="843"/>
                    <a:pt x="909" y="843"/>
                  </a:cubicBezTo>
                  <a:cubicBezTo>
                    <a:pt x="903" y="853"/>
                    <a:pt x="895" y="861"/>
                    <a:pt x="885" y="867"/>
                  </a:cubicBezTo>
                  <a:cubicBezTo>
                    <a:pt x="798" y="917"/>
                    <a:pt x="798" y="917"/>
                    <a:pt x="798" y="917"/>
                  </a:cubicBezTo>
                  <a:cubicBezTo>
                    <a:pt x="515" y="1080"/>
                    <a:pt x="515" y="1080"/>
                    <a:pt x="515" y="1080"/>
                  </a:cubicBezTo>
                  <a:cubicBezTo>
                    <a:pt x="515" y="1384"/>
                    <a:pt x="515" y="1384"/>
                    <a:pt x="515" y="1384"/>
                  </a:cubicBezTo>
                  <a:cubicBezTo>
                    <a:pt x="515" y="1397"/>
                    <a:pt x="517" y="1408"/>
                    <a:pt x="519" y="1420"/>
                  </a:cubicBezTo>
                  <a:cubicBezTo>
                    <a:pt x="529" y="1462"/>
                    <a:pt x="553" y="1563"/>
                    <a:pt x="556" y="1575"/>
                  </a:cubicBezTo>
                  <a:cubicBezTo>
                    <a:pt x="521" y="1575"/>
                    <a:pt x="487" y="1575"/>
                    <a:pt x="452" y="1575"/>
                  </a:cubicBezTo>
                  <a:cubicBezTo>
                    <a:pt x="464" y="1523"/>
                    <a:pt x="477" y="1472"/>
                    <a:pt x="489" y="1420"/>
                  </a:cubicBezTo>
                  <a:cubicBezTo>
                    <a:pt x="492" y="1408"/>
                    <a:pt x="493" y="1397"/>
                    <a:pt x="493" y="1384"/>
                  </a:cubicBezTo>
                  <a:cubicBezTo>
                    <a:pt x="493" y="1170"/>
                    <a:pt x="493" y="1170"/>
                    <a:pt x="493" y="1170"/>
                  </a:cubicBezTo>
                  <a:cubicBezTo>
                    <a:pt x="211" y="1007"/>
                    <a:pt x="211" y="1007"/>
                    <a:pt x="211" y="1007"/>
                  </a:cubicBezTo>
                  <a:cubicBezTo>
                    <a:pt x="211" y="1007"/>
                    <a:pt x="211" y="1007"/>
                    <a:pt x="211" y="1007"/>
                  </a:cubicBezTo>
                  <a:cubicBezTo>
                    <a:pt x="201" y="1001"/>
                    <a:pt x="193" y="993"/>
                    <a:pt x="188" y="984"/>
                  </a:cubicBezTo>
                  <a:cubicBezTo>
                    <a:pt x="182" y="974"/>
                    <a:pt x="179" y="963"/>
                    <a:pt x="179" y="952"/>
                  </a:cubicBezTo>
                  <a:cubicBezTo>
                    <a:pt x="179" y="939"/>
                    <a:pt x="179" y="939"/>
                    <a:pt x="179" y="939"/>
                  </a:cubicBezTo>
                  <a:cubicBezTo>
                    <a:pt x="106" y="897"/>
                    <a:pt x="106" y="897"/>
                    <a:pt x="106" y="897"/>
                  </a:cubicBezTo>
                  <a:cubicBezTo>
                    <a:pt x="97" y="892"/>
                    <a:pt x="90" y="885"/>
                    <a:pt x="86" y="877"/>
                  </a:cubicBezTo>
                  <a:cubicBezTo>
                    <a:pt x="86" y="877"/>
                    <a:pt x="86" y="877"/>
                    <a:pt x="86" y="877"/>
                  </a:cubicBezTo>
                  <a:cubicBezTo>
                    <a:pt x="82" y="871"/>
                    <a:pt x="80" y="865"/>
                    <a:pt x="79" y="858"/>
                  </a:cubicBezTo>
                  <a:cubicBezTo>
                    <a:pt x="36" y="857"/>
                    <a:pt x="0" y="822"/>
                    <a:pt x="0" y="778"/>
                  </a:cubicBezTo>
                  <a:cubicBezTo>
                    <a:pt x="0" y="734"/>
                    <a:pt x="36" y="698"/>
                    <a:pt x="80" y="698"/>
                  </a:cubicBezTo>
                  <a:close/>
                </a:path>
              </a:pathLst>
            </a:custGeom>
            <a:solidFill>
              <a:srgbClr val="59A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Oval 69"/>
            <p:cNvSpPr>
              <a:spLocks noChangeArrowheads="1"/>
            </p:cNvSpPr>
            <p:nvPr/>
          </p:nvSpPr>
          <p:spPr bwMode="auto">
            <a:xfrm>
              <a:off x="1924050" y="2041525"/>
              <a:ext cx="342900" cy="344488"/>
            </a:xfrm>
            <a:prstGeom prst="ellipse">
              <a:avLst/>
            </a:prstGeom>
            <a:solidFill>
              <a:srgbClr val="59A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Freeform 70"/>
            <p:cNvSpPr>
              <a:spLocks/>
            </p:cNvSpPr>
            <p:nvPr/>
          </p:nvSpPr>
          <p:spPr bwMode="auto">
            <a:xfrm>
              <a:off x="831850" y="558800"/>
              <a:ext cx="935037" cy="4775200"/>
            </a:xfrm>
            <a:custGeom>
              <a:avLst/>
              <a:gdLst>
                <a:gd name="T0" fmla="*/ 101 w 291"/>
                <a:gd name="T1" fmla="*/ 0 h 1485"/>
                <a:gd name="T2" fmla="*/ 203 w 291"/>
                <a:gd name="T3" fmla="*/ 101 h 1485"/>
                <a:gd name="T4" fmla="*/ 108 w 291"/>
                <a:gd name="T5" fmla="*/ 202 h 1485"/>
                <a:gd name="T6" fmla="*/ 108 w 291"/>
                <a:gd name="T7" fmla="*/ 342 h 1485"/>
                <a:gd name="T8" fmla="*/ 114 w 291"/>
                <a:gd name="T9" fmla="*/ 365 h 1485"/>
                <a:gd name="T10" fmla="*/ 114 w 291"/>
                <a:gd name="T11" fmla="*/ 365 h 1485"/>
                <a:gd name="T12" fmla="*/ 130 w 291"/>
                <a:gd name="T13" fmla="*/ 381 h 1485"/>
                <a:gd name="T14" fmla="*/ 130 w 291"/>
                <a:gd name="T15" fmla="*/ 381 h 1485"/>
                <a:gd name="T16" fmla="*/ 173 w 291"/>
                <a:gd name="T17" fmla="*/ 406 h 1485"/>
                <a:gd name="T18" fmla="*/ 261 w 291"/>
                <a:gd name="T19" fmla="*/ 456 h 1485"/>
                <a:gd name="T20" fmla="*/ 261 w 291"/>
                <a:gd name="T21" fmla="*/ 456 h 1485"/>
                <a:gd name="T22" fmla="*/ 283 w 291"/>
                <a:gd name="T23" fmla="*/ 478 h 1485"/>
                <a:gd name="T24" fmla="*/ 291 w 291"/>
                <a:gd name="T25" fmla="*/ 509 h 1485"/>
                <a:gd name="T26" fmla="*/ 291 w 291"/>
                <a:gd name="T27" fmla="*/ 509 h 1485"/>
                <a:gd name="T28" fmla="*/ 291 w 291"/>
                <a:gd name="T29" fmla="*/ 1274 h 1485"/>
                <a:gd name="T30" fmla="*/ 274 w 291"/>
                <a:gd name="T31" fmla="*/ 1346 h 1485"/>
                <a:gd name="T32" fmla="*/ 203 w 291"/>
                <a:gd name="T33" fmla="*/ 1485 h 1485"/>
                <a:gd name="T34" fmla="*/ 134 w 291"/>
                <a:gd name="T35" fmla="*/ 1485 h 1485"/>
                <a:gd name="T36" fmla="*/ 240 w 291"/>
                <a:gd name="T37" fmla="*/ 1356 h 1485"/>
                <a:gd name="T38" fmla="*/ 276 w 291"/>
                <a:gd name="T39" fmla="*/ 1256 h 1485"/>
                <a:gd name="T40" fmla="*/ 276 w 291"/>
                <a:gd name="T41" fmla="*/ 509 h 1485"/>
                <a:gd name="T42" fmla="*/ 276 w 291"/>
                <a:gd name="T43" fmla="*/ 509 h 1485"/>
                <a:gd name="T44" fmla="*/ 270 w 291"/>
                <a:gd name="T45" fmla="*/ 486 h 1485"/>
                <a:gd name="T46" fmla="*/ 253 w 291"/>
                <a:gd name="T47" fmla="*/ 469 h 1485"/>
                <a:gd name="T48" fmla="*/ 253 w 291"/>
                <a:gd name="T49" fmla="*/ 469 h 1485"/>
                <a:gd name="T50" fmla="*/ 123 w 291"/>
                <a:gd name="T51" fmla="*/ 394 h 1485"/>
                <a:gd name="T52" fmla="*/ 123 w 291"/>
                <a:gd name="T53" fmla="*/ 394 h 1485"/>
                <a:gd name="T54" fmla="*/ 101 w 291"/>
                <a:gd name="T55" fmla="*/ 372 h 1485"/>
                <a:gd name="T56" fmla="*/ 101 w 291"/>
                <a:gd name="T57" fmla="*/ 372 h 1485"/>
                <a:gd name="T58" fmla="*/ 93 w 291"/>
                <a:gd name="T59" fmla="*/ 342 h 1485"/>
                <a:gd name="T60" fmla="*/ 93 w 291"/>
                <a:gd name="T61" fmla="*/ 202 h 1485"/>
                <a:gd name="T62" fmla="*/ 93 w 291"/>
                <a:gd name="T63" fmla="*/ 202 h 1485"/>
                <a:gd name="T64" fmla="*/ 0 w 291"/>
                <a:gd name="T65" fmla="*/ 101 h 1485"/>
                <a:gd name="T66" fmla="*/ 101 w 291"/>
                <a:gd name="T67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1" h="1485">
                  <a:moveTo>
                    <a:pt x="101" y="0"/>
                  </a:moveTo>
                  <a:cubicBezTo>
                    <a:pt x="157" y="0"/>
                    <a:pt x="203" y="45"/>
                    <a:pt x="203" y="101"/>
                  </a:cubicBezTo>
                  <a:cubicBezTo>
                    <a:pt x="203" y="155"/>
                    <a:pt x="161" y="199"/>
                    <a:pt x="108" y="202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50"/>
                    <a:pt x="110" y="358"/>
                    <a:pt x="114" y="365"/>
                  </a:cubicBezTo>
                  <a:cubicBezTo>
                    <a:pt x="114" y="365"/>
                    <a:pt x="114" y="365"/>
                    <a:pt x="114" y="365"/>
                  </a:cubicBezTo>
                  <a:cubicBezTo>
                    <a:pt x="117" y="371"/>
                    <a:pt x="123" y="377"/>
                    <a:pt x="130" y="381"/>
                  </a:cubicBezTo>
                  <a:cubicBezTo>
                    <a:pt x="130" y="381"/>
                    <a:pt x="130" y="381"/>
                    <a:pt x="130" y="381"/>
                  </a:cubicBezTo>
                  <a:cubicBezTo>
                    <a:pt x="173" y="406"/>
                    <a:pt x="173" y="406"/>
                    <a:pt x="173" y="406"/>
                  </a:cubicBezTo>
                  <a:cubicBezTo>
                    <a:pt x="261" y="456"/>
                    <a:pt x="261" y="456"/>
                    <a:pt x="261" y="456"/>
                  </a:cubicBezTo>
                  <a:cubicBezTo>
                    <a:pt x="261" y="456"/>
                    <a:pt x="261" y="456"/>
                    <a:pt x="261" y="456"/>
                  </a:cubicBezTo>
                  <a:cubicBezTo>
                    <a:pt x="270" y="462"/>
                    <a:pt x="278" y="469"/>
                    <a:pt x="283" y="478"/>
                  </a:cubicBezTo>
                  <a:cubicBezTo>
                    <a:pt x="288" y="487"/>
                    <a:pt x="291" y="498"/>
                    <a:pt x="291" y="509"/>
                  </a:cubicBezTo>
                  <a:cubicBezTo>
                    <a:pt x="291" y="509"/>
                    <a:pt x="291" y="509"/>
                    <a:pt x="291" y="509"/>
                  </a:cubicBezTo>
                  <a:cubicBezTo>
                    <a:pt x="291" y="1274"/>
                    <a:pt x="291" y="1274"/>
                    <a:pt x="291" y="1274"/>
                  </a:cubicBezTo>
                  <a:cubicBezTo>
                    <a:pt x="291" y="1301"/>
                    <a:pt x="286" y="1323"/>
                    <a:pt x="274" y="1346"/>
                  </a:cubicBezTo>
                  <a:cubicBezTo>
                    <a:pt x="249" y="1396"/>
                    <a:pt x="204" y="1483"/>
                    <a:pt x="203" y="1485"/>
                  </a:cubicBezTo>
                  <a:cubicBezTo>
                    <a:pt x="180" y="1485"/>
                    <a:pt x="157" y="1485"/>
                    <a:pt x="134" y="1485"/>
                  </a:cubicBezTo>
                  <a:cubicBezTo>
                    <a:pt x="169" y="1442"/>
                    <a:pt x="205" y="1399"/>
                    <a:pt x="240" y="1356"/>
                  </a:cubicBezTo>
                  <a:cubicBezTo>
                    <a:pt x="264" y="1327"/>
                    <a:pt x="276" y="1294"/>
                    <a:pt x="276" y="1256"/>
                  </a:cubicBezTo>
                  <a:cubicBezTo>
                    <a:pt x="276" y="509"/>
                    <a:pt x="276" y="509"/>
                    <a:pt x="276" y="509"/>
                  </a:cubicBezTo>
                  <a:cubicBezTo>
                    <a:pt x="276" y="509"/>
                    <a:pt x="276" y="509"/>
                    <a:pt x="276" y="509"/>
                  </a:cubicBezTo>
                  <a:cubicBezTo>
                    <a:pt x="276" y="500"/>
                    <a:pt x="274" y="493"/>
                    <a:pt x="270" y="486"/>
                  </a:cubicBezTo>
                  <a:cubicBezTo>
                    <a:pt x="266" y="479"/>
                    <a:pt x="261" y="474"/>
                    <a:pt x="253" y="469"/>
                  </a:cubicBezTo>
                  <a:cubicBezTo>
                    <a:pt x="253" y="469"/>
                    <a:pt x="253" y="469"/>
                    <a:pt x="253" y="469"/>
                  </a:cubicBezTo>
                  <a:cubicBezTo>
                    <a:pt x="123" y="394"/>
                    <a:pt x="123" y="394"/>
                    <a:pt x="123" y="394"/>
                  </a:cubicBezTo>
                  <a:cubicBezTo>
                    <a:pt x="123" y="394"/>
                    <a:pt x="123" y="394"/>
                    <a:pt x="123" y="394"/>
                  </a:cubicBezTo>
                  <a:cubicBezTo>
                    <a:pt x="113" y="389"/>
                    <a:pt x="106" y="381"/>
                    <a:pt x="101" y="372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96" y="363"/>
                    <a:pt x="93" y="353"/>
                    <a:pt x="93" y="34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41" y="197"/>
                    <a:pt x="0" y="154"/>
                    <a:pt x="0" y="101"/>
                  </a:cubicBezTo>
                  <a:cubicBezTo>
                    <a:pt x="0" y="45"/>
                    <a:pt x="46" y="0"/>
                    <a:pt x="101" y="0"/>
                  </a:cubicBezTo>
                  <a:close/>
                </a:path>
              </a:pathLst>
            </a:custGeom>
            <a:solidFill>
              <a:srgbClr val="33C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34" name="Freeform 71"/>
          <p:cNvSpPr>
            <a:spLocks noEditPoints="1"/>
          </p:cNvSpPr>
          <p:nvPr/>
        </p:nvSpPr>
        <p:spPr bwMode="auto">
          <a:xfrm>
            <a:off x="7986445" y="496275"/>
            <a:ext cx="775233" cy="669870"/>
          </a:xfrm>
          <a:custGeom>
            <a:avLst/>
            <a:gdLst>
              <a:gd name="T0" fmla="*/ 74 w 150"/>
              <a:gd name="T1" fmla="*/ 1 h 162"/>
              <a:gd name="T2" fmla="*/ 1 w 150"/>
              <a:gd name="T3" fmla="*/ 74 h 162"/>
              <a:gd name="T4" fmla="*/ 17 w 150"/>
              <a:gd name="T5" fmla="*/ 126 h 162"/>
              <a:gd name="T6" fmla="*/ 24 w 150"/>
              <a:gd name="T7" fmla="*/ 145 h 162"/>
              <a:gd name="T8" fmla="*/ 29 w 150"/>
              <a:gd name="T9" fmla="*/ 153 h 162"/>
              <a:gd name="T10" fmla="*/ 35 w 150"/>
              <a:gd name="T11" fmla="*/ 155 h 162"/>
              <a:gd name="T12" fmla="*/ 46 w 150"/>
              <a:gd name="T13" fmla="*/ 161 h 162"/>
              <a:gd name="T14" fmla="*/ 51 w 150"/>
              <a:gd name="T15" fmla="*/ 156 h 162"/>
              <a:gd name="T16" fmla="*/ 49 w 150"/>
              <a:gd name="T17" fmla="*/ 141 h 162"/>
              <a:gd name="T18" fmla="*/ 62 w 150"/>
              <a:gd name="T19" fmla="*/ 150 h 162"/>
              <a:gd name="T20" fmla="*/ 54 w 150"/>
              <a:gd name="T21" fmla="*/ 136 h 162"/>
              <a:gd name="T22" fmla="*/ 56 w 150"/>
              <a:gd name="T23" fmla="*/ 130 h 162"/>
              <a:gd name="T24" fmla="*/ 51 w 150"/>
              <a:gd name="T25" fmla="*/ 128 h 162"/>
              <a:gd name="T26" fmla="*/ 30 w 150"/>
              <a:gd name="T27" fmla="*/ 119 h 162"/>
              <a:gd name="T28" fmla="*/ 22 w 150"/>
              <a:gd name="T29" fmla="*/ 115 h 162"/>
              <a:gd name="T30" fmla="*/ 74 w 150"/>
              <a:gd name="T31" fmla="*/ 9 h 162"/>
              <a:gd name="T32" fmla="*/ 142 w 150"/>
              <a:gd name="T33" fmla="*/ 75 h 162"/>
              <a:gd name="T34" fmla="*/ 91 w 150"/>
              <a:gd name="T35" fmla="*/ 130 h 162"/>
              <a:gd name="T36" fmla="*/ 80 w 150"/>
              <a:gd name="T37" fmla="*/ 101 h 162"/>
              <a:gd name="T38" fmla="*/ 94 w 150"/>
              <a:gd name="T39" fmla="*/ 106 h 162"/>
              <a:gd name="T40" fmla="*/ 108 w 150"/>
              <a:gd name="T41" fmla="*/ 111 h 162"/>
              <a:gd name="T42" fmla="*/ 114 w 150"/>
              <a:gd name="T43" fmla="*/ 100 h 162"/>
              <a:gd name="T44" fmla="*/ 119 w 150"/>
              <a:gd name="T45" fmla="*/ 68 h 162"/>
              <a:gd name="T46" fmla="*/ 108 w 150"/>
              <a:gd name="T47" fmla="*/ 39 h 162"/>
              <a:gd name="T48" fmla="*/ 58 w 150"/>
              <a:gd name="T49" fmla="*/ 26 h 162"/>
              <a:gd name="T50" fmla="*/ 38 w 150"/>
              <a:gd name="T51" fmla="*/ 59 h 162"/>
              <a:gd name="T52" fmla="*/ 31 w 150"/>
              <a:gd name="T53" fmla="*/ 89 h 162"/>
              <a:gd name="T54" fmla="*/ 37 w 150"/>
              <a:gd name="T55" fmla="*/ 106 h 162"/>
              <a:gd name="T56" fmla="*/ 51 w 150"/>
              <a:gd name="T57" fmla="*/ 111 h 162"/>
              <a:gd name="T58" fmla="*/ 57 w 150"/>
              <a:gd name="T59" fmla="*/ 101 h 162"/>
              <a:gd name="T60" fmla="*/ 71 w 150"/>
              <a:gd name="T61" fmla="*/ 106 h 162"/>
              <a:gd name="T62" fmla="*/ 100 w 150"/>
              <a:gd name="T63" fmla="*/ 140 h 162"/>
              <a:gd name="T64" fmla="*/ 150 w 150"/>
              <a:gd name="T65" fmla="*/ 75 h 162"/>
              <a:gd name="T66" fmla="*/ 113 w 150"/>
              <a:gd name="T67" fmla="*/ 82 h 162"/>
              <a:gd name="T68" fmla="*/ 94 w 150"/>
              <a:gd name="T69" fmla="*/ 88 h 162"/>
              <a:gd name="T70" fmla="*/ 107 w 150"/>
              <a:gd name="T71" fmla="*/ 77 h 162"/>
              <a:gd name="T72" fmla="*/ 51 w 150"/>
              <a:gd name="T73" fmla="*/ 41 h 162"/>
              <a:gd name="T74" fmla="*/ 93 w 150"/>
              <a:gd name="T75" fmla="*/ 35 h 162"/>
              <a:gd name="T76" fmla="*/ 104 w 150"/>
              <a:gd name="T77" fmla="*/ 58 h 162"/>
              <a:gd name="T78" fmla="*/ 51 w 150"/>
              <a:gd name="T79" fmla="*/ 41 h 162"/>
              <a:gd name="T80" fmla="*/ 44 w 150"/>
              <a:gd name="T81" fmla="*/ 89 h 162"/>
              <a:gd name="T82" fmla="*/ 44 w 150"/>
              <a:gd name="T83" fmla="*/ 77 h 162"/>
              <a:gd name="T84" fmla="*/ 57 w 150"/>
              <a:gd name="T85" fmla="*/ 88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0" h="162">
                <a:moveTo>
                  <a:pt x="128" y="22"/>
                </a:moveTo>
                <a:cubicBezTo>
                  <a:pt x="113" y="8"/>
                  <a:pt x="94" y="0"/>
                  <a:pt x="74" y="1"/>
                </a:cubicBezTo>
                <a:cubicBezTo>
                  <a:pt x="54" y="1"/>
                  <a:pt x="36" y="9"/>
                  <a:pt x="23" y="23"/>
                </a:cubicBezTo>
                <a:cubicBezTo>
                  <a:pt x="9" y="36"/>
                  <a:pt x="1" y="55"/>
                  <a:pt x="1" y="74"/>
                </a:cubicBezTo>
                <a:cubicBezTo>
                  <a:pt x="0" y="91"/>
                  <a:pt x="6" y="107"/>
                  <a:pt x="16" y="121"/>
                </a:cubicBezTo>
                <a:cubicBezTo>
                  <a:pt x="15" y="123"/>
                  <a:pt x="16" y="125"/>
                  <a:pt x="17" y="126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9" y="135"/>
                  <a:pt x="20" y="141"/>
                  <a:pt x="24" y="145"/>
                </a:cubicBezTo>
                <a:cubicBezTo>
                  <a:pt x="29" y="150"/>
                  <a:pt x="29" y="150"/>
                  <a:pt x="29" y="150"/>
                </a:cubicBezTo>
                <a:cubicBezTo>
                  <a:pt x="28" y="151"/>
                  <a:pt x="29" y="152"/>
                  <a:pt x="29" y="153"/>
                </a:cubicBezTo>
                <a:cubicBezTo>
                  <a:pt x="31" y="155"/>
                  <a:pt x="31" y="155"/>
                  <a:pt x="31" y="155"/>
                </a:cubicBezTo>
                <a:cubicBezTo>
                  <a:pt x="32" y="156"/>
                  <a:pt x="34" y="156"/>
                  <a:pt x="35" y="155"/>
                </a:cubicBezTo>
                <a:cubicBezTo>
                  <a:pt x="38" y="153"/>
                  <a:pt x="38" y="153"/>
                  <a:pt x="38" y="153"/>
                </a:cubicBezTo>
                <a:cubicBezTo>
                  <a:pt x="46" y="161"/>
                  <a:pt x="46" y="161"/>
                  <a:pt x="46" y="161"/>
                </a:cubicBezTo>
                <a:cubicBezTo>
                  <a:pt x="47" y="162"/>
                  <a:pt x="49" y="162"/>
                  <a:pt x="51" y="161"/>
                </a:cubicBezTo>
                <a:cubicBezTo>
                  <a:pt x="52" y="159"/>
                  <a:pt x="52" y="157"/>
                  <a:pt x="51" y="156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49" y="141"/>
                  <a:pt x="49" y="141"/>
                  <a:pt x="49" y="141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58" y="151"/>
                  <a:pt x="60" y="151"/>
                  <a:pt x="62" y="150"/>
                </a:cubicBezTo>
                <a:cubicBezTo>
                  <a:pt x="63" y="148"/>
                  <a:pt x="63" y="146"/>
                  <a:pt x="62" y="145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56" y="134"/>
                  <a:pt x="56" y="134"/>
                  <a:pt x="56" y="134"/>
                </a:cubicBezTo>
                <a:cubicBezTo>
                  <a:pt x="57" y="133"/>
                  <a:pt x="57" y="131"/>
                  <a:pt x="56" y="130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53" y="127"/>
                  <a:pt x="52" y="127"/>
                  <a:pt x="51" y="128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2" y="119"/>
                  <a:pt x="36" y="117"/>
                  <a:pt x="30" y="119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6" y="114"/>
                  <a:pt x="24" y="114"/>
                  <a:pt x="22" y="115"/>
                </a:cubicBezTo>
                <a:cubicBezTo>
                  <a:pt x="13" y="103"/>
                  <a:pt x="9" y="89"/>
                  <a:pt x="9" y="74"/>
                </a:cubicBezTo>
                <a:cubicBezTo>
                  <a:pt x="10" y="38"/>
                  <a:pt x="38" y="10"/>
                  <a:pt x="74" y="9"/>
                </a:cubicBezTo>
                <a:cubicBezTo>
                  <a:pt x="92" y="9"/>
                  <a:pt x="109" y="15"/>
                  <a:pt x="122" y="28"/>
                </a:cubicBezTo>
                <a:cubicBezTo>
                  <a:pt x="135" y="41"/>
                  <a:pt x="142" y="57"/>
                  <a:pt x="142" y="75"/>
                </a:cubicBezTo>
                <a:cubicBezTo>
                  <a:pt x="142" y="95"/>
                  <a:pt x="132" y="115"/>
                  <a:pt x="118" y="125"/>
                </a:cubicBezTo>
                <a:cubicBezTo>
                  <a:pt x="108" y="132"/>
                  <a:pt x="99" y="134"/>
                  <a:pt x="91" y="130"/>
                </a:cubicBezTo>
                <a:cubicBezTo>
                  <a:pt x="84" y="126"/>
                  <a:pt x="80" y="117"/>
                  <a:pt x="80" y="106"/>
                </a:cubicBezTo>
                <a:cubicBezTo>
                  <a:pt x="80" y="101"/>
                  <a:pt x="80" y="101"/>
                  <a:pt x="80" y="101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4" y="109"/>
                  <a:pt x="96" y="111"/>
                  <a:pt x="99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11" y="111"/>
                  <a:pt x="114" y="109"/>
                  <a:pt x="114" y="106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18" y="98"/>
                  <a:pt x="120" y="94"/>
                  <a:pt x="120" y="89"/>
                </a:cubicBezTo>
                <a:cubicBezTo>
                  <a:pt x="119" y="68"/>
                  <a:pt x="119" y="68"/>
                  <a:pt x="119" y="68"/>
                </a:cubicBezTo>
                <a:cubicBezTo>
                  <a:pt x="119" y="64"/>
                  <a:pt x="116" y="61"/>
                  <a:pt x="113" y="59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6" y="31"/>
                  <a:pt x="100" y="26"/>
                  <a:pt x="93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1" y="26"/>
                  <a:pt x="44" y="31"/>
                  <a:pt x="43" y="39"/>
                </a:cubicBezTo>
                <a:cubicBezTo>
                  <a:pt x="38" y="59"/>
                  <a:pt x="38" y="59"/>
                  <a:pt x="38" y="59"/>
                </a:cubicBezTo>
                <a:cubicBezTo>
                  <a:pt x="34" y="61"/>
                  <a:pt x="32" y="64"/>
                  <a:pt x="32" y="68"/>
                </a:cubicBezTo>
                <a:cubicBezTo>
                  <a:pt x="31" y="89"/>
                  <a:pt x="31" y="89"/>
                  <a:pt x="31" y="89"/>
                </a:cubicBezTo>
                <a:cubicBezTo>
                  <a:pt x="30" y="94"/>
                  <a:pt x="33" y="98"/>
                  <a:pt x="37" y="100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37" y="109"/>
                  <a:pt x="40" y="111"/>
                  <a:pt x="43" y="111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5" y="111"/>
                  <a:pt x="57" y="109"/>
                  <a:pt x="57" y="106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120"/>
                  <a:pt x="77" y="132"/>
                  <a:pt x="87" y="137"/>
                </a:cubicBezTo>
                <a:cubicBezTo>
                  <a:pt x="91" y="139"/>
                  <a:pt x="95" y="140"/>
                  <a:pt x="100" y="140"/>
                </a:cubicBezTo>
                <a:cubicBezTo>
                  <a:pt x="107" y="140"/>
                  <a:pt x="115" y="137"/>
                  <a:pt x="123" y="132"/>
                </a:cubicBezTo>
                <a:cubicBezTo>
                  <a:pt x="139" y="120"/>
                  <a:pt x="150" y="98"/>
                  <a:pt x="150" y="75"/>
                </a:cubicBezTo>
                <a:cubicBezTo>
                  <a:pt x="150" y="55"/>
                  <a:pt x="142" y="36"/>
                  <a:pt x="128" y="22"/>
                </a:cubicBezTo>
                <a:close/>
                <a:moveTo>
                  <a:pt x="113" y="82"/>
                </a:moveTo>
                <a:cubicBezTo>
                  <a:pt x="113" y="86"/>
                  <a:pt x="111" y="88"/>
                  <a:pt x="107" y="89"/>
                </a:cubicBezTo>
                <a:cubicBezTo>
                  <a:pt x="102" y="89"/>
                  <a:pt x="97" y="89"/>
                  <a:pt x="94" y="88"/>
                </a:cubicBezTo>
                <a:cubicBezTo>
                  <a:pt x="92" y="88"/>
                  <a:pt x="92" y="86"/>
                  <a:pt x="93" y="85"/>
                </a:cubicBezTo>
                <a:cubicBezTo>
                  <a:pt x="95" y="81"/>
                  <a:pt x="102" y="78"/>
                  <a:pt x="107" y="77"/>
                </a:cubicBezTo>
                <a:cubicBezTo>
                  <a:pt x="111" y="77"/>
                  <a:pt x="113" y="79"/>
                  <a:pt x="113" y="82"/>
                </a:cubicBezTo>
                <a:close/>
                <a:moveTo>
                  <a:pt x="51" y="41"/>
                </a:moveTo>
                <a:cubicBezTo>
                  <a:pt x="52" y="37"/>
                  <a:pt x="55" y="35"/>
                  <a:pt x="58" y="35"/>
                </a:cubicBezTo>
                <a:cubicBezTo>
                  <a:pt x="93" y="35"/>
                  <a:pt x="93" y="35"/>
                  <a:pt x="93" y="35"/>
                </a:cubicBezTo>
                <a:cubicBezTo>
                  <a:pt x="96" y="35"/>
                  <a:pt x="99" y="37"/>
                  <a:pt x="100" y="41"/>
                </a:cubicBezTo>
                <a:cubicBezTo>
                  <a:pt x="104" y="58"/>
                  <a:pt x="104" y="58"/>
                  <a:pt x="104" y="58"/>
                </a:cubicBezTo>
                <a:cubicBezTo>
                  <a:pt x="47" y="58"/>
                  <a:pt x="47" y="58"/>
                  <a:pt x="47" y="58"/>
                </a:cubicBezTo>
                <a:lnTo>
                  <a:pt x="51" y="41"/>
                </a:lnTo>
                <a:close/>
                <a:moveTo>
                  <a:pt x="57" y="88"/>
                </a:moveTo>
                <a:cubicBezTo>
                  <a:pt x="54" y="89"/>
                  <a:pt x="49" y="89"/>
                  <a:pt x="44" y="89"/>
                </a:cubicBezTo>
                <a:cubicBezTo>
                  <a:pt x="40" y="88"/>
                  <a:pt x="38" y="86"/>
                  <a:pt x="38" y="82"/>
                </a:cubicBezTo>
                <a:cubicBezTo>
                  <a:pt x="38" y="79"/>
                  <a:pt x="40" y="77"/>
                  <a:pt x="44" y="77"/>
                </a:cubicBezTo>
                <a:cubicBezTo>
                  <a:pt x="49" y="78"/>
                  <a:pt x="55" y="81"/>
                  <a:pt x="58" y="85"/>
                </a:cubicBezTo>
                <a:cubicBezTo>
                  <a:pt x="59" y="86"/>
                  <a:pt x="59" y="88"/>
                  <a:pt x="57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83" name="Group 82"/>
          <p:cNvGrpSpPr/>
          <p:nvPr/>
        </p:nvGrpSpPr>
        <p:grpSpPr>
          <a:xfrm>
            <a:off x="10040943" y="2699903"/>
            <a:ext cx="990149" cy="675998"/>
            <a:chOff x="6230145" y="2098674"/>
            <a:chExt cx="614362" cy="525463"/>
          </a:xfrm>
        </p:grpSpPr>
        <p:sp>
          <p:nvSpPr>
            <p:cNvPr id="35" name="Freeform 72"/>
            <p:cNvSpPr>
              <a:spLocks/>
            </p:cNvSpPr>
            <p:nvPr/>
          </p:nvSpPr>
          <p:spPr bwMode="auto">
            <a:xfrm>
              <a:off x="6417470" y="2098674"/>
              <a:ext cx="288925" cy="328613"/>
            </a:xfrm>
            <a:custGeom>
              <a:avLst/>
              <a:gdLst>
                <a:gd name="T0" fmla="*/ 31 w 90"/>
                <a:gd name="T1" fmla="*/ 7 h 102"/>
                <a:gd name="T2" fmla="*/ 59 w 90"/>
                <a:gd name="T3" fmla="*/ 1 h 102"/>
                <a:gd name="T4" fmla="*/ 62 w 90"/>
                <a:gd name="T5" fmla="*/ 2 h 102"/>
                <a:gd name="T6" fmla="*/ 90 w 90"/>
                <a:gd name="T7" fmla="*/ 14 h 102"/>
                <a:gd name="T8" fmla="*/ 86 w 90"/>
                <a:gd name="T9" fmla="*/ 15 h 102"/>
                <a:gd name="T10" fmla="*/ 84 w 90"/>
                <a:gd name="T11" fmla="*/ 15 h 102"/>
                <a:gd name="T12" fmla="*/ 73 w 90"/>
                <a:gd name="T13" fmla="*/ 22 h 102"/>
                <a:gd name="T14" fmla="*/ 68 w 90"/>
                <a:gd name="T15" fmla="*/ 29 h 102"/>
                <a:gd name="T16" fmla="*/ 62 w 90"/>
                <a:gd name="T17" fmla="*/ 39 h 102"/>
                <a:gd name="T18" fmla="*/ 51 w 90"/>
                <a:gd name="T19" fmla="*/ 51 h 102"/>
                <a:gd name="T20" fmla="*/ 34 w 90"/>
                <a:gd name="T21" fmla="*/ 60 h 102"/>
                <a:gd name="T22" fmla="*/ 14 w 90"/>
                <a:gd name="T23" fmla="*/ 58 h 102"/>
                <a:gd name="T24" fmla="*/ 7 w 90"/>
                <a:gd name="T25" fmla="*/ 89 h 102"/>
                <a:gd name="T26" fmla="*/ 8 w 90"/>
                <a:gd name="T27" fmla="*/ 102 h 102"/>
                <a:gd name="T28" fmla="*/ 0 w 90"/>
                <a:gd name="T29" fmla="*/ 99 h 102"/>
                <a:gd name="T30" fmla="*/ 0 w 90"/>
                <a:gd name="T31" fmla="*/ 87 h 102"/>
                <a:gd name="T32" fmla="*/ 5 w 90"/>
                <a:gd name="T33" fmla="*/ 62 h 102"/>
                <a:gd name="T34" fmla="*/ 60 w 90"/>
                <a:gd name="T35" fmla="*/ 14 h 102"/>
                <a:gd name="T36" fmla="*/ 60 w 90"/>
                <a:gd name="T37" fmla="*/ 14 h 102"/>
                <a:gd name="T38" fmla="*/ 7 w 90"/>
                <a:gd name="T39" fmla="*/ 52 h 102"/>
                <a:gd name="T40" fmla="*/ 11 w 90"/>
                <a:gd name="T41" fmla="*/ 30 h 102"/>
                <a:gd name="T42" fmla="*/ 31 w 90"/>
                <a:gd name="T43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2">
                  <a:moveTo>
                    <a:pt x="31" y="7"/>
                  </a:moveTo>
                  <a:cubicBezTo>
                    <a:pt x="40" y="2"/>
                    <a:pt x="49" y="0"/>
                    <a:pt x="59" y="1"/>
                  </a:cubicBezTo>
                  <a:cubicBezTo>
                    <a:pt x="60" y="2"/>
                    <a:pt x="61" y="2"/>
                    <a:pt x="62" y="2"/>
                  </a:cubicBezTo>
                  <a:cubicBezTo>
                    <a:pt x="72" y="4"/>
                    <a:pt x="82" y="7"/>
                    <a:pt x="90" y="14"/>
                  </a:cubicBezTo>
                  <a:cubicBezTo>
                    <a:pt x="89" y="15"/>
                    <a:pt x="87" y="15"/>
                    <a:pt x="86" y="15"/>
                  </a:cubicBezTo>
                  <a:cubicBezTo>
                    <a:pt x="86" y="15"/>
                    <a:pt x="85" y="15"/>
                    <a:pt x="84" y="15"/>
                  </a:cubicBezTo>
                  <a:cubicBezTo>
                    <a:pt x="80" y="16"/>
                    <a:pt x="76" y="19"/>
                    <a:pt x="73" y="22"/>
                  </a:cubicBezTo>
                  <a:cubicBezTo>
                    <a:pt x="71" y="24"/>
                    <a:pt x="69" y="27"/>
                    <a:pt x="68" y="29"/>
                  </a:cubicBezTo>
                  <a:cubicBezTo>
                    <a:pt x="66" y="32"/>
                    <a:pt x="64" y="35"/>
                    <a:pt x="62" y="39"/>
                  </a:cubicBezTo>
                  <a:cubicBezTo>
                    <a:pt x="59" y="43"/>
                    <a:pt x="55" y="47"/>
                    <a:pt x="51" y="51"/>
                  </a:cubicBezTo>
                  <a:cubicBezTo>
                    <a:pt x="46" y="55"/>
                    <a:pt x="40" y="58"/>
                    <a:pt x="34" y="60"/>
                  </a:cubicBezTo>
                  <a:cubicBezTo>
                    <a:pt x="27" y="61"/>
                    <a:pt x="21" y="60"/>
                    <a:pt x="14" y="58"/>
                  </a:cubicBezTo>
                  <a:cubicBezTo>
                    <a:pt x="8" y="67"/>
                    <a:pt x="7" y="79"/>
                    <a:pt x="7" y="89"/>
                  </a:cubicBezTo>
                  <a:cubicBezTo>
                    <a:pt x="7" y="94"/>
                    <a:pt x="8" y="98"/>
                    <a:pt x="8" y="102"/>
                  </a:cubicBezTo>
                  <a:cubicBezTo>
                    <a:pt x="5" y="101"/>
                    <a:pt x="3" y="100"/>
                    <a:pt x="0" y="99"/>
                  </a:cubicBezTo>
                  <a:cubicBezTo>
                    <a:pt x="0" y="95"/>
                    <a:pt x="0" y="91"/>
                    <a:pt x="0" y="87"/>
                  </a:cubicBezTo>
                  <a:cubicBezTo>
                    <a:pt x="0" y="79"/>
                    <a:pt x="2" y="70"/>
                    <a:pt x="5" y="62"/>
                  </a:cubicBezTo>
                  <a:cubicBezTo>
                    <a:pt x="15" y="39"/>
                    <a:pt x="35" y="21"/>
                    <a:pt x="60" y="14"/>
                  </a:cubicBezTo>
                  <a:cubicBezTo>
                    <a:pt x="61" y="14"/>
                    <a:pt x="65" y="13"/>
                    <a:pt x="60" y="14"/>
                  </a:cubicBezTo>
                  <a:cubicBezTo>
                    <a:pt x="37" y="17"/>
                    <a:pt x="17" y="32"/>
                    <a:pt x="7" y="52"/>
                  </a:cubicBezTo>
                  <a:cubicBezTo>
                    <a:pt x="7" y="45"/>
                    <a:pt x="8" y="37"/>
                    <a:pt x="11" y="30"/>
                  </a:cubicBezTo>
                  <a:cubicBezTo>
                    <a:pt x="15" y="21"/>
                    <a:pt x="22" y="12"/>
                    <a:pt x="31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Freeform 73"/>
            <p:cNvSpPr>
              <a:spLocks/>
            </p:cNvSpPr>
            <p:nvPr/>
          </p:nvSpPr>
          <p:spPr bwMode="auto">
            <a:xfrm>
              <a:off x="6230145" y="2157412"/>
              <a:ext cx="200025" cy="157163"/>
            </a:xfrm>
            <a:custGeom>
              <a:avLst/>
              <a:gdLst>
                <a:gd name="T0" fmla="*/ 0 w 62"/>
                <a:gd name="T1" fmla="*/ 13 h 49"/>
                <a:gd name="T2" fmla="*/ 53 w 62"/>
                <a:gd name="T3" fmla="*/ 16 h 49"/>
                <a:gd name="T4" fmla="*/ 62 w 62"/>
                <a:gd name="T5" fmla="*/ 44 h 49"/>
                <a:gd name="T6" fmla="*/ 61 w 62"/>
                <a:gd name="T7" fmla="*/ 43 h 49"/>
                <a:gd name="T8" fmla="*/ 21 w 62"/>
                <a:gd name="T9" fmla="*/ 13 h 49"/>
                <a:gd name="T10" fmla="*/ 59 w 62"/>
                <a:gd name="T11" fmla="*/ 44 h 49"/>
                <a:gd name="T12" fmla="*/ 60 w 62"/>
                <a:gd name="T13" fmla="*/ 46 h 49"/>
                <a:gd name="T14" fmla="*/ 30 w 62"/>
                <a:gd name="T15" fmla="*/ 42 h 49"/>
                <a:gd name="T16" fmla="*/ 19 w 62"/>
                <a:gd name="T17" fmla="*/ 31 h 49"/>
                <a:gd name="T18" fmla="*/ 18 w 62"/>
                <a:gd name="T19" fmla="*/ 31 h 49"/>
                <a:gd name="T20" fmla="*/ 16 w 62"/>
                <a:gd name="T21" fmla="*/ 26 h 49"/>
                <a:gd name="T22" fmla="*/ 8 w 62"/>
                <a:gd name="T23" fmla="*/ 16 h 49"/>
                <a:gd name="T24" fmla="*/ 0 w 62"/>
                <a:gd name="T25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49">
                  <a:moveTo>
                    <a:pt x="0" y="13"/>
                  </a:moveTo>
                  <a:cubicBezTo>
                    <a:pt x="15" y="0"/>
                    <a:pt x="40" y="0"/>
                    <a:pt x="53" y="16"/>
                  </a:cubicBezTo>
                  <a:cubicBezTo>
                    <a:pt x="59" y="24"/>
                    <a:pt x="62" y="34"/>
                    <a:pt x="62" y="44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54" y="27"/>
                    <a:pt x="39" y="15"/>
                    <a:pt x="21" y="13"/>
                  </a:cubicBezTo>
                  <a:cubicBezTo>
                    <a:pt x="37" y="18"/>
                    <a:pt x="52" y="29"/>
                    <a:pt x="59" y="44"/>
                  </a:cubicBezTo>
                  <a:cubicBezTo>
                    <a:pt x="59" y="45"/>
                    <a:pt x="59" y="45"/>
                    <a:pt x="60" y="46"/>
                  </a:cubicBezTo>
                  <a:cubicBezTo>
                    <a:pt x="50" y="49"/>
                    <a:pt x="39" y="48"/>
                    <a:pt x="30" y="42"/>
                  </a:cubicBezTo>
                  <a:cubicBezTo>
                    <a:pt x="26" y="39"/>
                    <a:pt x="22" y="35"/>
                    <a:pt x="19" y="31"/>
                  </a:cubicBezTo>
                  <a:cubicBezTo>
                    <a:pt x="19" y="31"/>
                    <a:pt x="19" y="31"/>
                    <a:pt x="18" y="31"/>
                  </a:cubicBezTo>
                  <a:cubicBezTo>
                    <a:pt x="18" y="29"/>
                    <a:pt x="17" y="28"/>
                    <a:pt x="16" y="26"/>
                  </a:cubicBezTo>
                  <a:cubicBezTo>
                    <a:pt x="13" y="22"/>
                    <a:pt x="11" y="19"/>
                    <a:pt x="8" y="16"/>
                  </a:cubicBezTo>
                  <a:cubicBezTo>
                    <a:pt x="5" y="14"/>
                    <a:pt x="3" y="13"/>
                    <a:pt x="0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Freeform 74"/>
            <p:cNvSpPr>
              <a:spLocks/>
            </p:cNvSpPr>
            <p:nvPr/>
          </p:nvSpPr>
          <p:spPr bwMode="auto">
            <a:xfrm>
              <a:off x="6236495" y="2349499"/>
              <a:ext cx="608012" cy="274638"/>
            </a:xfrm>
            <a:custGeom>
              <a:avLst/>
              <a:gdLst>
                <a:gd name="T0" fmla="*/ 150 w 189"/>
                <a:gd name="T1" fmla="*/ 11 h 85"/>
                <a:gd name="T2" fmla="*/ 124 w 189"/>
                <a:gd name="T3" fmla="*/ 1 h 85"/>
                <a:gd name="T4" fmla="*/ 121 w 189"/>
                <a:gd name="T5" fmla="*/ 0 h 85"/>
                <a:gd name="T6" fmla="*/ 116 w 189"/>
                <a:gd name="T7" fmla="*/ 0 h 85"/>
                <a:gd name="T8" fmla="*/ 103 w 189"/>
                <a:gd name="T9" fmla="*/ 0 h 85"/>
                <a:gd name="T10" fmla="*/ 98 w 189"/>
                <a:gd name="T11" fmla="*/ 1 h 85"/>
                <a:gd name="T12" fmla="*/ 88 w 189"/>
                <a:gd name="T13" fmla="*/ 1 h 85"/>
                <a:gd name="T14" fmla="*/ 84 w 189"/>
                <a:gd name="T15" fmla="*/ 0 h 85"/>
                <a:gd name="T16" fmla="*/ 76 w 189"/>
                <a:gd name="T17" fmla="*/ 0 h 85"/>
                <a:gd name="T18" fmla="*/ 82 w 189"/>
                <a:gd name="T19" fmla="*/ 17 h 85"/>
                <a:gd name="T20" fmla="*/ 85 w 189"/>
                <a:gd name="T21" fmla="*/ 18 h 85"/>
                <a:gd name="T22" fmla="*/ 90 w 189"/>
                <a:gd name="T23" fmla="*/ 18 h 85"/>
                <a:gd name="T24" fmla="*/ 101 w 189"/>
                <a:gd name="T25" fmla="*/ 21 h 85"/>
                <a:gd name="T26" fmla="*/ 86 w 189"/>
                <a:gd name="T27" fmla="*/ 24 h 85"/>
                <a:gd name="T28" fmla="*/ 82 w 189"/>
                <a:gd name="T29" fmla="*/ 25 h 85"/>
                <a:gd name="T30" fmla="*/ 78 w 189"/>
                <a:gd name="T31" fmla="*/ 25 h 85"/>
                <a:gd name="T32" fmla="*/ 73 w 189"/>
                <a:gd name="T33" fmla="*/ 26 h 85"/>
                <a:gd name="T34" fmla="*/ 36 w 189"/>
                <a:gd name="T35" fmla="*/ 17 h 85"/>
                <a:gd name="T36" fmla="*/ 22 w 189"/>
                <a:gd name="T37" fmla="*/ 25 h 85"/>
                <a:gd name="T38" fmla="*/ 66 w 189"/>
                <a:gd name="T39" fmla="*/ 43 h 85"/>
                <a:gd name="T40" fmla="*/ 73 w 189"/>
                <a:gd name="T41" fmla="*/ 42 h 85"/>
                <a:gd name="T42" fmla="*/ 73 w 189"/>
                <a:gd name="T43" fmla="*/ 43 h 85"/>
                <a:gd name="T44" fmla="*/ 64 w 189"/>
                <a:gd name="T45" fmla="*/ 44 h 85"/>
                <a:gd name="T46" fmla="*/ 14 w 189"/>
                <a:gd name="T47" fmla="*/ 27 h 85"/>
                <a:gd name="T48" fmla="*/ 14 w 189"/>
                <a:gd name="T49" fmla="*/ 40 h 85"/>
                <a:gd name="T50" fmla="*/ 64 w 189"/>
                <a:gd name="T51" fmla="*/ 55 h 85"/>
                <a:gd name="T52" fmla="*/ 16 w 189"/>
                <a:gd name="T53" fmla="*/ 43 h 85"/>
                <a:gd name="T54" fmla="*/ 7 w 189"/>
                <a:gd name="T55" fmla="*/ 45 h 85"/>
                <a:gd name="T56" fmla="*/ 51 w 189"/>
                <a:gd name="T57" fmla="*/ 64 h 85"/>
                <a:gd name="T58" fmla="*/ 56 w 189"/>
                <a:gd name="T59" fmla="*/ 64 h 85"/>
                <a:gd name="T60" fmla="*/ 56 w 189"/>
                <a:gd name="T61" fmla="*/ 65 h 85"/>
                <a:gd name="T62" fmla="*/ 51 w 189"/>
                <a:gd name="T63" fmla="*/ 65 h 85"/>
                <a:gd name="T64" fmla="*/ 36 w 189"/>
                <a:gd name="T65" fmla="*/ 62 h 85"/>
                <a:gd name="T66" fmla="*/ 23 w 189"/>
                <a:gd name="T67" fmla="*/ 67 h 85"/>
                <a:gd name="T68" fmla="*/ 48 w 189"/>
                <a:gd name="T69" fmla="*/ 74 h 85"/>
                <a:gd name="T70" fmla="*/ 61 w 189"/>
                <a:gd name="T71" fmla="*/ 74 h 85"/>
                <a:gd name="T72" fmla="*/ 69 w 189"/>
                <a:gd name="T73" fmla="*/ 73 h 85"/>
                <a:gd name="T74" fmla="*/ 74 w 189"/>
                <a:gd name="T75" fmla="*/ 73 h 85"/>
                <a:gd name="T76" fmla="*/ 79 w 189"/>
                <a:gd name="T77" fmla="*/ 72 h 85"/>
                <a:gd name="T78" fmla="*/ 84 w 189"/>
                <a:gd name="T79" fmla="*/ 72 h 85"/>
                <a:gd name="T80" fmla="*/ 90 w 189"/>
                <a:gd name="T81" fmla="*/ 71 h 85"/>
                <a:gd name="T82" fmla="*/ 107 w 189"/>
                <a:gd name="T83" fmla="*/ 71 h 85"/>
                <a:gd name="T84" fmla="*/ 115 w 189"/>
                <a:gd name="T85" fmla="*/ 72 h 85"/>
                <a:gd name="T86" fmla="*/ 121 w 189"/>
                <a:gd name="T87" fmla="*/ 72 h 85"/>
                <a:gd name="T88" fmla="*/ 125 w 189"/>
                <a:gd name="T89" fmla="*/ 73 h 85"/>
                <a:gd name="T90" fmla="*/ 129 w 189"/>
                <a:gd name="T91" fmla="*/ 73 h 85"/>
                <a:gd name="T92" fmla="*/ 137 w 189"/>
                <a:gd name="T93" fmla="*/ 74 h 85"/>
                <a:gd name="T94" fmla="*/ 189 w 189"/>
                <a:gd name="T95" fmla="*/ 4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9" h="85">
                  <a:moveTo>
                    <a:pt x="165" y="31"/>
                  </a:moveTo>
                  <a:cubicBezTo>
                    <a:pt x="159" y="25"/>
                    <a:pt x="157" y="16"/>
                    <a:pt x="150" y="11"/>
                  </a:cubicBezTo>
                  <a:cubicBezTo>
                    <a:pt x="144" y="5"/>
                    <a:pt x="135" y="2"/>
                    <a:pt x="126" y="1"/>
                  </a:cubicBezTo>
                  <a:cubicBezTo>
                    <a:pt x="126" y="1"/>
                    <a:pt x="125" y="1"/>
                    <a:pt x="124" y="1"/>
                  </a:cubicBezTo>
                  <a:cubicBezTo>
                    <a:pt x="124" y="1"/>
                    <a:pt x="123" y="1"/>
                    <a:pt x="123" y="1"/>
                  </a:cubicBezTo>
                  <a:cubicBezTo>
                    <a:pt x="122" y="1"/>
                    <a:pt x="121" y="1"/>
                    <a:pt x="121" y="0"/>
                  </a:cubicBezTo>
                  <a:cubicBezTo>
                    <a:pt x="120" y="0"/>
                    <a:pt x="120" y="0"/>
                    <a:pt x="119" y="0"/>
                  </a:cubicBezTo>
                  <a:cubicBezTo>
                    <a:pt x="118" y="1"/>
                    <a:pt x="117" y="1"/>
                    <a:pt x="116" y="0"/>
                  </a:cubicBezTo>
                  <a:cubicBezTo>
                    <a:pt x="113" y="0"/>
                    <a:pt x="109" y="0"/>
                    <a:pt x="106" y="0"/>
                  </a:cubicBezTo>
                  <a:cubicBezTo>
                    <a:pt x="105" y="0"/>
                    <a:pt x="104" y="0"/>
                    <a:pt x="103" y="0"/>
                  </a:cubicBezTo>
                  <a:cubicBezTo>
                    <a:pt x="102" y="0"/>
                    <a:pt x="101" y="0"/>
                    <a:pt x="101" y="0"/>
                  </a:cubicBezTo>
                  <a:cubicBezTo>
                    <a:pt x="100" y="0"/>
                    <a:pt x="98" y="0"/>
                    <a:pt x="98" y="1"/>
                  </a:cubicBezTo>
                  <a:cubicBezTo>
                    <a:pt x="97" y="1"/>
                    <a:pt x="96" y="1"/>
                    <a:pt x="95" y="1"/>
                  </a:cubicBezTo>
                  <a:cubicBezTo>
                    <a:pt x="93" y="1"/>
                    <a:pt x="91" y="1"/>
                    <a:pt x="88" y="1"/>
                  </a:cubicBezTo>
                  <a:cubicBezTo>
                    <a:pt x="88" y="1"/>
                    <a:pt x="87" y="1"/>
                    <a:pt x="87" y="1"/>
                  </a:cubicBezTo>
                  <a:cubicBezTo>
                    <a:pt x="86" y="1"/>
                    <a:pt x="85" y="1"/>
                    <a:pt x="84" y="0"/>
                  </a:cubicBezTo>
                  <a:cubicBezTo>
                    <a:pt x="84" y="0"/>
                    <a:pt x="83" y="0"/>
                    <a:pt x="82" y="0"/>
                  </a:cubicBezTo>
                  <a:cubicBezTo>
                    <a:pt x="80" y="0"/>
                    <a:pt x="78" y="0"/>
                    <a:pt x="76" y="0"/>
                  </a:cubicBezTo>
                  <a:cubicBezTo>
                    <a:pt x="71" y="0"/>
                    <a:pt x="67" y="4"/>
                    <a:pt x="68" y="9"/>
                  </a:cubicBezTo>
                  <a:cubicBezTo>
                    <a:pt x="70" y="15"/>
                    <a:pt x="76" y="17"/>
                    <a:pt x="82" y="17"/>
                  </a:cubicBezTo>
                  <a:cubicBezTo>
                    <a:pt x="83" y="17"/>
                    <a:pt x="83" y="17"/>
                    <a:pt x="84" y="18"/>
                  </a:cubicBezTo>
                  <a:cubicBezTo>
                    <a:pt x="84" y="18"/>
                    <a:pt x="85" y="18"/>
                    <a:pt x="85" y="18"/>
                  </a:cubicBezTo>
                  <a:cubicBezTo>
                    <a:pt x="86" y="18"/>
                    <a:pt x="87" y="17"/>
                    <a:pt x="88" y="18"/>
                  </a:cubicBezTo>
                  <a:cubicBezTo>
                    <a:pt x="89" y="18"/>
                    <a:pt x="90" y="18"/>
                    <a:pt x="90" y="18"/>
                  </a:cubicBezTo>
                  <a:cubicBezTo>
                    <a:pt x="91" y="18"/>
                    <a:pt x="92" y="18"/>
                    <a:pt x="92" y="19"/>
                  </a:cubicBezTo>
                  <a:cubicBezTo>
                    <a:pt x="96" y="19"/>
                    <a:pt x="98" y="20"/>
                    <a:pt x="101" y="21"/>
                  </a:cubicBezTo>
                  <a:cubicBezTo>
                    <a:pt x="104" y="22"/>
                    <a:pt x="102" y="23"/>
                    <a:pt x="100" y="22"/>
                  </a:cubicBezTo>
                  <a:cubicBezTo>
                    <a:pt x="95" y="23"/>
                    <a:pt x="91" y="24"/>
                    <a:pt x="86" y="24"/>
                  </a:cubicBezTo>
                  <a:cubicBezTo>
                    <a:pt x="86" y="25"/>
                    <a:pt x="85" y="25"/>
                    <a:pt x="84" y="25"/>
                  </a:cubicBezTo>
                  <a:cubicBezTo>
                    <a:pt x="84" y="25"/>
                    <a:pt x="83" y="25"/>
                    <a:pt x="82" y="25"/>
                  </a:cubicBezTo>
                  <a:cubicBezTo>
                    <a:pt x="82" y="26"/>
                    <a:pt x="81" y="25"/>
                    <a:pt x="80" y="25"/>
                  </a:cubicBezTo>
                  <a:cubicBezTo>
                    <a:pt x="79" y="25"/>
                    <a:pt x="78" y="25"/>
                    <a:pt x="78" y="25"/>
                  </a:cubicBezTo>
                  <a:cubicBezTo>
                    <a:pt x="77" y="26"/>
                    <a:pt x="76" y="26"/>
                    <a:pt x="75" y="26"/>
                  </a:cubicBezTo>
                  <a:cubicBezTo>
                    <a:pt x="75" y="26"/>
                    <a:pt x="74" y="26"/>
                    <a:pt x="73" y="26"/>
                  </a:cubicBezTo>
                  <a:cubicBezTo>
                    <a:pt x="70" y="27"/>
                    <a:pt x="67" y="26"/>
                    <a:pt x="65" y="26"/>
                  </a:cubicBezTo>
                  <a:cubicBezTo>
                    <a:pt x="55" y="24"/>
                    <a:pt x="45" y="20"/>
                    <a:pt x="36" y="17"/>
                  </a:cubicBezTo>
                  <a:cubicBezTo>
                    <a:pt x="31" y="15"/>
                    <a:pt x="25" y="11"/>
                    <a:pt x="20" y="15"/>
                  </a:cubicBezTo>
                  <a:cubicBezTo>
                    <a:pt x="16" y="18"/>
                    <a:pt x="20" y="23"/>
                    <a:pt x="22" y="25"/>
                  </a:cubicBezTo>
                  <a:cubicBezTo>
                    <a:pt x="29" y="31"/>
                    <a:pt x="37" y="33"/>
                    <a:pt x="45" y="36"/>
                  </a:cubicBezTo>
                  <a:cubicBezTo>
                    <a:pt x="52" y="39"/>
                    <a:pt x="58" y="42"/>
                    <a:pt x="66" y="43"/>
                  </a:cubicBezTo>
                  <a:cubicBezTo>
                    <a:pt x="68" y="43"/>
                    <a:pt x="70" y="43"/>
                    <a:pt x="72" y="43"/>
                  </a:cubicBezTo>
                  <a:cubicBezTo>
                    <a:pt x="72" y="43"/>
                    <a:pt x="73" y="42"/>
                    <a:pt x="73" y="42"/>
                  </a:cubicBezTo>
                  <a:cubicBezTo>
                    <a:pt x="76" y="42"/>
                    <a:pt x="79" y="41"/>
                    <a:pt x="82" y="41"/>
                  </a:cubicBezTo>
                  <a:cubicBezTo>
                    <a:pt x="79" y="42"/>
                    <a:pt x="76" y="43"/>
                    <a:pt x="73" y="43"/>
                  </a:cubicBezTo>
                  <a:cubicBezTo>
                    <a:pt x="73" y="43"/>
                    <a:pt x="72" y="44"/>
                    <a:pt x="72" y="44"/>
                  </a:cubicBezTo>
                  <a:cubicBezTo>
                    <a:pt x="69" y="44"/>
                    <a:pt x="67" y="44"/>
                    <a:pt x="64" y="44"/>
                  </a:cubicBezTo>
                  <a:cubicBezTo>
                    <a:pt x="53" y="42"/>
                    <a:pt x="44" y="37"/>
                    <a:pt x="34" y="34"/>
                  </a:cubicBezTo>
                  <a:cubicBezTo>
                    <a:pt x="27" y="31"/>
                    <a:pt x="20" y="29"/>
                    <a:pt x="14" y="27"/>
                  </a:cubicBezTo>
                  <a:cubicBezTo>
                    <a:pt x="9" y="26"/>
                    <a:pt x="3" y="25"/>
                    <a:pt x="1" y="30"/>
                  </a:cubicBezTo>
                  <a:cubicBezTo>
                    <a:pt x="0" y="37"/>
                    <a:pt x="9" y="37"/>
                    <a:pt x="14" y="40"/>
                  </a:cubicBezTo>
                  <a:cubicBezTo>
                    <a:pt x="29" y="45"/>
                    <a:pt x="44" y="51"/>
                    <a:pt x="60" y="54"/>
                  </a:cubicBezTo>
                  <a:cubicBezTo>
                    <a:pt x="61" y="55"/>
                    <a:pt x="64" y="54"/>
                    <a:pt x="64" y="55"/>
                  </a:cubicBezTo>
                  <a:cubicBezTo>
                    <a:pt x="62" y="55"/>
                    <a:pt x="59" y="55"/>
                    <a:pt x="57" y="55"/>
                  </a:cubicBezTo>
                  <a:cubicBezTo>
                    <a:pt x="43" y="53"/>
                    <a:pt x="30" y="46"/>
                    <a:pt x="16" y="43"/>
                  </a:cubicBezTo>
                  <a:cubicBezTo>
                    <a:pt x="16" y="44"/>
                    <a:pt x="15" y="44"/>
                    <a:pt x="14" y="43"/>
                  </a:cubicBezTo>
                  <a:cubicBezTo>
                    <a:pt x="12" y="43"/>
                    <a:pt x="8" y="43"/>
                    <a:pt x="7" y="45"/>
                  </a:cubicBezTo>
                  <a:cubicBezTo>
                    <a:pt x="6" y="51"/>
                    <a:pt x="13" y="52"/>
                    <a:pt x="16" y="54"/>
                  </a:cubicBezTo>
                  <a:cubicBezTo>
                    <a:pt x="27" y="59"/>
                    <a:pt x="39" y="61"/>
                    <a:pt x="51" y="64"/>
                  </a:cubicBezTo>
                  <a:cubicBezTo>
                    <a:pt x="51" y="64"/>
                    <a:pt x="52" y="64"/>
                    <a:pt x="53" y="64"/>
                  </a:cubicBezTo>
                  <a:cubicBezTo>
                    <a:pt x="53" y="64"/>
                    <a:pt x="55" y="64"/>
                    <a:pt x="56" y="64"/>
                  </a:cubicBezTo>
                  <a:cubicBezTo>
                    <a:pt x="57" y="64"/>
                    <a:pt x="59" y="64"/>
                    <a:pt x="61" y="64"/>
                  </a:cubicBezTo>
                  <a:cubicBezTo>
                    <a:pt x="59" y="65"/>
                    <a:pt x="58" y="65"/>
                    <a:pt x="56" y="65"/>
                  </a:cubicBezTo>
                  <a:cubicBezTo>
                    <a:pt x="55" y="65"/>
                    <a:pt x="55" y="65"/>
                    <a:pt x="54" y="65"/>
                  </a:cubicBezTo>
                  <a:cubicBezTo>
                    <a:pt x="53" y="66"/>
                    <a:pt x="52" y="66"/>
                    <a:pt x="51" y="65"/>
                  </a:cubicBezTo>
                  <a:cubicBezTo>
                    <a:pt x="47" y="64"/>
                    <a:pt x="43" y="63"/>
                    <a:pt x="38" y="63"/>
                  </a:cubicBezTo>
                  <a:cubicBezTo>
                    <a:pt x="38" y="63"/>
                    <a:pt x="37" y="63"/>
                    <a:pt x="36" y="62"/>
                  </a:cubicBezTo>
                  <a:cubicBezTo>
                    <a:pt x="32" y="62"/>
                    <a:pt x="26" y="59"/>
                    <a:pt x="22" y="63"/>
                  </a:cubicBezTo>
                  <a:cubicBezTo>
                    <a:pt x="21" y="64"/>
                    <a:pt x="21" y="66"/>
                    <a:pt x="23" y="67"/>
                  </a:cubicBezTo>
                  <a:cubicBezTo>
                    <a:pt x="26" y="69"/>
                    <a:pt x="31" y="70"/>
                    <a:pt x="35" y="71"/>
                  </a:cubicBezTo>
                  <a:cubicBezTo>
                    <a:pt x="39" y="72"/>
                    <a:pt x="43" y="74"/>
                    <a:pt x="48" y="74"/>
                  </a:cubicBezTo>
                  <a:cubicBezTo>
                    <a:pt x="51" y="74"/>
                    <a:pt x="54" y="74"/>
                    <a:pt x="57" y="74"/>
                  </a:cubicBezTo>
                  <a:cubicBezTo>
                    <a:pt x="58" y="74"/>
                    <a:pt x="60" y="74"/>
                    <a:pt x="61" y="74"/>
                  </a:cubicBezTo>
                  <a:cubicBezTo>
                    <a:pt x="62" y="73"/>
                    <a:pt x="64" y="73"/>
                    <a:pt x="65" y="73"/>
                  </a:cubicBezTo>
                  <a:cubicBezTo>
                    <a:pt x="66" y="73"/>
                    <a:pt x="67" y="73"/>
                    <a:pt x="69" y="73"/>
                  </a:cubicBezTo>
                  <a:cubicBezTo>
                    <a:pt x="69" y="72"/>
                    <a:pt x="71" y="72"/>
                    <a:pt x="72" y="73"/>
                  </a:cubicBezTo>
                  <a:cubicBezTo>
                    <a:pt x="73" y="73"/>
                    <a:pt x="74" y="73"/>
                    <a:pt x="74" y="73"/>
                  </a:cubicBezTo>
                  <a:cubicBezTo>
                    <a:pt x="75" y="72"/>
                    <a:pt x="76" y="72"/>
                    <a:pt x="77" y="72"/>
                  </a:cubicBezTo>
                  <a:cubicBezTo>
                    <a:pt x="78" y="72"/>
                    <a:pt x="78" y="72"/>
                    <a:pt x="79" y="72"/>
                  </a:cubicBezTo>
                  <a:cubicBezTo>
                    <a:pt x="80" y="72"/>
                    <a:pt x="80" y="72"/>
                    <a:pt x="81" y="72"/>
                  </a:cubicBezTo>
                  <a:cubicBezTo>
                    <a:pt x="82" y="72"/>
                    <a:pt x="83" y="72"/>
                    <a:pt x="84" y="72"/>
                  </a:cubicBezTo>
                  <a:cubicBezTo>
                    <a:pt x="85" y="71"/>
                    <a:pt x="86" y="71"/>
                    <a:pt x="87" y="71"/>
                  </a:cubicBezTo>
                  <a:cubicBezTo>
                    <a:pt x="88" y="71"/>
                    <a:pt x="90" y="71"/>
                    <a:pt x="90" y="71"/>
                  </a:cubicBezTo>
                  <a:cubicBezTo>
                    <a:pt x="95" y="71"/>
                    <a:pt x="99" y="71"/>
                    <a:pt x="103" y="71"/>
                  </a:cubicBezTo>
                  <a:cubicBezTo>
                    <a:pt x="104" y="71"/>
                    <a:pt x="106" y="71"/>
                    <a:pt x="107" y="71"/>
                  </a:cubicBezTo>
                  <a:cubicBezTo>
                    <a:pt x="109" y="71"/>
                    <a:pt x="110" y="72"/>
                    <a:pt x="112" y="72"/>
                  </a:cubicBezTo>
                  <a:cubicBezTo>
                    <a:pt x="113" y="72"/>
                    <a:pt x="114" y="72"/>
                    <a:pt x="115" y="72"/>
                  </a:cubicBezTo>
                  <a:cubicBezTo>
                    <a:pt x="116" y="71"/>
                    <a:pt x="117" y="71"/>
                    <a:pt x="119" y="72"/>
                  </a:cubicBezTo>
                  <a:cubicBezTo>
                    <a:pt x="119" y="72"/>
                    <a:pt x="120" y="72"/>
                    <a:pt x="121" y="72"/>
                  </a:cubicBezTo>
                  <a:cubicBezTo>
                    <a:pt x="122" y="72"/>
                    <a:pt x="123" y="72"/>
                    <a:pt x="123" y="73"/>
                  </a:cubicBezTo>
                  <a:cubicBezTo>
                    <a:pt x="124" y="73"/>
                    <a:pt x="125" y="73"/>
                    <a:pt x="125" y="73"/>
                  </a:cubicBezTo>
                  <a:cubicBezTo>
                    <a:pt x="126" y="73"/>
                    <a:pt x="127" y="73"/>
                    <a:pt x="127" y="73"/>
                  </a:cubicBezTo>
                  <a:cubicBezTo>
                    <a:pt x="128" y="73"/>
                    <a:pt x="129" y="73"/>
                    <a:pt x="129" y="73"/>
                  </a:cubicBezTo>
                  <a:cubicBezTo>
                    <a:pt x="131" y="73"/>
                    <a:pt x="133" y="73"/>
                    <a:pt x="134" y="74"/>
                  </a:cubicBezTo>
                  <a:cubicBezTo>
                    <a:pt x="135" y="74"/>
                    <a:pt x="136" y="74"/>
                    <a:pt x="137" y="74"/>
                  </a:cubicBezTo>
                  <a:cubicBezTo>
                    <a:pt x="146" y="76"/>
                    <a:pt x="155" y="80"/>
                    <a:pt x="162" y="85"/>
                  </a:cubicBezTo>
                  <a:cubicBezTo>
                    <a:pt x="173" y="74"/>
                    <a:pt x="182" y="61"/>
                    <a:pt x="189" y="47"/>
                  </a:cubicBezTo>
                  <a:cubicBezTo>
                    <a:pt x="180" y="43"/>
                    <a:pt x="172" y="37"/>
                    <a:pt x="165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38" name="Freeform 75"/>
          <p:cNvSpPr>
            <a:spLocks noEditPoints="1"/>
          </p:cNvSpPr>
          <p:nvPr/>
        </p:nvSpPr>
        <p:spPr bwMode="auto">
          <a:xfrm>
            <a:off x="6975827" y="919028"/>
            <a:ext cx="621721" cy="492192"/>
          </a:xfrm>
          <a:custGeom>
            <a:avLst/>
            <a:gdLst>
              <a:gd name="T0" fmla="*/ 88 w 120"/>
              <a:gd name="T1" fmla="*/ 119 h 119"/>
              <a:gd name="T2" fmla="*/ 8 w 120"/>
              <a:gd name="T3" fmla="*/ 74 h 119"/>
              <a:gd name="T4" fmla="*/ 55 w 120"/>
              <a:gd name="T5" fmla="*/ 100 h 119"/>
              <a:gd name="T6" fmla="*/ 45 w 120"/>
              <a:gd name="T7" fmla="*/ 95 h 119"/>
              <a:gd name="T8" fmla="*/ 48 w 120"/>
              <a:gd name="T9" fmla="*/ 109 h 119"/>
              <a:gd name="T10" fmla="*/ 49 w 120"/>
              <a:gd name="T11" fmla="*/ 109 h 119"/>
              <a:gd name="T12" fmla="*/ 59 w 120"/>
              <a:gd name="T13" fmla="*/ 103 h 119"/>
              <a:gd name="T14" fmla="*/ 49 w 120"/>
              <a:gd name="T15" fmla="*/ 109 h 119"/>
              <a:gd name="T16" fmla="*/ 62 w 120"/>
              <a:gd name="T17" fmla="*/ 83 h 119"/>
              <a:gd name="T18" fmla="*/ 60 w 120"/>
              <a:gd name="T19" fmla="*/ 91 h 119"/>
              <a:gd name="T20" fmla="*/ 69 w 120"/>
              <a:gd name="T21" fmla="*/ 85 h 119"/>
              <a:gd name="T22" fmla="*/ 56 w 120"/>
              <a:gd name="T23" fmla="*/ 93 h 119"/>
              <a:gd name="T24" fmla="*/ 55 w 120"/>
              <a:gd name="T25" fmla="*/ 80 h 119"/>
              <a:gd name="T26" fmla="*/ 76 w 120"/>
              <a:gd name="T27" fmla="*/ 100 h 119"/>
              <a:gd name="T28" fmla="*/ 66 w 120"/>
              <a:gd name="T29" fmla="*/ 95 h 119"/>
              <a:gd name="T30" fmla="*/ 76 w 120"/>
              <a:gd name="T31" fmla="*/ 100 h 119"/>
              <a:gd name="T32" fmla="*/ 62 w 120"/>
              <a:gd name="T33" fmla="*/ 107 h 119"/>
              <a:gd name="T34" fmla="*/ 70 w 120"/>
              <a:gd name="T35" fmla="*/ 111 h 119"/>
              <a:gd name="T36" fmla="*/ 73 w 120"/>
              <a:gd name="T37" fmla="*/ 103 h 119"/>
              <a:gd name="T38" fmla="*/ 4 w 120"/>
              <a:gd name="T39" fmla="*/ 61 h 119"/>
              <a:gd name="T40" fmla="*/ 120 w 120"/>
              <a:gd name="T41" fmla="*/ 67 h 119"/>
              <a:gd name="T42" fmla="*/ 0 w 120"/>
              <a:gd name="T43" fmla="*/ 67 h 119"/>
              <a:gd name="T44" fmla="*/ 7 w 120"/>
              <a:gd name="T45" fmla="*/ 2 h 119"/>
              <a:gd name="T46" fmla="*/ 17 w 120"/>
              <a:gd name="T47" fmla="*/ 4 h 119"/>
              <a:gd name="T48" fmla="*/ 7 w 120"/>
              <a:gd name="T49" fmla="*/ 7 h 119"/>
              <a:gd name="T50" fmla="*/ 30 w 120"/>
              <a:gd name="T51" fmla="*/ 21 h 119"/>
              <a:gd name="T52" fmla="*/ 31 w 120"/>
              <a:gd name="T53" fmla="*/ 24 h 119"/>
              <a:gd name="T54" fmla="*/ 32 w 120"/>
              <a:gd name="T55" fmla="*/ 31 h 119"/>
              <a:gd name="T56" fmla="*/ 34 w 120"/>
              <a:gd name="T57" fmla="*/ 36 h 119"/>
              <a:gd name="T58" fmla="*/ 37 w 120"/>
              <a:gd name="T59" fmla="*/ 42 h 119"/>
              <a:gd name="T60" fmla="*/ 38 w 120"/>
              <a:gd name="T61" fmla="*/ 46 h 119"/>
              <a:gd name="T62" fmla="*/ 39 w 120"/>
              <a:gd name="T63" fmla="*/ 53 h 119"/>
              <a:gd name="T64" fmla="*/ 41 w 120"/>
              <a:gd name="T65" fmla="*/ 57 h 119"/>
              <a:gd name="T66" fmla="*/ 13 w 120"/>
              <a:gd name="T67" fmla="*/ 52 h 119"/>
              <a:gd name="T68" fmla="*/ 11 w 120"/>
              <a:gd name="T69" fmla="*/ 46 h 119"/>
              <a:gd name="T70" fmla="*/ 10 w 120"/>
              <a:gd name="T71" fmla="*/ 43 h 119"/>
              <a:gd name="T72" fmla="*/ 8 w 120"/>
              <a:gd name="T73" fmla="*/ 36 h 119"/>
              <a:gd name="T74" fmla="*/ 7 w 120"/>
              <a:gd name="T75" fmla="*/ 31 h 119"/>
              <a:gd name="T76" fmla="*/ 10 w 120"/>
              <a:gd name="T77" fmla="*/ 14 h 119"/>
              <a:gd name="T78" fmla="*/ 16 w 120"/>
              <a:gd name="T79" fmla="*/ 8 h 119"/>
              <a:gd name="T80" fmla="*/ 47 w 120"/>
              <a:gd name="T81" fmla="*/ 57 h 119"/>
              <a:gd name="T82" fmla="*/ 48 w 120"/>
              <a:gd name="T83" fmla="*/ 30 h 119"/>
              <a:gd name="T84" fmla="*/ 49 w 120"/>
              <a:gd name="T85" fmla="*/ 22 h 119"/>
              <a:gd name="T86" fmla="*/ 57 w 120"/>
              <a:gd name="T87" fmla="*/ 25 h 119"/>
              <a:gd name="T88" fmla="*/ 68 w 120"/>
              <a:gd name="T89" fmla="*/ 42 h 119"/>
              <a:gd name="T90" fmla="*/ 107 w 120"/>
              <a:gd name="T91" fmla="*/ 2 h 119"/>
              <a:gd name="T92" fmla="*/ 117 w 120"/>
              <a:gd name="T93" fmla="*/ 6 h 119"/>
              <a:gd name="T94" fmla="*/ 107 w 120"/>
              <a:gd name="T95" fmla="*/ 5 h 119"/>
              <a:gd name="T96" fmla="*/ 99 w 120"/>
              <a:gd name="T97" fmla="*/ 24 h 119"/>
              <a:gd name="T98" fmla="*/ 108 w 120"/>
              <a:gd name="T99" fmla="*/ 27 h 119"/>
              <a:gd name="T100" fmla="*/ 76 w 120"/>
              <a:gd name="T101" fmla="*/ 5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0" h="119">
                <a:moveTo>
                  <a:pt x="112" y="74"/>
                </a:moveTo>
                <a:cubicBezTo>
                  <a:pt x="100" y="111"/>
                  <a:pt x="100" y="111"/>
                  <a:pt x="100" y="111"/>
                </a:cubicBezTo>
                <a:cubicBezTo>
                  <a:pt x="98" y="115"/>
                  <a:pt x="93" y="119"/>
                  <a:pt x="88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27" y="119"/>
                  <a:pt x="22" y="115"/>
                  <a:pt x="20" y="111"/>
                </a:cubicBezTo>
                <a:cubicBezTo>
                  <a:pt x="8" y="74"/>
                  <a:pt x="8" y="74"/>
                  <a:pt x="8" y="74"/>
                </a:cubicBezTo>
                <a:cubicBezTo>
                  <a:pt x="112" y="74"/>
                  <a:pt x="112" y="74"/>
                  <a:pt x="112" y="74"/>
                </a:cubicBezTo>
                <a:close/>
                <a:moveTo>
                  <a:pt x="52" y="99"/>
                </a:moveTo>
                <a:cubicBezTo>
                  <a:pt x="55" y="100"/>
                  <a:pt x="55" y="100"/>
                  <a:pt x="55" y="100"/>
                </a:cubicBezTo>
                <a:cubicBezTo>
                  <a:pt x="51" y="93"/>
                  <a:pt x="51" y="93"/>
                  <a:pt x="51" y="93"/>
                </a:cubicBezTo>
                <a:cubicBezTo>
                  <a:pt x="43" y="93"/>
                  <a:pt x="43" y="93"/>
                  <a:pt x="43" y="93"/>
                </a:cubicBezTo>
                <a:cubicBezTo>
                  <a:pt x="45" y="95"/>
                  <a:pt x="45" y="95"/>
                  <a:pt x="45" y="95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9"/>
                  <a:pt x="43" y="100"/>
                  <a:pt x="43" y="101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08"/>
                  <a:pt x="48" y="107"/>
                  <a:pt x="48" y="105"/>
                </a:cubicBezTo>
                <a:cubicBezTo>
                  <a:pt x="52" y="99"/>
                  <a:pt x="52" y="99"/>
                  <a:pt x="52" y="99"/>
                </a:cubicBezTo>
                <a:close/>
                <a:moveTo>
                  <a:pt x="49" y="109"/>
                </a:moveTo>
                <a:cubicBezTo>
                  <a:pt x="50" y="110"/>
                  <a:pt x="51" y="111"/>
                  <a:pt x="52" y="111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49" y="106"/>
                  <a:pt x="49" y="106"/>
                  <a:pt x="49" y="106"/>
                </a:cubicBezTo>
                <a:cubicBezTo>
                  <a:pt x="49" y="107"/>
                  <a:pt x="49" y="108"/>
                  <a:pt x="49" y="109"/>
                </a:cubicBezTo>
                <a:close/>
                <a:moveTo>
                  <a:pt x="68" y="83"/>
                </a:moveTo>
                <a:cubicBezTo>
                  <a:pt x="67" y="82"/>
                  <a:pt x="66" y="81"/>
                  <a:pt x="65" y="81"/>
                </a:cubicBezTo>
                <a:cubicBezTo>
                  <a:pt x="64" y="81"/>
                  <a:pt x="63" y="82"/>
                  <a:pt x="62" y="83"/>
                </a:cubicBezTo>
                <a:cubicBezTo>
                  <a:pt x="61" y="86"/>
                  <a:pt x="61" y="86"/>
                  <a:pt x="61" y="86"/>
                </a:cubicBezTo>
                <a:cubicBezTo>
                  <a:pt x="62" y="89"/>
                  <a:pt x="62" y="89"/>
                  <a:pt x="62" y="89"/>
                </a:cubicBezTo>
                <a:cubicBezTo>
                  <a:pt x="60" y="91"/>
                  <a:pt x="60" y="91"/>
                  <a:pt x="60" y="91"/>
                </a:cubicBezTo>
                <a:cubicBezTo>
                  <a:pt x="68" y="91"/>
                  <a:pt x="68" y="91"/>
                  <a:pt x="68" y="91"/>
                </a:cubicBezTo>
                <a:cubicBezTo>
                  <a:pt x="72" y="84"/>
                  <a:pt x="72" y="84"/>
                  <a:pt x="72" y="84"/>
                </a:cubicBezTo>
                <a:cubicBezTo>
                  <a:pt x="69" y="85"/>
                  <a:pt x="69" y="85"/>
                  <a:pt x="69" y="85"/>
                </a:cubicBezTo>
                <a:cubicBezTo>
                  <a:pt x="68" y="83"/>
                  <a:pt x="68" y="83"/>
                  <a:pt x="68" y="83"/>
                </a:cubicBezTo>
                <a:close/>
                <a:moveTo>
                  <a:pt x="49" y="89"/>
                </a:moveTo>
                <a:cubicBezTo>
                  <a:pt x="56" y="93"/>
                  <a:pt x="56" y="93"/>
                  <a:pt x="56" y="93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1"/>
                  <a:pt x="64" y="80"/>
                  <a:pt x="6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4" y="80"/>
                  <a:pt x="53" y="81"/>
                  <a:pt x="53" y="82"/>
                </a:cubicBezTo>
                <a:cubicBezTo>
                  <a:pt x="52" y="83"/>
                  <a:pt x="49" y="89"/>
                  <a:pt x="49" y="89"/>
                </a:cubicBezTo>
                <a:close/>
                <a:moveTo>
                  <a:pt x="76" y="100"/>
                </a:moveTo>
                <a:cubicBezTo>
                  <a:pt x="77" y="99"/>
                  <a:pt x="77" y="98"/>
                  <a:pt x="76" y="97"/>
                </a:cubicBezTo>
                <a:cubicBezTo>
                  <a:pt x="73" y="91"/>
                  <a:pt x="73" y="91"/>
                  <a:pt x="73" y="91"/>
                </a:cubicBezTo>
                <a:cubicBezTo>
                  <a:pt x="66" y="95"/>
                  <a:pt x="66" y="95"/>
                  <a:pt x="66" y="95"/>
                </a:cubicBezTo>
                <a:cubicBezTo>
                  <a:pt x="70" y="102"/>
                  <a:pt x="70" y="102"/>
                  <a:pt x="70" y="102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2"/>
                  <a:pt x="76" y="101"/>
                  <a:pt x="76" y="100"/>
                </a:cubicBezTo>
                <a:close/>
                <a:moveTo>
                  <a:pt x="66" y="103"/>
                </a:moveTo>
                <a:cubicBezTo>
                  <a:pt x="66" y="100"/>
                  <a:pt x="66" y="100"/>
                  <a:pt x="66" y="100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1" y="111"/>
                  <a:pt x="72" y="110"/>
                  <a:pt x="72" y="109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6" y="102"/>
                  <a:pt x="75" y="103"/>
                  <a:pt x="73" y="103"/>
                </a:cubicBezTo>
                <a:cubicBezTo>
                  <a:pt x="66" y="103"/>
                  <a:pt x="66" y="103"/>
                  <a:pt x="66" y="103"/>
                </a:cubicBezTo>
                <a:close/>
                <a:moveTo>
                  <a:pt x="0" y="65"/>
                </a:moveTo>
                <a:cubicBezTo>
                  <a:pt x="0" y="63"/>
                  <a:pt x="1" y="61"/>
                  <a:pt x="4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8" y="61"/>
                  <a:pt x="120" y="63"/>
                  <a:pt x="120" y="65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0" y="69"/>
                  <a:pt x="118" y="71"/>
                  <a:pt x="116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1" y="71"/>
                  <a:pt x="0" y="69"/>
                  <a:pt x="0" y="67"/>
                </a:cubicBezTo>
                <a:cubicBezTo>
                  <a:pt x="0" y="65"/>
                  <a:pt x="0" y="65"/>
                  <a:pt x="0" y="65"/>
                </a:cubicBezTo>
                <a:close/>
                <a:moveTo>
                  <a:pt x="6" y="4"/>
                </a:moveTo>
                <a:cubicBezTo>
                  <a:pt x="6" y="3"/>
                  <a:pt x="7" y="2"/>
                  <a:pt x="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6" y="0"/>
                  <a:pt x="16" y="1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6"/>
                  <a:pt x="16" y="6"/>
                </a:cubicBezTo>
                <a:cubicBezTo>
                  <a:pt x="9" y="8"/>
                  <a:pt x="9" y="8"/>
                  <a:pt x="9" y="8"/>
                </a:cubicBezTo>
                <a:cubicBezTo>
                  <a:pt x="8" y="9"/>
                  <a:pt x="8" y="8"/>
                  <a:pt x="7" y="7"/>
                </a:cubicBezTo>
                <a:cubicBezTo>
                  <a:pt x="6" y="4"/>
                  <a:pt x="6" y="4"/>
                  <a:pt x="6" y="4"/>
                </a:cubicBezTo>
                <a:close/>
                <a:moveTo>
                  <a:pt x="19" y="11"/>
                </a:moveTo>
                <a:cubicBezTo>
                  <a:pt x="24" y="12"/>
                  <a:pt x="29" y="16"/>
                  <a:pt x="30" y="21"/>
                </a:cubicBezTo>
                <a:cubicBezTo>
                  <a:pt x="30" y="21"/>
                  <a:pt x="30" y="22"/>
                  <a:pt x="30" y="22"/>
                </a:cubicBezTo>
                <a:cubicBezTo>
                  <a:pt x="30" y="24"/>
                  <a:pt x="30" y="24"/>
                  <a:pt x="30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8"/>
                  <a:pt x="32" y="28"/>
                  <a:pt x="32" y="28"/>
                </a:cubicBezTo>
                <a:cubicBezTo>
                  <a:pt x="33" y="28"/>
                  <a:pt x="32" y="29"/>
                  <a:pt x="32" y="29"/>
                </a:cubicBezTo>
                <a:cubicBezTo>
                  <a:pt x="32" y="31"/>
                  <a:pt x="32" y="31"/>
                  <a:pt x="32" y="31"/>
                </a:cubicBezTo>
                <a:cubicBezTo>
                  <a:pt x="33" y="31"/>
                  <a:pt x="33" y="31"/>
                  <a:pt x="34" y="31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5" y="36"/>
                  <a:pt x="34" y="36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6" y="38"/>
                  <a:pt x="36" y="39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3"/>
                  <a:pt x="37" y="43"/>
                  <a:pt x="36" y="43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5"/>
                  <a:pt x="38" y="45"/>
                  <a:pt x="38" y="46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39" y="51"/>
                </a:cubicBezTo>
                <a:cubicBezTo>
                  <a:pt x="39" y="53"/>
                  <a:pt x="39" y="53"/>
                  <a:pt x="39" y="53"/>
                </a:cubicBezTo>
                <a:cubicBezTo>
                  <a:pt x="40" y="52"/>
                  <a:pt x="40" y="53"/>
                  <a:pt x="40" y="53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3"/>
                  <a:pt x="13" y="53"/>
                  <a:pt x="13" y="52"/>
                </a:cubicBezTo>
                <a:cubicBezTo>
                  <a:pt x="13" y="51"/>
                  <a:pt x="13" y="51"/>
                  <a:pt x="13" y="51"/>
                </a:cubicBezTo>
                <a:cubicBezTo>
                  <a:pt x="12" y="51"/>
                  <a:pt x="12" y="51"/>
                  <a:pt x="12" y="50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5"/>
                  <a:pt x="11" y="45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4"/>
                  <a:pt x="10" y="43"/>
                  <a:pt x="10" y="43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9" y="38"/>
                  <a:pt x="9" y="38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7" y="36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1"/>
                  <a:pt x="7" y="31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5" y="29"/>
                  <a:pt x="5" y="28"/>
                </a:cubicBezTo>
                <a:cubicBezTo>
                  <a:pt x="4" y="23"/>
                  <a:pt x="5" y="18"/>
                  <a:pt x="10" y="14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1"/>
                  <a:pt x="9" y="10"/>
                  <a:pt x="10" y="10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8" y="8"/>
                  <a:pt x="18" y="9"/>
                </a:cubicBezTo>
                <a:cubicBezTo>
                  <a:pt x="19" y="11"/>
                  <a:pt x="19" y="11"/>
                  <a:pt x="19" y="11"/>
                </a:cubicBezTo>
                <a:close/>
                <a:moveTo>
                  <a:pt x="47" y="57"/>
                </a:moveTo>
                <a:cubicBezTo>
                  <a:pt x="45" y="47"/>
                  <a:pt x="45" y="47"/>
                  <a:pt x="45" y="47"/>
                </a:cubicBezTo>
                <a:cubicBezTo>
                  <a:pt x="45" y="43"/>
                  <a:pt x="45" y="39"/>
                  <a:pt x="46" y="36"/>
                </a:cubicBezTo>
                <a:cubicBezTo>
                  <a:pt x="47" y="34"/>
                  <a:pt x="47" y="32"/>
                  <a:pt x="48" y="30"/>
                </a:cubicBezTo>
                <a:cubicBezTo>
                  <a:pt x="48" y="29"/>
                  <a:pt x="49" y="28"/>
                  <a:pt x="49" y="26"/>
                </a:cubicBezTo>
                <a:cubicBezTo>
                  <a:pt x="48" y="26"/>
                  <a:pt x="47" y="25"/>
                  <a:pt x="47" y="24"/>
                </a:cubicBezTo>
                <a:cubicBezTo>
                  <a:pt x="47" y="23"/>
                  <a:pt x="48" y="22"/>
                  <a:pt x="49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0"/>
                  <a:pt x="57" y="21"/>
                  <a:pt x="58" y="22"/>
                </a:cubicBezTo>
                <a:cubicBezTo>
                  <a:pt x="58" y="23"/>
                  <a:pt x="58" y="24"/>
                  <a:pt x="57" y="25"/>
                </a:cubicBezTo>
                <a:cubicBezTo>
                  <a:pt x="58" y="26"/>
                  <a:pt x="58" y="27"/>
                  <a:pt x="59" y="28"/>
                </a:cubicBezTo>
                <a:cubicBezTo>
                  <a:pt x="61" y="30"/>
                  <a:pt x="62" y="31"/>
                  <a:pt x="63" y="33"/>
                </a:cubicBezTo>
                <a:cubicBezTo>
                  <a:pt x="65" y="36"/>
                  <a:pt x="67" y="39"/>
                  <a:pt x="68" y="42"/>
                </a:cubicBezTo>
                <a:cubicBezTo>
                  <a:pt x="71" y="57"/>
                  <a:pt x="71" y="57"/>
                  <a:pt x="71" y="57"/>
                </a:cubicBezTo>
                <a:cubicBezTo>
                  <a:pt x="47" y="57"/>
                  <a:pt x="47" y="57"/>
                  <a:pt x="47" y="57"/>
                </a:cubicBezTo>
                <a:close/>
                <a:moveTo>
                  <a:pt x="107" y="2"/>
                </a:moveTo>
                <a:cubicBezTo>
                  <a:pt x="108" y="1"/>
                  <a:pt x="108" y="0"/>
                  <a:pt x="109" y="1"/>
                </a:cubicBezTo>
                <a:cubicBezTo>
                  <a:pt x="116" y="4"/>
                  <a:pt x="116" y="4"/>
                  <a:pt x="116" y="4"/>
                </a:cubicBezTo>
                <a:cubicBezTo>
                  <a:pt x="117" y="4"/>
                  <a:pt x="118" y="5"/>
                  <a:pt x="117" y="6"/>
                </a:cubicBezTo>
                <a:cubicBezTo>
                  <a:pt x="117" y="7"/>
                  <a:pt x="117" y="7"/>
                  <a:pt x="117" y="7"/>
                </a:cubicBezTo>
                <a:cubicBezTo>
                  <a:pt x="116" y="8"/>
                  <a:pt x="115" y="8"/>
                  <a:pt x="115" y="8"/>
                </a:cubicBezTo>
                <a:cubicBezTo>
                  <a:pt x="107" y="5"/>
                  <a:pt x="107" y="5"/>
                  <a:pt x="107" y="5"/>
                </a:cubicBezTo>
                <a:cubicBezTo>
                  <a:pt x="107" y="5"/>
                  <a:pt x="106" y="4"/>
                  <a:pt x="107" y="3"/>
                </a:cubicBezTo>
                <a:cubicBezTo>
                  <a:pt x="107" y="2"/>
                  <a:pt x="107" y="2"/>
                  <a:pt x="107" y="2"/>
                </a:cubicBezTo>
                <a:close/>
                <a:moveTo>
                  <a:pt x="99" y="24"/>
                </a:moveTo>
                <a:cubicBezTo>
                  <a:pt x="106" y="6"/>
                  <a:pt x="106" y="6"/>
                  <a:pt x="106" y="6"/>
                </a:cubicBezTo>
                <a:cubicBezTo>
                  <a:pt x="115" y="10"/>
                  <a:pt x="115" y="10"/>
                  <a:pt x="115" y="10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12" y="30"/>
                  <a:pt x="114" y="36"/>
                  <a:pt x="112" y="41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87" y="31"/>
                  <a:pt x="87" y="31"/>
                  <a:pt x="87" y="31"/>
                </a:cubicBezTo>
                <a:cubicBezTo>
                  <a:pt x="89" y="26"/>
                  <a:pt x="94" y="23"/>
                  <a:pt x="99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" name="Freeform 76"/>
          <p:cNvSpPr>
            <a:spLocks noEditPoints="1"/>
          </p:cNvSpPr>
          <p:nvPr/>
        </p:nvSpPr>
        <p:spPr bwMode="auto">
          <a:xfrm>
            <a:off x="9270826" y="831211"/>
            <a:ext cx="631955" cy="512615"/>
          </a:xfrm>
          <a:custGeom>
            <a:avLst/>
            <a:gdLst>
              <a:gd name="T0" fmla="*/ 48 w 122"/>
              <a:gd name="T1" fmla="*/ 42 h 124"/>
              <a:gd name="T2" fmla="*/ 35 w 122"/>
              <a:gd name="T3" fmla="*/ 43 h 124"/>
              <a:gd name="T4" fmla="*/ 41 w 122"/>
              <a:gd name="T5" fmla="*/ 36 h 124"/>
              <a:gd name="T6" fmla="*/ 55 w 122"/>
              <a:gd name="T7" fmla="*/ 19 h 124"/>
              <a:gd name="T8" fmla="*/ 51 w 122"/>
              <a:gd name="T9" fmla="*/ 8 h 124"/>
              <a:gd name="T10" fmla="*/ 82 w 122"/>
              <a:gd name="T11" fmla="*/ 15 h 124"/>
              <a:gd name="T12" fmla="*/ 57 w 122"/>
              <a:gd name="T13" fmla="*/ 0 h 124"/>
              <a:gd name="T14" fmla="*/ 57 w 122"/>
              <a:gd name="T15" fmla="*/ 114 h 124"/>
              <a:gd name="T16" fmla="*/ 66 w 122"/>
              <a:gd name="T17" fmla="*/ 106 h 124"/>
              <a:gd name="T18" fmla="*/ 7 w 122"/>
              <a:gd name="T19" fmla="*/ 57 h 124"/>
              <a:gd name="T20" fmla="*/ 29 w 122"/>
              <a:gd name="T21" fmla="*/ 49 h 124"/>
              <a:gd name="T22" fmla="*/ 29 w 122"/>
              <a:gd name="T23" fmla="*/ 64 h 124"/>
              <a:gd name="T24" fmla="*/ 43 w 122"/>
              <a:gd name="T25" fmla="*/ 91 h 124"/>
              <a:gd name="T26" fmla="*/ 47 w 122"/>
              <a:gd name="T27" fmla="*/ 94 h 124"/>
              <a:gd name="T28" fmla="*/ 69 w 122"/>
              <a:gd name="T29" fmla="*/ 57 h 124"/>
              <a:gd name="T30" fmla="*/ 67 w 122"/>
              <a:gd name="T31" fmla="*/ 52 h 124"/>
              <a:gd name="T32" fmla="*/ 25 w 122"/>
              <a:gd name="T33" fmla="*/ 33 h 124"/>
              <a:gd name="T34" fmla="*/ 43 w 122"/>
              <a:gd name="T35" fmla="*/ 9 h 124"/>
              <a:gd name="T36" fmla="*/ 38 w 122"/>
              <a:gd name="T37" fmla="*/ 30 h 124"/>
              <a:gd name="T38" fmla="*/ 48 w 122"/>
              <a:gd name="T39" fmla="*/ 80 h 124"/>
              <a:gd name="T40" fmla="*/ 42 w 122"/>
              <a:gd name="T41" fmla="*/ 64 h 124"/>
              <a:gd name="T42" fmla="*/ 37 w 122"/>
              <a:gd name="T43" fmla="*/ 50 h 124"/>
              <a:gd name="T44" fmla="*/ 61 w 122"/>
              <a:gd name="T45" fmla="*/ 57 h 124"/>
              <a:gd name="T46" fmla="*/ 101 w 122"/>
              <a:gd name="T47" fmla="*/ 103 h 124"/>
              <a:gd name="T48" fmla="*/ 86 w 122"/>
              <a:gd name="T49" fmla="*/ 100 h 124"/>
              <a:gd name="T50" fmla="*/ 90 w 122"/>
              <a:gd name="T51" fmla="*/ 41 h 124"/>
              <a:gd name="T52" fmla="*/ 97 w 122"/>
              <a:gd name="T53" fmla="*/ 41 h 124"/>
              <a:gd name="T54" fmla="*/ 101 w 122"/>
              <a:gd name="T55" fmla="*/ 103 h 124"/>
              <a:gd name="T56" fmla="*/ 122 w 122"/>
              <a:gd name="T57" fmla="*/ 60 h 124"/>
              <a:gd name="T58" fmla="*/ 111 w 122"/>
              <a:gd name="T59" fmla="*/ 56 h 124"/>
              <a:gd name="T60" fmla="*/ 118 w 122"/>
              <a:gd name="T61" fmla="*/ 47 h 124"/>
              <a:gd name="T62" fmla="*/ 118 w 122"/>
              <a:gd name="T63" fmla="*/ 40 h 124"/>
              <a:gd name="T64" fmla="*/ 111 w 122"/>
              <a:gd name="T65" fmla="*/ 35 h 124"/>
              <a:gd name="T66" fmla="*/ 93 w 122"/>
              <a:gd name="T67" fmla="*/ 18 h 124"/>
              <a:gd name="T68" fmla="*/ 76 w 122"/>
              <a:gd name="T69" fmla="*/ 89 h 124"/>
              <a:gd name="T70" fmla="*/ 94 w 122"/>
              <a:gd name="T71" fmla="*/ 124 h 124"/>
              <a:gd name="T72" fmla="*/ 111 w 122"/>
              <a:gd name="T73" fmla="*/ 89 h 124"/>
              <a:gd name="T74" fmla="*/ 118 w 122"/>
              <a:gd name="T75" fmla="*/ 80 h 124"/>
              <a:gd name="T76" fmla="*/ 118 w 122"/>
              <a:gd name="T77" fmla="*/ 72 h 124"/>
              <a:gd name="T78" fmla="*/ 111 w 122"/>
              <a:gd name="T79" fmla="*/ 63 h 124"/>
              <a:gd name="T80" fmla="*/ 94 w 122"/>
              <a:gd name="T81" fmla="*/ 117 h 124"/>
              <a:gd name="T82" fmla="*/ 82 w 122"/>
              <a:gd name="T83" fmla="*/ 92 h 124"/>
              <a:gd name="T84" fmla="*/ 83 w 122"/>
              <a:gd name="T85" fmla="*/ 35 h 124"/>
              <a:gd name="T86" fmla="*/ 94 w 122"/>
              <a:gd name="T87" fmla="*/ 25 h 124"/>
              <a:gd name="T88" fmla="*/ 104 w 122"/>
              <a:gd name="T89" fmla="*/ 90 h 124"/>
              <a:gd name="T90" fmla="*/ 108 w 122"/>
              <a:gd name="T91" fmla="*/ 10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2" h="124">
                <a:moveTo>
                  <a:pt x="67" y="52"/>
                </a:moveTo>
                <a:cubicBezTo>
                  <a:pt x="48" y="42"/>
                  <a:pt x="48" y="42"/>
                  <a:pt x="48" y="42"/>
                </a:cubicBezTo>
                <a:cubicBezTo>
                  <a:pt x="47" y="42"/>
                  <a:pt x="46" y="42"/>
                  <a:pt x="46" y="42"/>
                </a:cubicBezTo>
                <a:cubicBezTo>
                  <a:pt x="35" y="43"/>
                  <a:pt x="35" y="43"/>
                  <a:pt x="35" y="43"/>
                </a:cubicBezTo>
                <a:cubicBezTo>
                  <a:pt x="33" y="38"/>
                  <a:pt x="33" y="38"/>
                  <a:pt x="33" y="38"/>
                </a:cubicBezTo>
                <a:cubicBezTo>
                  <a:pt x="41" y="36"/>
                  <a:pt x="41" y="36"/>
                  <a:pt x="41" y="36"/>
                </a:cubicBezTo>
                <a:cubicBezTo>
                  <a:pt x="42" y="36"/>
                  <a:pt x="43" y="36"/>
                  <a:pt x="43" y="35"/>
                </a:cubicBezTo>
                <a:cubicBezTo>
                  <a:pt x="55" y="19"/>
                  <a:pt x="55" y="19"/>
                  <a:pt x="55" y="19"/>
                </a:cubicBezTo>
                <a:cubicBezTo>
                  <a:pt x="56" y="18"/>
                  <a:pt x="56" y="16"/>
                  <a:pt x="55" y="15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8"/>
                  <a:pt x="55" y="7"/>
                  <a:pt x="57" y="7"/>
                </a:cubicBezTo>
                <a:cubicBezTo>
                  <a:pt x="66" y="7"/>
                  <a:pt x="75" y="10"/>
                  <a:pt x="82" y="15"/>
                </a:cubicBezTo>
                <a:cubicBezTo>
                  <a:pt x="85" y="13"/>
                  <a:pt x="88" y="12"/>
                  <a:pt x="91" y="12"/>
                </a:cubicBezTo>
                <a:cubicBezTo>
                  <a:pt x="82" y="5"/>
                  <a:pt x="70" y="0"/>
                  <a:pt x="57" y="0"/>
                </a:cubicBezTo>
                <a:cubicBezTo>
                  <a:pt x="25" y="0"/>
                  <a:pt x="0" y="26"/>
                  <a:pt x="0" y="57"/>
                </a:cubicBezTo>
                <a:cubicBezTo>
                  <a:pt x="0" y="89"/>
                  <a:pt x="25" y="114"/>
                  <a:pt x="57" y="114"/>
                </a:cubicBezTo>
                <a:cubicBezTo>
                  <a:pt x="60" y="114"/>
                  <a:pt x="64" y="114"/>
                  <a:pt x="68" y="113"/>
                </a:cubicBezTo>
                <a:cubicBezTo>
                  <a:pt x="67" y="111"/>
                  <a:pt x="66" y="108"/>
                  <a:pt x="66" y="106"/>
                </a:cubicBezTo>
                <a:cubicBezTo>
                  <a:pt x="63" y="106"/>
                  <a:pt x="60" y="107"/>
                  <a:pt x="57" y="107"/>
                </a:cubicBezTo>
                <a:cubicBezTo>
                  <a:pt x="29" y="107"/>
                  <a:pt x="7" y="84"/>
                  <a:pt x="7" y="57"/>
                </a:cubicBezTo>
                <a:cubicBezTo>
                  <a:pt x="7" y="48"/>
                  <a:pt x="10" y="39"/>
                  <a:pt x="14" y="31"/>
                </a:cubicBezTo>
                <a:cubicBezTo>
                  <a:pt x="29" y="49"/>
                  <a:pt x="29" y="49"/>
                  <a:pt x="29" y="49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2"/>
                  <a:pt x="28" y="64"/>
                  <a:pt x="29" y="64"/>
                </a:cubicBezTo>
                <a:cubicBezTo>
                  <a:pt x="37" y="69"/>
                  <a:pt x="37" y="69"/>
                  <a:pt x="37" y="69"/>
                </a:cubicBezTo>
                <a:cubicBezTo>
                  <a:pt x="43" y="91"/>
                  <a:pt x="43" y="91"/>
                  <a:pt x="43" y="91"/>
                </a:cubicBezTo>
                <a:cubicBezTo>
                  <a:pt x="44" y="92"/>
                  <a:pt x="45" y="93"/>
                  <a:pt x="46" y="94"/>
                </a:cubicBezTo>
                <a:cubicBezTo>
                  <a:pt x="46" y="94"/>
                  <a:pt x="47" y="94"/>
                  <a:pt x="47" y="94"/>
                </a:cubicBezTo>
                <a:cubicBezTo>
                  <a:pt x="48" y="94"/>
                  <a:pt x="49" y="93"/>
                  <a:pt x="50" y="92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7"/>
                  <a:pt x="69" y="56"/>
                  <a:pt x="69" y="55"/>
                </a:cubicBezTo>
                <a:cubicBezTo>
                  <a:pt x="69" y="54"/>
                  <a:pt x="68" y="53"/>
                  <a:pt x="67" y="52"/>
                </a:cubicBezTo>
                <a:close/>
                <a:moveTo>
                  <a:pt x="27" y="33"/>
                </a:moveTo>
                <a:cubicBezTo>
                  <a:pt x="26" y="33"/>
                  <a:pt x="26" y="33"/>
                  <a:pt x="25" y="33"/>
                </a:cubicBezTo>
                <a:cubicBezTo>
                  <a:pt x="18" y="25"/>
                  <a:pt x="18" y="25"/>
                  <a:pt x="18" y="25"/>
                </a:cubicBezTo>
                <a:cubicBezTo>
                  <a:pt x="25" y="18"/>
                  <a:pt x="33" y="12"/>
                  <a:pt x="43" y="9"/>
                </a:cubicBezTo>
                <a:cubicBezTo>
                  <a:pt x="48" y="17"/>
                  <a:pt x="48" y="17"/>
                  <a:pt x="48" y="17"/>
                </a:cubicBezTo>
                <a:cubicBezTo>
                  <a:pt x="38" y="30"/>
                  <a:pt x="38" y="30"/>
                  <a:pt x="38" y="30"/>
                </a:cubicBezTo>
                <a:lnTo>
                  <a:pt x="27" y="33"/>
                </a:lnTo>
                <a:close/>
                <a:moveTo>
                  <a:pt x="48" y="80"/>
                </a:moveTo>
                <a:cubicBezTo>
                  <a:pt x="44" y="66"/>
                  <a:pt x="44" y="66"/>
                  <a:pt x="44" y="66"/>
                </a:cubicBezTo>
                <a:cubicBezTo>
                  <a:pt x="43" y="65"/>
                  <a:pt x="43" y="64"/>
                  <a:pt x="42" y="64"/>
                </a:cubicBezTo>
                <a:cubicBezTo>
                  <a:pt x="35" y="59"/>
                  <a:pt x="35" y="59"/>
                  <a:pt x="35" y="59"/>
                </a:cubicBezTo>
                <a:cubicBezTo>
                  <a:pt x="37" y="50"/>
                  <a:pt x="37" y="50"/>
                  <a:pt x="37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61" y="57"/>
                  <a:pt x="61" y="57"/>
                  <a:pt x="61" y="57"/>
                </a:cubicBezTo>
                <a:lnTo>
                  <a:pt x="48" y="80"/>
                </a:lnTo>
                <a:close/>
                <a:moveTo>
                  <a:pt x="101" y="103"/>
                </a:moveTo>
                <a:cubicBezTo>
                  <a:pt x="100" y="107"/>
                  <a:pt x="96" y="110"/>
                  <a:pt x="92" y="109"/>
                </a:cubicBezTo>
                <a:cubicBezTo>
                  <a:pt x="88" y="108"/>
                  <a:pt x="86" y="104"/>
                  <a:pt x="86" y="100"/>
                </a:cubicBezTo>
                <a:cubicBezTo>
                  <a:pt x="87" y="98"/>
                  <a:pt x="88" y="96"/>
                  <a:pt x="90" y="95"/>
                </a:cubicBezTo>
                <a:cubicBezTo>
                  <a:pt x="90" y="41"/>
                  <a:pt x="90" y="41"/>
                  <a:pt x="90" y="41"/>
                </a:cubicBezTo>
                <a:cubicBezTo>
                  <a:pt x="90" y="39"/>
                  <a:pt x="92" y="38"/>
                  <a:pt x="94" y="38"/>
                </a:cubicBezTo>
                <a:cubicBezTo>
                  <a:pt x="96" y="38"/>
                  <a:pt x="97" y="39"/>
                  <a:pt x="97" y="41"/>
                </a:cubicBezTo>
                <a:cubicBezTo>
                  <a:pt x="97" y="95"/>
                  <a:pt x="97" y="95"/>
                  <a:pt x="97" y="95"/>
                </a:cubicBezTo>
                <a:cubicBezTo>
                  <a:pt x="100" y="97"/>
                  <a:pt x="101" y="100"/>
                  <a:pt x="101" y="103"/>
                </a:cubicBezTo>
                <a:close/>
                <a:moveTo>
                  <a:pt x="118" y="63"/>
                </a:moveTo>
                <a:cubicBezTo>
                  <a:pt x="120" y="63"/>
                  <a:pt x="122" y="62"/>
                  <a:pt x="122" y="60"/>
                </a:cubicBezTo>
                <a:cubicBezTo>
                  <a:pt x="122" y="58"/>
                  <a:pt x="120" y="56"/>
                  <a:pt x="118" y="56"/>
                </a:cubicBezTo>
                <a:cubicBezTo>
                  <a:pt x="111" y="56"/>
                  <a:pt x="111" y="56"/>
                  <a:pt x="111" y="56"/>
                </a:cubicBezTo>
                <a:cubicBezTo>
                  <a:pt x="111" y="47"/>
                  <a:pt x="111" y="47"/>
                  <a:pt x="111" y="47"/>
                </a:cubicBezTo>
                <a:cubicBezTo>
                  <a:pt x="118" y="47"/>
                  <a:pt x="118" y="47"/>
                  <a:pt x="118" y="47"/>
                </a:cubicBezTo>
                <a:cubicBezTo>
                  <a:pt x="120" y="47"/>
                  <a:pt x="122" y="45"/>
                  <a:pt x="122" y="43"/>
                </a:cubicBezTo>
                <a:cubicBezTo>
                  <a:pt x="122" y="41"/>
                  <a:pt x="120" y="40"/>
                  <a:pt x="118" y="40"/>
                </a:cubicBezTo>
                <a:cubicBezTo>
                  <a:pt x="111" y="40"/>
                  <a:pt x="111" y="40"/>
                  <a:pt x="111" y="40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1" y="25"/>
                  <a:pt x="104" y="18"/>
                  <a:pt x="94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84" y="18"/>
                  <a:pt x="76" y="25"/>
                  <a:pt x="76" y="35"/>
                </a:cubicBezTo>
                <a:cubicBezTo>
                  <a:pt x="76" y="89"/>
                  <a:pt x="76" y="89"/>
                  <a:pt x="76" y="89"/>
                </a:cubicBezTo>
                <a:cubicBezTo>
                  <a:pt x="73" y="92"/>
                  <a:pt x="72" y="97"/>
                  <a:pt x="72" y="102"/>
                </a:cubicBezTo>
                <a:cubicBezTo>
                  <a:pt x="72" y="114"/>
                  <a:pt x="81" y="124"/>
                  <a:pt x="94" y="124"/>
                </a:cubicBezTo>
                <a:cubicBezTo>
                  <a:pt x="106" y="124"/>
                  <a:pt x="116" y="114"/>
                  <a:pt x="116" y="102"/>
                </a:cubicBezTo>
                <a:cubicBezTo>
                  <a:pt x="116" y="97"/>
                  <a:pt x="114" y="92"/>
                  <a:pt x="111" y="89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20" y="80"/>
                  <a:pt x="122" y="78"/>
                  <a:pt x="122" y="76"/>
                </a:cubicBezTo>
                <a:cubicBezTo>
                  <a:pt x="122" y="74"/>
                  <a:pt x="120" y="72"/>
                  <a:pt x="118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63"/>
                  <a:pt x="111" y="63"/>
                  <a:pt x="111" y="63"/>
                </a:cubicBezTo>
                <a:lnTo>
                  <a:pt x="118" y="63"/>
                </a:lnTo>
                <a:close/>
                <a:moveTo>
                  <a:pt x="94" y="117"/>
                </a:moveTo>
                <a:cubicBezTo>
                  <a:pt x="85" y="117"/>
                  <a:pt x="79" y="110"/>
                  <a:pt x="79" y="102"/>
                </a:cubicBezTo>
                <a:cubicBezTo>
                  <a:pt x="79" y="98"/>
                  <a:pt x="80" y="95"/>
                  <a:pt x="82" y="92"/>
                </a:cubicBezTo>
                <a:cubicBezTo>
                  <a:pt x="83" y="92"/>
                  <a:pt x="83" y="91"/>
                  <a:pt x="83" y="90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29"/>
                  <a:pt x="88" y="25"/>
                  <a:pt x="93" y="25"/>
                </a:cubicBezTo>
                <a:cubicBezTo>
                  <a:pt x="94" y="25"/>
                  <a:pt x="94" y="25"/>
                  <a:pt x="94" y="25"/>
                </a:cubicBezTo>
                <a:cubicBezTo>
                  <a:pt x="100" y="25"/>
                  <a:pt x="104" y="29"/>
                  <a:pt x="104" y="35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4" y="91"/>
                  <a:pt x="104" y="92"/>
                  <a:pt x="105" y="92"/>
                </a:cubicBezTo>
                <a:cubicBezTo>
                  <a:pt x="107" y="95"/>
                  <a:pt x="108" y="98"/>
                  <a:pt x="108" y="102"/>
                </a:cubicBezTo>
                <a:cubicBezTo>
                  <a:pt x="108" y="110"/>
                  <a:pt x="102" y="117"/>
                  <a:pt x="94" y="1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" name="Freeform 77"/>
          <p:cNvSpPr>
            <a:spLocks noEditPoints="1"/>
          </p:cNvSpPr>
          <p:nvPr/>
        </p:nvSpPr>
        <p:spPr bwMode="auto">
          <a:xfrm>
            <a:off x="8613286" y="2695818"/>
            <a:ext cx="350517" cy="326766"/>
          </a:xfrm>
          <a:custGeom>
            <a:avLst/>
            <a:gdLst>
              <a:gd name="T0" fmla="*/ 60 w 68"/>
              <a:gd name="T1" fmla="*/ 7 h 79"/>
              <a:gd name="T2" fmla="*/ 56 w 68"/>
              <a:gd name="T3" fmla="*/ 2 h 79"/>
              <a:gd name="T4" fmla="*/ 50 w 68"/>
              <a:gd name="T5" fmla="*/ 0 h 79"/>
              <a:gd name="T6" fmla="*/ 44 w 68"/>
              <a:gd name="T7" fmla="*/ 2 h 79"/>
              <a:gd name="T8" fmla="*/ 40 w 68"/>
              <a:gd name="T9" fmla="*/ 7 h 79"/>
              <a:gd name="T10" fmla="*/ 40 w 68"/>
              <a:gd name="T11" fmla="*/ 14 h 79"/>
              <a:gd name="T12" fmla="*/ 44 w 68"/>
              <a:gd name="T13" fmla="*/ 19 h 79"/>
              <a:gd name="T14" fmla="*/ 50 w 68"/>
              <a:gd name="T15" fmla="*/ 21 h 79"/>
              <a:gd name="T16" fmla="*/ 56 w 68"/>
              <a:gd name="T17" fmla="*/ 19 h 79"/>
              <a:gd name="T18" fmla="*/ 60 w 68"/>
              <a:gd name="T19" fmla="*/ 14 h 79"/>
              <a:gd name="T20" fmla="*/ 50 w 68"/>
              <a:gd name="T21" fmla="*/ 15 h 79"/>
              <a:gd name="T22" fmla="*/ 50 w 68"/>
              <a:gd name="T23" fmla="*/ 6 h 79"/>
              <a:gd name="T24" fmla="*/ 50 w 68"/>
              <a:gd name="T25" fmla="*/ 15 h 79"/>
              <a:gd name="T26" fmla="*/ 54 w 68"/>
              <a:gd name="T27" fmla="*/ 63 h 79"/>
              <a:gd name="T28" fmla="*/ 60 w 68"/>
              <a:gd name="T29" fmla="*/ 36 h 79"/>
              <a:gd name="T30" fmla="*/ 38 w 68"/>
              <a:gd name="T31" fmla="*/ 28 h 79"/>
              <a:gd name="T32" fmla="*/ 46 w 68"/>
              <a:gd name="T33" fmla="*/ 29 h 79"/>
              <a:gd name="T34" fmla="*/ 57 w 68"/>
              <a:gd name="T35" fmla="*/ 39 h 79"/>
              <a:gd name="T36" fmla="*/ 64 w 68"/>
              <a:gd name="T37" fmla="*/ 49 h 79"/>
              <a:gd name="T38" fmla="*/ 48 w 68"/>
              <a:gd name="T39" fmla="*/ 57 h 79"/>
              <a:gd name="T40" fmla="*/ 53 w 68"/>
              <a:gd name="T41" fmla="*/ 48 h 79"/>
              <a:gd name="T42" fmla="*/ 52 w 68"/>
              <a:gd name="T43" fmla="*/ 45 h 79"/>
              <a:gd name="T44" fmla="*/ 48 w 68"/>
              <a:gd name="T45" fmla="*/ 41 h 79"/>
              <a:gd name="T46" fmla="*/ 44 w 68"/>
              <a:gd name="T47" fmla="*/ 41 h 79"/>
              <a:gd name="T48" fmla="*/ 41 w 68"/>
              <a:gd name="T49" fmla="*/ 49 h 79"/>
              <a:gd name="T50" fmla="*/ 44 w 68"/>
              <a:gd name="T51" fmla="*/ 55 h 79"/>
              <a:gd name="T52" fmla="*/ 39 w 68"/>
              <a:gd name="T53" fmla="*/ 59 h 79"/>
              <a:gd name="T54" fmla="*/ 32 w 68"/>
              <a:gd name="T55" fmla="*/ 62 h 79"/>
              <a:gd name="T56" fmla="*/ 44 w 68"/>
              <a:gd name="T57" fmla="*/ 62 h 79"/>
              <a:gd name="T58" fmla="*/ 34 w 68"/>
              <a:gd name="T59" fmla="*/ 70 h 79"/>
              <a:gd name="T60" fmla="*/ 21 w 68"/>
              <a:gd name="T61" fmla="*/ 62 h 79"/>
              <a:gd name="T62" fmla="*/ 38 w 68"/>
              <a:gd name="T63" fmla="*/ 39 h 79"/>
              <a:gd name="T64" fmla="*/ 1 w 68"/>
              <a:gd name="T65" fmla="*/ 39 h 79"/>
              <a:gd name="T66" fmla="*/ 17 w 68"/>
              <a:gd name="T67" fmla="*/ 62 h 79"/>
              <a:gd name="T68" fmla="*/ 3 w 68"/>
              <a:gd name="T69" fmla="*/ 79 h 79"/>
              <a:gd name="T70" fmla="*/ 34 w 68"/>
              <a:gd name="T71" fmla="*/ 74 h 79"/>
              <a:gd name="T72" fmla="*/ 65 w 68"/>
              <a:gd name="T73" fmla="*/ 79 h 79"/>
              <a:gd name="T74" fmla="*/ 48 w 68"/>
              <a:gd name="T75" fmla="*/ 62 h 79"/>
              <a:gd name="T76" fmla="*/ 31 w 68"/>
              <a:gd name="T77" fmla="*/ 43 h 79"/>
              <a:gd name="T78" fmla="*/ 29 w 68"/>
              <a:gd name="T79" fmla="*/ 41 h 79"/>
              <a:gd name="T80" fmla="*/ 21 w 68"/>
              <a:gd name="T81" fmla="*/ 39 h 79"/>
              <a:gd name="T82" fmla="*/ 27 w 68"/>
              <a:gd name="T83" fmla="*/ 32 h 79"/>
              <a:gd name="T84" fmla="*/ 21 w 68"/>
              <a:gd name="T85" fmla="*/ 35 h 79"/>
              <a:gd name="T86" fmla="*/ 19 w 68"/>
              <a:gd name="T87" fmla="*/ 24 h 79"/>
              <a:gd name="T88" fmla="*/ 17 w 68"/>
              <a:gd name="T89" fmla="*/ 26 h 79"/>
              <a:gd name="T90" fmla="*/ 14 w 68"/>
              <a:gd name="T91" fmla="*/ 32 h 79"/>
              <a:gd name="T92" fmla="*/ 12 w 68"/>
              <a:gd name="T93" fmla="*/ 35 h 79"/>
              <a:gd name="T94" fmla="*/ 17 w 68"/>
              <a:gd name="T95" fmla="*/ 47 h 79"/>
              <a:gd name="T96" fmla="*/ 8 w 68"/>
              <a:gd name="T97" fmla="*/ 41 h 79"/>
              <a:gd name="T98" fmla="*/ 17 w 68"/>
              <a:gd name="T99" fmla="*/ 51 h 79"/>
              <a:gd name="T100" fmla="*/ 8 w 68"/>
              <a:gd name="T101" fmla="*/ 52 h 79"/>
              <a:gd name="T102" fmla="*/ 19 w 68"/>
              <a:gd name="T103" fmla="*/ 13 h 79"/>
              <a:gd name="T104" fmla="*/ 31 w 68"/>
              <a:gd name="T105" fmla="*/ 53 h 79"/>
              <a:gd name="T106" fmla="*/ 21 w 68"/>
              <a:gd name="T107" fmla="*/ 51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" h="79">
                <a:moveTo>
                  <a:pt x="58" y="10"/>
                </a:moveTo>
                <a:cubicBezTo>
                  <a:pt x="60" y="7"/>
                  <a:pt x="60" y="7"/>
                  <a:pt x="60" y="7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2"/>
                  <a:pt x="56" y="2"/>
                  <a:pt x="56" y="2"/>
                </a:cubicBezTo>
                <a:cubicBezTo>
                  <a:pt x="53" y="3"/>
                  <a:pt x="53" y="3"/>
                  <a:pt x="53" y="3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3"/>
                  <a:pt x="48" y="3"/>
                  <a:pt x="48" y="3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6"/>
                  <a:pt x="44" y="6"/>
                  <a:pt x="44" y="6"/>
                </a:cubicBezTo>
                <a:cubicBezTo>
                  <a:pt x="40" y="7"/>
                  <a:pt x="40" y="7"/>
                  <a:pt x="40" y="7"/>
                </a:cubicBezTo>
                <a:cubicBezTo>
                  <a:pt x="43" y="10"/>
                  <a:pt x="43" y="10"/>
                  <a:pt x="43" y="10"/>
                </a:cubicBezTo>
                <a:cubicBezTo>
                  <a:pt x="40" y="14"/>
                  <a:pt x="40" y="14"/>
                  <a:pt x="40" y="14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9"/>
                  <a:pt x="44" y="19"/>
                  <a:pt x="44" y="19"/>
                </a:cubicBezTo>
                <a:cubicBezTo>
                  <a:pt x="48" y="18"/>
                  <a:pt x="48" y="18"/>
                  <a:pt x="48" y="18"/>
                </a:cubicBezTo>
                <a:cubicBezTo>
                  <a:pt x="50" y="21"/>
                  <a:pt x="50" y="21"/>
                  <a:pt x="50" y="21"/>
                </a:cubicBezTo>
                <a:cubicBezTo>
                  <a:pt x="53" y="18"/>
                  <a:pt x="53" y="18"/>
                  <a:pt x="53" y="18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15"/>
                  <a:pt x="56" y="15"/>
                  <a:pt x="56" y="15"/>
                </a:cubicBezTo>
                <a:cubicBezTo>
                  <a:pt x="60" y="14"/>
                  <a:pt x="60" y="14"/>
                  <a:pt x="60" y="14"/>
                </a:cubicBezTo>
                <a:lnTo>
                  <a:pt x="58" y="10"/>
                </a:lnTo>
                <a:close/>
                <a:moveTo>
                  <a:pt x="50" y="15"/>
                </a:moveTo>
                <a:cubicBezTo>
                  <a:pt x="48" y="15"/>
                  <a:pt x="46" y="13"/>
                  <a:pt x="46" y="10"/>
                </a:cubicBezTo>
                <a:cubicBezTo>
                  <a:pt x="46" y="8"/>
                  <a:pt x="48" y="6"/>
                  <a:pt x="50" y="6"/>
                </a:cubicBezTo>
                <a:cubicBezTo>
                  <a:pt x="53" y="6"/>
                  <a:pt x="54" y="8"/>
                  <a:pt x="54" y="10"/>
                </a:cubicBezTo>
                <a:cubicBezTo>
                  <a:pt x="54" y="13"/>
                  <a:pt x="53" y="15"/>
                  <a:pt x="50" y="15"/>
                </a:cubicBezTo>
                <a:close/>
                <a:moveTo>
                  <a:pt x="48" y="62"/>
                </a:moveTo>
                <a:cubicBezTo>
                  <a:pt x="50" y="63"/>
                  <a:pt x="52" y="63"/>
                  <a:pt x="54" y="63"/>
                </a:cubicBezTo>
                <a:cubicBezTo>
                  <a:pt x="62" y="63"/>
                  <a:pt x="68" y="57"/>
                  <a:pt x="68" y="49"/>
                </a:cubicBezTo>
                <a:cubicBezTo>
                  <a:pt x="68" y="44"/>
                  <a:pt x="65" y="39"/>
                  <a:pt x="60" y="36"/>
                </a:cubicBezTo>
                <a:cubicBezTo>
                  <a:pt x="58" y="30"/>
                  <a:pt x="53" y="25"/>
                  <a:pt x="46" y="25"/>
                </a:cubicBezTo>
                <a:cubicBezTo>
                  <a:pt x="43" y="25"/>
                  <a:pt x="41" y="26"/>
                  <a:pt x="38" y="28"/>
                </a:cubicBezTo>
                <a:cubicBezTo>
                  <a:pt x="39" y="29"/>
                  <a:pt x="39" y="30"/>
                  <a:pt x="40" y="32"/>
                </a:cubicBezTo>
                <a:cubicBezTo>
                  <a:pt x="41" y="30"/>
                  <a:pt x="44" y="29"/>
                  <a:pt x="46" y="29"/>
                </a:cubicBezTo>
                <a:cubicBezTo>
                  <a:pt x="51" y="29"/>
                  <a:pt x="55" y="33"/>
                  <a:pt x="57" y="38"/>
                </a:cubicBezTo>
                <a:cubicBezTo>
                  <a:pt x="57" y="39"/>
                  <a:pt x="57" y="39"/>
                  <a:pt x="57" y="39"/>
                </a:cubicBezTo>
                <a:cubicBezTo>
                  <a:pt x="58" y="40"/>
                  <a:pt x="58" y="40"/>
                  <a:pt x="58" y="40"/>
                </a:cubicBezTo>
                <a:cubicBezTo>
                  <a:pt x="62" y="41"/>
                  <a:pt x="64" y="45"/>
                  <a:pt x="64" y="49"/>
                </a:cubicBezTo>
                <a:cubicBezTo>
                  <a:pt x="64" y="55"/>
                  <a:pt x="60" y="59"/>
                  <a:pt x="54" y="59"/>
                </a:cubicBezTo>
                <a:cubicBezTo>
                  <a:pt x="52" y="59"/>
                  <a:pt x="50" y="59"/>
                  <a:pt x="48" y="57"/>
                </a:cubicBezTo>
                <a:cubicBezTo>
                  <a:pt x="48" y="50"/>
                  <a:pt x="48" y="50"/>
                  <a:pt x="48" y="50"/>
                </a:cubicBezTo>
                <a:cubicBezTo>
                  <a:pt x="53" y="48"/>
                  <a:pt x="53" y="48"/>
                  <a:pt x="53" y="48"/>
                </a:cubicBezTo>
                <a:cubicBezTo>
                  <a:pt x="54" y="48"/>
                  <a:pt x="55" y="47"/>
                  <a:pt x="54" y="46"/>
                </a:cubicBezTo>
                <a:cubicBezTo>
                  <a:pt x="54" y="45"/>
                  <a:pt x="53" y="45"/>
                  <a:pt x="52" y="45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0"/>
                  <a:pt x="47" y="39"/>
                  <a:pt x="46" y="39"/>
                </a:cubicBezTo>
                <a:cubicBezTo>
                  <a:pt x="45" y="39"/>
                  <a:pt x="44" y="40"/>
                  <a:pt x="44" y="41"/>
                </a:cubicBezTo>
                <a:cubicBezTo>
                  <a:pt x="44" y="51"/>
                  <a:pt x="44" y="51"/>
                  <a:pt x="44" y="51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50"/>
                  <a:pt x="41" y="51"/>
                  <a:pt x="40" y="52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3" y="58"/>
                  <a:pt x="41" y="59"/>
                  <a:pt x="39" y="59"/>
                </a:cubicBezTo>
                <a:cubicBezTo>
                  <a:pt x="38" y="59"/>
                  <a:pt x="37" y="59"/>
                  <a:pt x="36" y="59"/>
                </a:cubicBezTo>
                <a:cubicBezTo>
                  <a:pt x="35" y="60"/>
                  <a:pt x="33" y="61"/>
                  <a:pt x="32" y="62"/>
                </a:cubicBezTo>
                <a:cubicBezTo>
                  <a:pt x="34" y="62"/>
                  <a:pt x="36" y="63"/>
                  <a:pt x="39" y="63"/>
                </a:cubicBezTo>
                <a:cubicBezTo>
                  <a:pt x="41" y="63"/>
                  <a:pt x="43" y="63"/>
                  <a:pt x="44" y="62"/>
                </a:cubicBezTo>
                <a:cubicBezTo>
                  <a:pt x="44" y="71"/>
                  <a:pt x="44" y="71"/>
                  <a:pt x="44" y="71"/>
                </a:cubicBezTo>
                <a:cubicBezTo>
                  <a:pt x="41" y="70"/>
                  <a:pt x="38" y="70"/>
                  <a:pt x="34" y="70"/>
                </a:cubicBezTo>
                <a:cubicBezTo>
                  <a:pt x="30" y="70"/>
                  <a:pt x="25" y="70"/>
                  <a:pt x="21" y="71"/>
                </a:cubicBezTo>
                <a:cubicBezTo>
                  <a:pt x="21" y="62"/>
                  <a:pt x="21" y="62"/>
                  <a:pt x="21" y="62"/>
                </a:cubicBezTo>
                <a:cubicBezTo>
                  <a:pt x="27" y="61"/>
                  <a:pt x="31" y="59"/>
                  <a:pt x="34" y="55"/>
                </a:cubicBezTo>
                <a:cubicBezTo>
                  <a:pt x="37" y="53"/>
                  <a:pt x="39" y="47"/>
                  <a:pt x="38" y="39"/>
                </a:cubicBezTo>
                <a:cubicBezTo>
                  <a:pt x="37" y="36"/>
                  <a:pt x="32" y="9"/>
                  <a:pt x="19" y="9"/>
                </a:cubicBezTo>
                <a:cubicBezTo>
                  <a:pt x="8" y="9"/>
                  <a:pt x="2" y="31"/>
                  <a:pt x="1" y="39"/>
                </a:cubicBezTo>
                <a:cubicBezTo>
                  <a:pt x="0" y="47"/>
                  <a:pt x="2" y="52"/>
                  <a:pt x="5" y="55"/>
                </a:cubicBezTo>
                <a:cubicBezTo>
                  <a:pt x="8" y="59"/>
                  <a:pt x="12" y="61"/>
                  <a:pt x="17" y="62"/>
                </a:cubicBezTo>
                <a:cubicBezTo>
                  <a:pt x="17" y="72"/>
                  <a:pt x="17" y="72"/>
                  <a:pt x="17" y="72"/>
                </a:cubicBezTo>
                <a:cubicBezTo>
                  <a:pt x="11" y="73"/>
                  <a:pt x="6" y="76"/>
                  <a:pt x="3" y="79"/>
                </a:cubicBezTo>
                <a:cubicBezTo>
                  <a:pt x="10" y="79"/>
                  <a:pt x="10" y="79"/>
                  <a:pt x="10" y="79"/>
                </a:cubicBezTo>
                <a:cubicBezTo>
                  <a:pt x="15" y="76"/>
                  <a:pt x="24" y="74"/>
                  <a:pt x="34" y="74"/>
                </a:cubicBezTo>
                <a:cubicBezTo>
                  <a:pt x="45" y="74"/>
                  <a:pt x="53" y="76"/>
                  <a:pt x="58" y="79"/>
                </a:cubicBezTo>
                <a:cubicBezTo>
                  <a:pt x="65" y="79"/>
                  <a:pt x="65" y="79"/>
                  <a:pt x="65" y="79"/>
                </a:cubicBezTo>
                <a:cubicBezTo>
                  <a:pt x="61" y="76"/>
                  <a:pt x="55" y="73"/>
                  <a:pt x="48" y="71"/>
                </a:cubicBezTo>
                <a:lnTo>
                  <a:pt x="48" y="62"/>
                </a:lnTo>
                <a:close/>
                <a:moveTo>
                  <a:pt x="21" y="51"/>
                </a:move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2" y="42"/>
                  <a:pt x="31" y="41"/>
                </a:cubicBezTo>
                <a:cubicBezTo>
                  <a:pt x="30" y="40"/>
                  <a:pt x="29" y="40"/>
                  <a:pt x="29" y="41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39"/>
                  <a:pt x="21" y="39"/>
                  <a:pt x="21" y="39"/>
                </a:cubicBezTo>
                <a:cubicBezTo>
                  <a:pt x="27" y="35"/>
                  <a:pt x="27" y="35"/>
                  <a:pt x="27" y="35"/>
                </a:cubicBezTo>
                <a:cubicBezTo>
                  <a:pt x="28" y="34"/>
                  <a:pt x="28" y="33"/>
                  <a:pt x="27" y="32"/>
                </a:cubicBezTo>
                <a:cubicBezTo>
                  <a:pt x="27" y="32"/>
                  <a:pt x="26" y="32"/>
                  <a:pt x="25" y="32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5"/>
                  <a:pt x="20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8" y="24"/>
                  <a:pt x="17" y="25"/>
                  <a:pt x="17" y="26"/>
                </a:cubicBezTo>
                <a:cubicBezTo>
                  <a:pt x="17" y="35"/>
                  <a:pt x="17" y="35"/>
                  <a:pt x="17" y="35"/>
                </a:cubicBezTo>
                <a:cubicBezTo>
                  <a:pt x="14" y="32"/>
                  <a:pt x="14" y="32"/>
                  <a:pt x="14" y="32"/>
                </a:cubicBezTo>
                <a:cubicBezTo>
                  <a:pt x="13" y="32"/>
                  <a:pt x="12" y="32"/>
                  <a:pt x="12" y="33"/>
                </a:cubicBezTo>
                <a:cubicBezTo>
                  <a:pt x="11" y="33"/>
                  <a:pt x="11" y="34"/>
                  <a:pt x="12" y="35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7"/>
                  <a:pt x="17" y="47"/>
                  <a:pt x="17" y="47"/>
                </a:cubicBezTo>
                <a:cubicBezTo>
                  <a:pt x="10" y="41"/>
                  <a:pt x="10" y="41"/>
                  <a:pt x="10" y="41"/>
                </a:cubicBezTo>
                <a:cubicBezTo>
                  <a:pt x="9" y="40"/>
                  <a:pt x="8" y="40"/>
                  <a:pt x="8" y="41"/>
                </a:cubicBezTo>
                <a:cubicBezTo>
                  <a:pt x="7" y="42"/>
                  <a:pt x="7" y="43"/>
                  <a:pt x="8" y="43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8"/>
                  <a:pt x="17" y="58"/>
                  <a:pt x="17" y="58"/>
                </a:cubicBezTo>
                <a:cubicBezTo>
                  <a:pt x="14" y="57"/>
                  <a:pt x="10" y="55"/>
                  <a:pt x="8" y="52"/>
                </a:cubicBezTo>
                <a:cubicBezTo>
                  <a:pt x="5" y="49"/>
                  <a:pt x="4" y="45"/>
                  <a:pt x="5" y="40"/>
                </a:cubicBezTo>
                <a:cubicBezTo>
                  <a:pt x="7" y="28"/>
                  <a:pt x="13" y="13"/>
                  <a:pt x="19" y="13"/>
                </a:cubicBezTo>
                <a:cubicBezTo>
                  <a:pt x="26" y="13"/>
                  <a:pt x="32" y="27"/>
                  <a:pt x="34" y="40"/>
                </a:cubicBezTo>
                <a:cubicBezTo>
                  <a:pt x="35" y="45"/>
                  <a:pt x="34" y="50"/>
                  <a:pt x="31" y="53"/>
                </a:cubicBezTo>
                <a:cubicBezTo>
                  <a:pt x="29" y="56"/>
                  <a:pt x="25" y="57"/>
                  <a:pt x="21" y="58"/>
                </a:cubicBezTo>
                <a:lnTo>
                  <a:pt x="21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" name="Freeform 78"/>
          <p:cNvSpPr>
            <a:spLocks noEditPoints="1"/>
          </p:cNvSpPr>
          <p:nvPr/>
        </p:nvSpPr>
        <p:spPr bwMode="auto">
          <a:xfrm>
            <a:off x="7300759" y="3171671"/>
            <a:ext cx="716388" cy="588179"/>
          </a:xfrm>
          <a:custGeom>
            <a:avLst/>
            <a:gdLst>
              <a:gd name="T0" fmla="*/ 18 w 138"/>
              <a:gd name="T1" fmla="*/ 89 h 142"/>
              <a:gd name="T2" fmla="*/ 36 w 138"/>
              <a:gd name="T3" fmla="*/ 124 h 142"/>
              <a:gd name="T4" fmla="*/ 18 w 138"/>
              <a:gd name="T5" fmla="*/ 142 h 142"/>
              <a:gd name="T6" fmla="*/ 0 w 138"/>
              <a:gd name="T7" fmla="*/ 124 h 142"/>
              <a:gd name="T8" fmla="*/ 18 w 138"/>
              <a:gd name="T9" fmla="*/ 89 h 142"/>
              <a:gd name="T10" fmla="*/ 18 w 138"/>
              <a:gd name="T11" fmla="*/ 100 h 142"/>
              <a:gd name="T12" fmla="*/ 31 w 138"/>
              <a:gd name="T13" fmla="*/ 125 h 142"/>
              <a:gd name="T14" fmla="*/ 17 w 138"/>
              <a:gd name="T15" fmla="*/ 140 h 142"/>
              <a:gd name="T16" fmla="*/ 33 w 138"/>
              <a:gd name="T17" fmla="*/ 124 h 142"/>
              <a:gd name="T18" fmla="*/ 18 w 138"/>
              <a:gd name="T19" fmla="*/ 94 h 142"/>
              <a:gd name="T20" fmla="*/ 18 w 138"/>
              <a:gd name="T21" fmla="*/ 100 h 142"/>
              <a:gd name="T22" fmla="*/ 108 w 138"/>
              <a:gd name="T23" fmla="*/ 7 h 142"/>
              <a:gd name="T24" fmla="*/ 94 w 138"/>
              <a:gd name="T25" fmla="*/ 28 h 142"/>
              <a:gd name="T26" fmla="*/ 70 w 138"/>
              <a:gd name="T27" fmla="*/ 26 h 142"/>
              <a:gd name="T28" fmla="*/ 104 w 138"/>
              <a:gd name="T29" fmla="*/ 9 h 142"/>
              <a:gd name="T30" fmla="*/ 69 w 138"/>
              <a:gd name="T31" fmla="*/ 23 h 142"/>
              <a:gd name="T32" fmla="*/ 83 w 138"/>
              <a:gd name="T33" fmla="*/ 4 h 142"/>
              <a:gd name="T34" fmla="*/ 108 w 138"/>
              <a:gd name="T35" fmla="*/ 7 h 142"/>
              <a:gd name="T36" fmla="*/ 29 w 138"/>
              <a:gd name="T37" fmla="*/ 7 h 142"/>
              <a:gd name="T38" fmla="*/ 55 w 138"/>
              <a:gd name="T39" fmla="*/ 4 h 142"/>
              <a:gd name="T40" fmla="*/ 69 w 138"/>
              <a:gd name="T41" fmla="*/ 23 h 142"/>
              <a:gd name="T42" fmla="*/ 34 w 138"/>
              <a:gd name="T43" fmla="*/ 9 h 142"/>
              <a:gd name="T44" fmla="*/ 67 w 138"/>
              <a:gd name="T45" fmla="*/ 26 h 142"/>
              <a:gd name="T46" fmla="*/ 43 w 138"/>
              <a:gd name="T47" fmla="*/ 28 h 142"/>
              <a:gd name="T48" fmla="*/ 29 w 138"/>
              <a:gd name="T49" fmla="*/ 7 h 142"/>
              <a:gd name="T50" fmla="*/ 136 w 138"/>
              <a:gd name="T51" fmla="*/ 42 h 142"/>
              <a:gd name="T52" fmla="*/ 88 w 138"/>
              <a:gd name="T53" fmla="*/ 42 h 142"/>
              <a:gd name="T54" fmla="*/ 82 w 138"/>
              <a:gd name="T55" fmla="*/ 37 h 142"/>
              <a:gd name="T56" fmla="*/ 73 w 138"/>
              <a:gd name="T57" fmla="*/ 37 h 142"/>
              <a:gd name="T58" fmla="*/ 73 w 138"/>
              <a:gd name="T59" fmla="*/ 32 h 142"/>
              <a:gd name="T60" fmla="*/ 68 w 138"/>
              <a:gd name="T61" fmla="*/ 28 h 142"/>
              <a:gd name="T62" fmla="*/ 68 w 138"/>
              <a:gd name="T63" fmla="*/ 28 h 142"/>
              <a:gd name="T64" fmla="*/ 64 w 138"/>
              <a:gd name="T65" fmla="*/ 32 h 142"/>
              <a:gd name="T66" fmla="*/ 64 w 138"/>
              <a:gd name="T67" fmla="*/ 37 h 142"/>
              <a:gd name="T68" fmla="*/ 55 w 138"/>
              <a:gd name="T69" fmla="*/ 37 h 142"/>
              <a:gd name="T70" fmla="*/ 49 w 138"/>
              <a:gd name="T71" fmla="*/ 42 h 142"/>
              <a:gd name="T72" fmla="*/ 31 w 138"/>
              <a:gd name="T73" fmla="*/ 42 h 142"/>
              <a:gd name="T74" fmla="*/ 15 w 138"/>
              <a:gd name="T75" fmla="*/ 49 h 142"/>
              <a:gd name="T76" fmla="*/ 8 w 138"/>
              <a:gd name="T77" fmla="*/ 65 h 142"/>
              <a:gd name="T78" fmla="*/ 8 w 138"/>
              <a:gd name="T79" fmla="*/ 75 h 142"/>
              <a:gd name="T80" fmla="*/ 27 w 138"/>
              <a:gd name="T81" fmla="*/ 75 h 142"/>
              <a:gd name="T82" fmla="*/ 27 w 138"/>
              <a:gd name="T83" fmla="*/ 65 h 142"/>
              <a:gd name="T84" fmla="*/ 28 w 138"/>
              <a:gd name="T85" fmla="*/ 62 h 142"/>
              <a:gd name="T86" fmla="*/ 31 w 138"/>
              <a:gd name="T87" fmla="*/ 61 h 142"/>
              <a:gd name="T88" fmla="*/ 49 w 138"/>
              <a:gd name="T89" fmla="*/ 61 h 142"/>
              <a:gd name="T90" fmla="*/ 55 w 138"/>
              <a:gd name="T91" fmla="*/ 66 h 142"/>
              <a:gd name="T92" fmla="*/ 64 w 138"/>
              <a:gd name="T93" fmla="*/ 66 h 142"/>
              <a:gd name="T94" fmla="*/ 68 w 138"/>
              <a:gd name="T95" fmla="*/ 70 h 142"/>
              <a:gd name="T96" fmla="*/ 68 w 138"/>
              <a:gd name="T97" fmla="*/ 70 h 142"/>
              <a:gd name="T98" fmla="*/ 73 w 138"/>
              <a:gd name="T99" fmla="*/ 66 h 142"/>
              <a:gd name="T100" fmla="*/ 82 w 138"/>
              <a:gd name="T101" fmla="*/ 66 h 142"/>
              <a:gd name="T102" fmla="*/ 88 w 138"/>
              <a:gd name="T103" fmla="*/ 61 h 142"/>
              <a:gd name="T104" fmla="*/ 138 w 138"/>
              <a:gd name="T105" fmla="*/ 61 h 142"/>
              <a:gd name="T106" fmla="*/ 136 w 138"/>
              <a:gd name="T107" fmla="*/ 42 h 142"/>
              <a:gd name="T108" fmla="*/ 27 w 138"/>
              <a:gd name="T109" fmla="*/ 76 h 142"/>
              <a:gd name="T110" fmla="*/ 8 w 138"/>
              <a:gd name="T111" fmla="*/ 76 h 142"/>
              <a:gd name="T112" fmla="*/ 8 w 138"/>
              <a:gd name="T113" fmla="*/ 83 h 142"/>
              <a:gd name="T114" fmla="*/ 27 w 138"/>
              <a:gd name="T115" fmla="*/ 83 h 142"/>
              <a:gd name="T116" fmla="*/ 27 w 138"/>
              <a:gd name="T117" fmla="*/ 7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8" h="142">
                <a:moveTo>
                  <a:pt x="18" y="89"/>
                </a:moveTo>
                <a:cubicBezTo>
                  <a:pt x="21" y="99"/>
                  <a:pt x="36" y="112"/>
                  <a:pt x="36" y="124"/>
                </a:cubicBezTo>
                <a:cubicBezTo>
                  <a:pt x="36" y="134"/>
                  <a:pt x="28" y="142"/>
                  <a:pt x="18" y="142"/>
                </a:cubicBezTo>
                <a:cubicBezTo>
                  <a:pt x="8" y="142"/>
                  <a:pt x="0" y="134"/>
                  <a:pt x="0" y="124"/>
                </a:cubicBezTo>
                <a:cubicBezTo>
                  <a:pt x="0" y="112"/>
                  <a:pt x="16" y="99"/>
                  <a:pt x="18" y="89"/>
                </a:cubicBezTo>
                <a:close/>
                <a:moveTo>
                  <a:pt x="18" y="100"/>
                </a:moveTo>
                <a:cubicBezTo>
                  <a:pt x="22" y="107"/>
                  <a:pt x="31" y="116"/>
                  <a:pt x="31" y="125"/>
                </a:cubicBezTo>
                <a:cubicBezTo>
                  <a:pt x="31" y="133"/>
                  <a:pt x="25" y="139"/>
                  <a:pt x="17" y="140"/>
                </a:cubicBezTo>
                <a:cubicBezTo>
                  <a:pt x="26" y="140"/>
                  <a:pt x="33" y="133"/>
                  <a:pt x="33" y="124"/>
                </a:cubicBezTo>
                <a:cubicBezTo>
                  <a:pt x="33" y="114"/>
                  <a:pt x="21" y="102"/>
                  <a:pt x="18" y="94"/>
                </a:cubicBezTo>
                <a:lnTo>
                  <a:pt x="18" y="100"/>
                </a:lnTo>
                <a:close/>
                <a:moveTo>
                  <a:pt x="108" y="7"/>
                </a:moveTo>
                <a:cubicBezTo>
                  <a:pt x="108" y="16"/>
                  <a:pt x="103" y="24"/>
                  <a:pt x="94" y="28"/>
                </a:cubicBezTo>
                <a:cubicBezTo>
                  <a:pt x="86" y="32"/>
                  <a:pt x="77" y="31"/>
                  <a:pt x="70" y="26"/>
                </a:cubicBezTo>
                <a:cubicBezTo>
                  <a:pt x="104" y="9"/>
                  <a:pt x="104" y="9"/>
                  <a:pt x="104" y="9"/>
                </a:cubicBezTo>
                <a:cubicBezTo>
                  <a:pt x="69" y="23"/>
                  <a:pt x="69" y="23"/>
                  <a:pt x="69" y="23"/>
                </a:cubicBezTo>
                <a:cubicBezTo>
                  <a:pt x="70" y="15"/>
                  <a:pt x="75" y="7"/>
                  <a:pt x="83" y="4"/>
                </a:cubicBezTo>
                <a:cubicBezTo>
                  <a:pt x="91" y="0"/>
                  <a:pt x="101" y="1"/>
                  <a:pt x="108" y="7"/>
                </a:cubicBezTo>
                <a:close/>
                <a:moveTo>
                  <a:pt x="29" y="7"/>
                </a:moveTo>
                <a:cubicBezTo>
                  <a:pt x="36" y="1"/>
                  <a:pt x="46" y="0"/>
                  <a:pt x="55" y="4"/>
                </a:cubicBezTo>
                <a:cubicBezTo>
                  <a:pt x="63" y="7"/>
                  <a:pt x="68" y="15"/>
                  <a:pt x="69" y="23"/>
                </a:cubicBezTo>
                <a:cubicBezTo>
                  <a:pt x="34" y="9"/>
                  <a:pt x="34" y="9"/>
                  <a:pt x="34" y="9"/>
                </a:cubicBezTo>
                <a:cubicBezTo>
                  <a:pt x="67" y="26"/>
                  <a:pt x="67" y="26"/>
                  <a:pt x="67" y="26"/>
                </a:cubicBezTo>
                <a:cubicBezTo>
                  <a:pt x="60" y="31"/>
                  <a:pt x="51" y="32"/>
                  <a:pt x="43" y="28"/>
                </a:cubicBezTo>
                <a:cubicBezTo>
                  <a:pt x="35" y="24"/>
                  <a:pt x="29" y="16"/>
                  <a:pt x="29" y="7"/>
                </a:cubicBezTo>
                <a:close/>
                <a:moveTo>
                  <a:pt x="136" y="42"/>
                </a:moveTo>
                <a:cubicBezTo>
                  <a:pt x="88" y="42"/>
                  <a:pt x="88" y="42"/>
                  <a:pt x="88" y="42"/>
                </a:cubicBezTo>
                <a:cubicBezTo>
                  <a:pt x="87" y="39"/>
                  <a:pt x="85" y="37"/>
                  <a:pt x="82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0"/>
                  <a:pt x="71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6" y="28"/>
                  <a:pt x="64" y="30"/>
                  <a:pt x="64" y="32"/>
                </a:cubicBezTo>
                <a:cubicBezTo>
                  <a:pt x="64" y="37"/>
                  <a:pt x="64" y="37"/>
                  <a:pt x="64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2" y="37"/>
                  <a:pt x="50" y="39"/>
                  <a:pt x="49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25" y="42"/>
                  <a:pt x="19" y="45"/>
                  <a:pt x="15" y="49"/>
                </a:cubicBezTo>
                <a:cubicBezTo>
                  <a:pt x="11" y="53"/>
                  <a:pt x="8" y="58"/>
                  <a:pt x="8" y="65"/>
                </a:cubicBezTo>
                <a:cubicBezTo>
                  <a:pt x="8" y="75"/>
                  <a:pt x="8" y="75"/>
                  <a:pt x="8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64"/>
                  <a:pt x="28" y="63"/>
                  <a:pt x="28" y="62"/>
                </a:cubicBezTo>
                <a:cubicBezTo>
                  <a:pt x="29" y="61"/>
                  <a:pt x="30" y="61"/>
                  <a:pt x="31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50" y="64"/>
                  <a:pt x="52" y="66"/>
                  <a:pt x="55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4" y="68"/>
                  <a:pt x="66" y="70"/>
                  <a:pt x="68" y="70"/>
                </a:cubicBezTo>
                <a:cubicBezTo>
                  <a:pt x="68" y="70"/>
                  <a:pt x="68" y="70"/>
                  <a:pt x="68" y="70"/>
                </a:cubicBezTo>
                <a:cubicBezTo>
                  <a:pt x="71" y="70"/>
                  <a:pt x="73" y="68"/>
                  <a:pt x="73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5" y="66"/>
                  <a:pt x="87" y="64"/>
                  <a:pt x="88" y="61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54"/>
                  <a:pt x="137" y="48"/>
                  <a:pt x="136" y="42"/>
                </a:cubicBezTo>
                <a:close/>
                <a:moveTo>
                  <a:pt x="27" y="76"/>
                </a:moveTo>
                <a:cubicBezTo>
                  <a:pt x="8" y="76"/>
                  <a:pt x="8" y="76"/>
                  <a:pt x="8" y="76"/>
                </a:cubicBezTo>
                <a:cubicBezTo>
                  <a:pt x="8" y="83"/>
                  <a:pt x="8" y="83"/>
                  <a:pt x="8" y="83"/>
                </a:cubicBezTo>
                <a:cubicBezTo>
                  <a:pt x="27" y="83"/>
                  <a:pt x="27" y="83"/>
                  <a:pt x="27" y="83"/>
                </a:cubicBezTo>
                <a:lnTo>
                  <a:pt x="27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" name="Freeform 80"/>
          <p:cNvSpPr>
            <a:spLocks noEditPoints="1"/>
          </p:cNvSpPr>
          <p:nvPr/>
        </p:nvSpPr>
        <p:spPr bwMode="auto">
          <a:xfrm>
            <a:off x="6080343" y="1521503"/>
            <a:ext cx="611487" cy="443177"/>
          </a:xfrm>
          <a:custGeom>
            <a:avLst/>
            <a:gdLst>
              <a:gd name="T0" fmla="*/ 24 w 118"/>
              <a:gd name="T1" fmla="*/ 33 h 107"/>
              <a:gd name="T2" fmla="*/ 30 w 118"/>
              <a:gd name="T3" fmla="*/ 35 h 107"/>
              <a:gd name="T4" fmla="*/ 35 w 118"/>
              <a:gd name="T5" fmla="*/ 61 h 107"/>
              <a:gd name="T6" fmla="*/ 57 w 118"/>
              <a:gd name="T7" fmla="*/ 62 h 107"/>
              <a:gd name="T8" fmla="*/ 82 w 118"/>
              <a:gd name="T9" fmla="*/ 62 h 107"/>
              <a:gd name="T10" fmla="*/ 106 w 118"/>
              <a:gd name="T11" fmla="*/ 99 h 107"/>
              <a:gd name="T12" fmla="*/ 118 w 118"/>
              <a:gd name="T13" fmla="*/ 107 h 107"/>
              <a:gd name="T14" fmla="*/ 35 w 118"/>
              <a:gd name="T15" fmla="*/ 107 h 107"/>
              <a:gd name="T16" fmla="*/ 40 w 118"/>
              <a:gd name="T17" fmla="*/ 96 h 107"/>
              <a:gd name="T18" fmla="*/ 40 w 118"/>
              <a:gd name="T19" fmla="*/ 81 h 107"/>
              <a:gd name="T20" fmla="*/ 26 w 118"/>
              <a:gd name="T21" fmla="*/ 81 h 107"/>
              <a:gd name="T22" fmla="*/ 26 w 118"/>
              <a:gd name="T23" fmla="*/ 96 h 107"/>
              <a:gd name="T24" fmla="*/ 32 w 118"/>
              <a:gd name="T25" fmla="*/ 107 h 107"/>
              <a:gd name="T26" fmla="*/ 2 w 118"/>
              <a:gd name="T27" fmla="*/ 99 h 107"/>
              <a:gd name="T28" fmla="*/ 16 w 118"/>
              <a:gd name="T29" fmla="*/ 34 h 107"/>
              <a:gd name="T30" fmla="*/ 65 w 118"/>
              <a:gd name="T31" fmla="*/ 74 h 107"/>
              <a:gd name="T32" fmla="*/ 57 w 118"/>
              <a:gd name="T33" fmla="*/ 99 h 107"/>
              <a:gd name="T34" fmla="*/ 65 w 118"/>
              <a:gd name="T35" fmla="*/ 74 h 107"/>
              <a:gd name="T36" fmla="*/ 82 w 118"/>
              <a:gd name="T37" fmla="*/ 78 h 107"/>
              <a:gd name="T38" fmla="*/ 90 w 118"/>
              <a:gd name="T39" fmla="*/ 99 h 107"/>
              <a:gd name="T40" fmla="*/ 42 w 118"/>
              <a:gd name="T41" fmla="*/ 35 h 107"/>
              <a:gd name="T42" fmla="*/ 38 w 118"/>
              <a:gd name="T43" fmla="*/ 51 h 107"/>
              <a:gd name="T44" fmla="*/ 53 w 118"/>
              <a:gd name="T45" fmla="*/ 46 h 107"/>
              <a:gd name="T46" fmla="*/ 58 w 118"/>
              <a:gd name="T47" fmla="*/ 30 h 107"/>
              <a:gd name="T48" fmla="*/ 42 w 118"/>
              <a:gd name="T49" fmla="*/ 35 h 107"/>
              <a:gd name="T50" fmla="*/ 34 w 118"/>
              <a:gd name="T51" fmla="*/ 7 h 107"/>
              <a:gd name="T52" fmla="*/ 40 w 118"/>
              <a:gd name="T53" fmla="*/ 13 h 107"/>
              <a:gd name="T54" fmla="*/ 35 w 118"/>
              <a:gd name="T55" fmla="*/ 20 h 107"/>
              <a:gd name="T56" fmla="*/ 35 w 118"/>
              <a:gd name="T57" fmla="*/ 29 h 107"/>
              <a:gd name="T58" fmla="*/ 30 w 118"/>
              <a:gd name="T59" fmla="*/ 31 h 107"/>
              <a:gd name="T60" fmla="*/ 24 w 118"/>
              <a:gd name="T61" fmla="*/ 28 h 107"/>
              <a:gd name="T62" fmla="*/ 19 w 118"/>
              <a:gd name="T63" fmla="*/ 31 h 107"/>
              <a:gd name="T64" fmla="*/ 14 w 118"/>
              <a:gd name="T65" fmla="*/ 29 h 107"/>
              <a:gd name="T66" fmla="*/ 14 w 118"/>
              <a:gd name="T67" fmla="*/ 20 h 107"/>
              <a:gd name="T68" fmla="*/ 9 w 118"/>
              <a:gd name="T69" fmla="*/ 13 h 107"/>
              <a:gd name="T70" fmla="*/ 15 w 118"/>
              <a:gd name="T71" fmla="*/ 7 h 107"/>
              <a:gd name="T72" fmla="*/ 18 w 118"/>
              <a:gd name="T73" fmla="*/ 7 h 107"/>
              <a:gd name="T74" fmla="*/ 24 w 118"/>
              <a:gd name="T75" fmla="*/ 0 h 107"/>
              <a:gd name="T76" fmla="*/ 31 w 118"/>
              <a:gd name="T77" fmla="*/ 7 h 107"/>
              <a:gd name="T78" fmla="*/ 24 w 118"/>
              <a:gd name="T79" fmla="*/ 10 h 107"/>
              <a:gd name="T80" fmla="*/ 18 w 118"/>
              <a:gd name="T81" fmla="*/ 16 h 107"/>
              <a:gd name="T82" fmla="*/ 24 w 118"/>
              <a:gd name="T83" fmla="*/ 23 h 107"/>
              <a:gd name="T84" fmla="*/ 31 w 118"/>
              <a:gd name="T85" fmla="*/ 16 h 107"/>
              <a:gd name="T86" fmla="*/ 24 w 118"/>
              <a:gd name="T87" fmla="*/ 1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" h="107">
                <a:moveTo>
                  <a:pt x="19" y="35"/>
                </a:moveTo>
                <a:cubicBezTo>
                  <a:pt x="21" y="34"/>
                  <a:pt x="23" y="34"/>
                  <a:pt x="24" y="33"/>
                </a:cubicBezTo>
                <a:cubicBezTo>
                  <a:pt x="26" y="34"/>
                  <a:pt x="28" y="34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2" y="34"/>
                  <a:pt x="33" y="34"/>
                </a:cubicBezTo>
                <a:cubicBezTo>
                  <a:pt x="35" y="61"/>
                  <a:pt x="35" y="61"/>
                  <a:pt x="35" y="61"/>
                </a:cubicBezTo>
                <a:cubicBezTo>
                  <a:pt x="42" y="57"/>
                  <a:pt x="50" y="53"/>
                  <a:pt x="57" y="49"/>
                </a:cubicBezTo>
                <a:cubicBezTo>
                  <a:pt x="57" y="62"/>
                  <a:pt x="57" y="62"/>
                  <a:pt x="57" y="62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62"/>
                  <a:pt x="82" y="62"/>
                  <a:pt x="82" y="62"/>
                </a:cubicBezTo>
                <a:cubicBezTo>
                  <a:pt x="90" y="58"/>
                  <a:pt x="98" y="53"/>
                  <a:pt x="106" y="49"/>
                </a:cubicBezTo>
                <a:cubicBezTo>
                  <a:pt x="106" y="99"/>
                  <a:pt x="106" y="99"/>
                  <a:pt x="10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5" y="98"/>
                  <a:pt x="35" y="98"/>
                  <a:pt x="35" y="98"/>
                </a:cubicBezTo>
                <a:cubicBezTo>
                  <a:pt x="37" y="98"/>
                  <a:pt x="39" y="97"/>
                  <a:pt x="40" y="96"/>
                </a:cubicBezTo>
                <a:cubicBezTo>
                  <a:pt x="42" y="94"/>
                  <a:pt x="43" y="91"/>
                  <a:pt x="43" y="89"/>
                </a:cubicBezTo>
                <a:cubicBezTo>
                  <a:pt x="43" y="86"/>
                  <a:pt x="42" y="83"/>
                  <a:pt x="40" y="81"/>
                </a:cubicBezTo>
                <a:cubicBezTo>
                  <a:pt x="38" y="80"/>
                  <a:pt x="36" y="79"/>
                  <a:pt x="33" y="79"/>
                </a:cubicBezTo>
                <a:cubicBezTo>
                  <a:pt x="30" y="79"/>
                  <a:pt x="28" y="80"/>
                  <a:pt x="26" y="81"/>
                </a:cubicBezTo>
                <a:cubicBezTo>
                  <a:pt x="24" y="83"/>
                  <a:pt x="23" y="86"/>
                  <a:pt x="23" y="89"/>
                </a:cubicBezTo>
                <a:cubicBezTo>
                  <a:pt x="23" y="91"/>
                  <a:pt x="24" y="94"/>
                  <a:pt x="26" y="96"/>
                </a:cubicBezTo>
                <a:cubicBezTo>
                  <a:pt x="28" y="97"/>
                  <a:pt x="30" y="98"/>
                  <a:pt x="32" y="99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2" y="99"/>
                  <a:pt x="2" y="99"/>
                  <a:pt x="2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16" y="34"/>
                  <a:pt x="16" y="34"/>
                  <a:pt x="16" y="34"/>
                </a:cubicBezTo>
                <a:cubicBezTo>
                  <a:pt x="17" y="34"/>
                  <a:pt x="18" y="34"/>
                  <a:pt x="19" y="35"/>
                </a:cubicBezTo>
                <a:close/>
                <a:moveTo>
                  <a:pt x="65" y="74"/>
                </a:moveTo>
                <a:cubicBezTo>
                  <a:pt x="57" y="78"/>
                  <a:pt x="57" y="78"/>
                  <a:pt x="57" y="78"/>
                </a:cubicBezTo>
                <a:cubicBezTo>
                  <a:pt x="57" y="99"/>
                  <a:pt x="57" y="99"/>
                  <a:pt x="57" y="99"/>
                </a:cubicBezTo>
                <a:cubicBezTo>
                  <a:pt x="65" y="99"/>
                  <a:pt x="65" y="99"/>
                  <a:pt x="65" y="99"/>
                </a:cubicBezTo>
                <a:lnTo>
                  <a:pt x="65" y="74"/>
                </a:lnTo>
                <a:close/>
                <a:moveTo>
                  <a:pt x="90" y="74"/>
                </a:moveTo>
                <a:cubicBezTo>
                  <a:pt x="82" y="78"/>
                  <a:pt x="82" y="78"/>
                  <a:pt x="82" y="78"/>
                </a:cubicBezTo>
                <a:cubicBezTo>
                  <a:pt x="82" y="99"/>
                  <a:pt x="82" y="99"/>
                  <a:pt x="82" y="99"/>
                </a:cubicBezTo>
                <a:cubicBezTo>
                  <a:pt x="90" y="99"/>
                  <a:pt x="90" y="99"/>
                  <a:pt x="90" y="99"/>
                </a:cubicBezTo>
                <a:lnTo>
                  <a:pt x="90" y="74"/>
                </a:lnTo>
                <a:close/>
                <a:moveTo>
                  <a:pt x="42" y="35"/>
                </a:moveTo>
                <a:cubicBezTo>
                  <a:pt x="39" y="39"/>
                  <a:pt x="37" y="43"/>
                  <a:pt x="37" y="47"/>
                </a:cubicBezTo>
                <a:cubicBezTo>
                  <a:pt x="37" y="49"/>
                  <a:pt x="37" y="50"/>
                  <a:pt x="38" y="51"/>
                </a:cubicBezTo>
                <a:cubicBezTo>
                  <a:pt x="39" y="51"/>
                  <a:pt x="40" y="51"/>
                  <a:pt x="41" y="51"/>
                </a:cubicBezTo>
                <a:cubicBezTo>
                  <a:pt x="46" y="51"/>
                  <a:pt x="50" y="50"/>
                  <a:pt x="53" y="46"/>
                </a:cubicBezTo>
                <a:cubicBezTo>
                  <a:pt x="57" y="43"/>
                  <a:pt x="58" y="39"/>
                  <a:pt x="58" y="34"/>
                </a:cubicBezTo>
                <a:cubicBezTo>
                  <a:pt x="58" y="33"/>
                  <a:pt x="58" y="32"/>
                  <a:pt x="58" y="30"/>
                </a:cubicBezTo>
                <a:cubicBezTo>
                  <a:pt x="57" y="30"/>
                  <a:pt x="56" y="30"/>
                  <a:pt x="55" y="30"/>
                </a:cubicBezTo>
                <a:cubicBezTo>
                  <a:pt x="50" y="30"/>
                  <a:pt x="46" y="32"/>
                  <a:pt x="42" y="35"/>
                </a:cubicBezTo>
                <a:close/>
                <a:moveTo>
                  <a:pt x="31" y="7"/>
                </a:moveTo>
                <a:cubicBezTo>
                  <a:pt x="32" y="7"/>
                  <a:pt x="33" y="7"/>
                  <a:pt x="34" y="7"/>
                </a:cubicBezTo>
                <a:cubicBezTo>
                  <a:pt x="35" y="7"/>
                  <a:pt x="37" y="7"/>
                  <a:pt x="38" y="9"/>
                </a:cubicBezTo>
                <a:cubicBezTo>
                  <a:pt x="40" y="10"/>
                  <a:pt x="40" y="12"/>
                  <a:pt x="40" y="13"/>
                </a:cubicBezTo>
                <a:cubicBezTo>
                  <a:pt x="40" y="15"/>
                  <a:pt x="40" y="17"/>
                  <a:pt x="38" y="18"/>
                </a:cubicBezTo>
                <a:cubicBezTo>
                  <a:pt x="37" y="19"/>
                  <a:pt x="36" y="20"/>
                  <a:pt x="35" y="20"/>
                </a:cubicBezTo>
                <a:cubicBezTo>
                  <a:pt x="36" y="21"/>
                  <a:pt x="37" y="23"/>
                  <a:pt x="37" y="24"/>
                </a:cubicBezTo>
                <a:cubicBezTo>
                  <a:pt x="37" y="26"/>
                  <a:pt x="36" y="28"/>
                  <a:pt x="35" y="29"/>
                </a:cubicBezTo>
                <a:cubicBezTo>
                  <a:pt x="34" y="30"/>
                  <a:pt x="33" y="30"/>
                  <a:pt x="33" y="30"/>
                </a:cubicBezTo>
                <a:cubicBezTo>
                  <a:pt x="32" y="31"/>
                  <a:pt x="31" y="31"/>
                  <a:pt x="30" y="31"/>
                </a:cubicBezTo>
                <a:cubicBezTo>
                  <a:pt x="28" y="31"/>
                  <a:pt x="27" y="30"/>
                  <a:pt x="25" y="29"/>
                </a:cubicBezTo>
                <a:cubicBezTo>
                  <a:pt x="25" y="29"/>
                  <a:pt x="25" y="28"/>
                  <a:pt x="24" y="28"/>
                </a:cubicBezTo>
                <a:cubicBezTo>
                  <a:pt x="24" y="28"/>
                  <a:pt x="24" y="29"/>
                  <a:pt x="23" y="29"/>
                </a:cubicBezTo>
                <a:cubicBezTo>
                  <a:pt x="22" y="30"/>
                  <a:pt x="21" y="31"/>
                  <a:pt x="19" y="31"/>
                </a:cubicBezTo>
                <a:cubicBezTo>
                  <a:pt x="18" y="31"/>
                  <a:pt x="17" y="31"/>
                  <a:pt x="16" y="30"/>
                </a:cubicBezTo>
                <a:cubicBezTo>
                  <a:pt x="15" y="30"/>
                  <a:pt x="15" y="30"/>
                  <a:pt x="14" y="29"/>
                </a:cubicBezTo>
                <a:cubicBezTo>
                  <a:pt x="13" y="28"/>
                  <a:pt x="12" y="26"/>
                  <a:pt x="12" y="24"/>
                </a:cubicBezTo>
                <a:cubicBezTo>
                  <a:pt x="12" y="23"/>
                  <a:pt x="13" y="21"/>
                  <a:pt x="14" y="20"/>
                </a:cubicBezTo>
                <a:cubicBezTo>
                  <a:pt x="12" y="20"/>
                  <a:pt x="11" y="19"/>
                  <a:pt x="10" y="18"/>
                </a:cubicBezTo>
                <a:cubicBezTo>
                  <a:pt x="9" y="17"/>
                  <a:pt x="9" y="15"/>
                  <a:pt x="9" y="13"/>
                </a:cubicBezTo>
                <a:cubicBezTo>
                  <a:pt x="9" y="12"/>
                  <a:pt x="9" y="10"/>
                  <a:pt x="10" y="9"/>
                </a:cubicBezTo>
                <a:cubicBezTo>
                  <a:pt x="12" y="7"/>
                  <a:pt x="13" y="7"/>
                  <a:pt x="15" y="7"/>
                </a:cubicBezTo>
                <a:cubicBezTo>
                  <a:pt x="16" y="7"/>
                  <a:pt x="17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5"/>
                  <a:pt x="18" y="3"/>
                  <a:pt x="20" y="2"/>
                </a:cubicBezTo>
                <a:cubicBezTo>
                  <a:pt x="21" y="1"/>
                  <a:pt x="23" y="0"/>
                  <a:pt x="24" y="0"/>
                </a:cubicBezTo>
                <a:cubicBezTo>
                  <a:pt x="26" y="0"/>
                  <a:pt x="28" y="1"/>
                  <a:pt x="29" y="2"/>
                </a:cubicBezTo>
                <a:cubicBezTo>
                  <a:pt x="30" y="3"/>
                  <a:pt x="31" y="5"/>
                  <a:pt x="31" y="7"/>
                </a:cubicBezTo>
                <a:cubicBezTo>
                  <a:pt x="31" y="7"/>
                  <a:pt x="31" y="7"/>
                  <a:pt x="31" y="7"/>
                </a:cubicBezTo>
                <a:close/>
                <a:moveTo>
                  <a:pt x="24" y="10"/>
                </a:moveTo>
                <a:cubicBezTo>
                  <a:pt x="23" y="10"/>
                  <a:pt x="21" y="11"/>
                  <a:pt x="20" y="12"/>
                </a:cubicBezTo>
                <a:cubicBezTo>
                  <a:pt x="19" y="13"/>
                  <a:pt x="18" y="15"/>
                  <a:pt x="18" y="16"/>
                </a:cubicBezTo>
                <a:cubicBezTo>
                  <a:pt x="18" y="18"/>
                  <a:pt x="19" y="20"/>
                  <a:pt x="20" y="21"/>
                </a:cubicBezTo>
                <a:cubicBezTo>
                  <a:pt x="21" y="22"/>
                  <a:pt x="23" y="23"/>
                  <a:pt x="24" y="23"/>
                </a:cubicBezTo>
                <a:cubicBezTo>
                  <a:pt x="26" y="23"/>
                  <a:pt x="28" y="22"/>
                  <a:pt x="29" y="21"/>
                </a:cubicBezTo>
                <a:cubicBezTo>
                  <a:pt x="30" y="20"/>
                  <a:pt x="31" y="18"/>
                  <a:pt x="31" y="16"/>
                </a:cubicBezTo>
                <a:cubicBezTo>
                  <a:pt x="31" y="15"/>
                  <a:pt x="30" y="13"/>
                  <a:pt x="29" y="12"/>
                </a:cubicBezTo>
                <a:cubicBezTo>
                  <a:pt x="28" y="11"/>
                  <a:pt x="26" y="10"/>
                  <a:pt x="24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" name="Freeform 81"/>
          <p:cNvSpPr>
            <a:spLocks noEditPoints="1"/>
          </p:cNvSpPr>
          <p:nvPr/>
        </p:nvSpPr>
        <p:spPr bwMode="auto">
          <a:xfrm>
            <a:off x="9892549" y="1592983"/>
            <a:ext cx="693360" cy="492192"/>
          </a:xfrm>
          <a:custGeom>
            <a:avLst/>
            <a:gdLst>
              <a:gd name="T0" fmla="*/ 69 w 134"/>
              <a:gd name="T1" fmla="*/ 18 h 119"/>
              <a:gd name="T2" fmla="*/ 51 w 134"/>
              <a:gd name="T3" fmla="*/ 11 h 119"/>
              <a:gd name="T4" fmla="*/ 69 w 134"/>
              <a:gd name="T5" fmla="*/ 3 h 119"/>
              <a:gd name="T6" fmla="*/ 87 w 134"/>
              <a:gd name="T7" fmla="*/ 39 h 119"/>
              <a:gd name="T8" fmla="*/ 66 w 134"/>
              <a:gd name="T9" fmla="*/ 33 h 119"/>
              <a:gd name="T10" fmla="*/ 32 w 134"/>
              <a:gd name="T11" fmla="*/ 48 h 119"/>
              <a:gd name="T12" fmla="*/ 56 w 134"/>
              <a:gd name="T13" fmla="*/ 92 h 119"/>
              <a:gd name="T14" fmla="*/ 62 w 134"/>
              <a:gd name="T15" fmla="*/ 98 h 119"/>
              <a:gd name="T16" fmla="*/ 67 w 134"/>
              <a:gd name="T17" fmla="*/ 65 h 119"/>
              <a:gd name="T18" fmla="*/ 57 w 134"/>
              <a:gd name="T19" fmla="*/ 39 h 119"/>
              <a:gd name="T20" fmla="*/ 82 w 134"/>
              <a:gd name="T21" fmla="*/ 46 h 119"/>
              <a:gd name="T22" fmla="*/ 89 w 134"/>
              <a:gd name="T23" fmla="*/ 44 h 119"/>
              <a:gd name="T24" fmla="*/ 66 w 134"/>
              <a:gd name="T25" fmla="*/ 53 h 119"/>
              <a:gd name="T26" fmla="*/ 66 w 134"/>
              <a:gd name="T27" fmla="*/ 57 h 119"/>
              <a:gd name="T28" fmla="*/ 72 w 134"/>
              <a:gd name="T29" fmla="*/ 79 h 119"/>
              <a:gd name="T30" fmla="*/ 74 w 134"/>
              <a:gd name="T31" fmla="*/ 83 h 119"/>
              <a:gd name="T32" fmla="*/ 97 w 134"/>
              <a:gd name="T33" fmla="*/ 69 h 119"/>
              <a:gd name="T34" fmla="*/ 82 w 134"/>
              <a:gd name="T35" fmla="*/ 93 h 119"/>
              <a:gd name="T36" fmla="*/ 127 w 134"/>
              <a:gd name="T37" fmla="*/ 111 h 119"/>
              <a:gd name="T38" fmla="*/ 127 w 134"/>
              <a:gd name="T39" fmla="*/ 74 h 119"/>
              <a:gd name="T40" fmla="*/ 94 w 134"/>
              <a:gd name="T41" fmla="*/ 41 h 119"/>
              <a:gd name="T42" fmla="*/ 107 w 134"/>
              <a:gd name="T43" fmla="*/ 96 h 119"/>
              <a:gd name="T44" fmla="*/ 109 w 134"/>
              <a:gd name="T45" fmla="*/ 96 h 119"/>
              <a:gd name="T46" fmla="*/ 104 w 134"/>
              <a:gd name="T47" fmla="*/ 73 h 119"/>
              <a:gd name="T48" fmla="*/ 128 w 134"/>
              <a:gd name="T49" fmla="*/ 90 h 119"/>
              <a:gd name="T50" fmla="*/ 108 w 134"/>
              <a:gd name="T51" fmla="*/ 113 h 119"/>
              <a:gd name="T52" fmla="*/ 88 w 134"/>
              <a:gd name="T53" fmla="*/ 92 h 119"/>
              <a:gd name="T54" fmla="*/ 106 w 134"/>
              <a:gd name="T55" fmla="*/ 94 h 119"/>
              <a:gd name="T56" fmla="*/ 70 w 134"/>
              <a:gd name="T57" fmla="*/ 107 h 119"/>
              <a:gd name="T58" fmla="*/ 71 w 134"/>
              <a:gd name="T59" fmla="*/ 102 h 119"/>
              <a:gd name="T60" fmla="*/ 59 w 134"/>
              <a:gd name="T61" fmla="*/ 102 h 119"/>
              <a:gd name="T62" fmla="*/ 8 w 134"/>
              <a:gd name="T63" fmla="*/ 74 h 119"/>
              <a:gd name="T64" fmla="*/ 8 w 134"/>
              <a:gd name="T65" fmla="*/ 111 h 119"/>
              <a:gd name="T66" fmla="*/ 52 w 134"/>
              <a:gd name="T67" fmla="*/ 94 h 119"/>
              <a:gd name="T68" fmla="*/ 26 w 134"/>
              <a:gd name="T69" fmla="*/ 67 h 119"/>
              <a:gd name="T70" fmla="*/ 20 w 134"/>
              <a:gd name="T71" fmla="*/ 93 h 119"/>
              <a:gd name="T72" fmla="*/ 26 w 134"/>
              <a:gd name="T73" fmla="*/ 99 h 119"/>
              <a:gd name="T74" fmla="*/ 46 w 134"/>
              <a:gd name="T75" fmla="*/ 95 h 119"/>
              <a:gd name="T76" fmla="*/ 12 w 134"/>
              <a:gd name="T77" fmla="*/ 107 h 119"/>
              <a:gd name="T78" fmla="*/ 12 w 134"/>
              <a:gd name="T79" fmla="*/ 79 h 119"/>
              <a:gd name="T80" fmla="*/ 28 w 134"/>
              <a:gd name="T81" fmla="*/ 87 h 119"/>
              <a:gd name="T82" fmla="*/ 42 w 134"/>
              <a:gd name="T83" fmla="*/ 81 h 119"/>
              <a:gd name="T84" fmla="*/ 42 w 134"/>
              <a:gd name="T85" fmla="*/ 8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4" h="119">
                <a:moveTo>
                  <a:pt x="69" y="3"/>
                </a:moveTo>
                <a:cubicBezTo>
                  <a:pt x="71" y="5"/>
                  <a:pt x="72" y="8"/>
                  <a:pt x="72" y="11"/>
                </a:cubicBezTo>
                <a:cubicBezTo>
                  <a:pt x="72" y="14"/>
                  <a:pt x="71" y="16"/>
                  <a:pt x="69" y="18"/>
                </a:cubicBezTo>
                <a:cubicBezTo>
                  <a:pt x="67" y="20"/>
                  <a:pt x="65" y="21"/>
                  <a:pt x="62" y="21"/>
                </a:cubicBezTo>
                <a:cubicBezTo>
                  <a:pt x="59" y="21"/>
                  <a:pt x="56" y="20"/>
                  <a:pt x="54" y="18"/>
                </a:cubicBezTo>
                <a:cubicBezTo>
                  <a:pt x="52" y="16"/>
                  <a:pt x="51" y="14"/>
                  <a:pt x="51" y="11"/>
                </a:cubicBezTo>
                <a:cubicBezTo>
                  <a:pt x="51" y="8"/>
                  <a:pt x="52" y="5"/>
                  <a:pt x="54" y="3"/>
                </a:cubicBezTo>
                <a:cubicBezTo>
                  <a:pt x="56" y="1"/>
                  <a:pt x="59" y="0"/>
                  <a:pt x="62" y="0"/>
                </a:cubicBezTo>
                <a:cubicBezTo>
                  <a:pt x="65" y="0"/>
                  <a:pt x="67" y="1"/>
                  <a:pt x="69" y="3"/>
                </a:cubicBezTo>
                <a:close/>
                <a:moveTo>
                  <a:pt x="93" y="40"/>
                </a:moveTo>
                <a:cubicBezTo>
                  <a:pt x="92" y="39"/>
                  <a:pt x="92" y="39"/>
                  <a:pt x="91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39"/>
                  <a:pt x="87" y="38"/>
                  <a:pt x="86" y="38"/>
                </a:cubicBezTo>
                <a:cubicBezTo>
                  <a:pt x="85" y="37"/>
                  <a:pt x="84" y="36"/>
                  <a:pt x="83" y="36"/>
                </a:cubicBezTo>
                <a:cubicBezTo>
                  <a:pt x="66" y="33"/>
                  <a:pt x="66" y="33"/>
                  <a:pt x="66" y="33"/>
                </a:cubicBezTo>
                <a:cubicBezTo>
                  <a:pt x="57" y="25"/>
                  <a:pt x="57" y="25"/>
                  <a:pt x="57" y="25"/>
                </a:cubicBezTo>
                <a:cubicBezTo>
                  <a:pt x="52" y="21"/>
                  <a:pt x="47" y="22"/>
                  <a:pt x="44" y="28"/>
                </a:cubicBezTo>
                <a:cubicBezTo>
                  <a:pt x="32" y="48"/>
                  <a:pt x="32" y="48"/>
                  <a:pt x="32" y="48"/>
                </a:cubicBezTo>
                <a:cubicBezTo>
                  <a:pt x="30" y="53"/>
                  <a:pt x="31" y="57"/>
                  <a:pt x="36" y="59"/>
                </a:cubicBezTo>
                <a:cubicBezTo>
                  <a:pt x="54" y="69"/>
                  <a:pt x="54" y="69"/>
                  <a:pt x="54" y="69"/>
                </a:cubicBezTo>
                <a:cubicBezTo>
                  <a:pt x="56" y="92"/>
                  <a:pt x="56" y="92"/>
                  <a:pt x="56" y="92"/>
                </a:cubicBezTo>
                <a:cubicBezTo>
                  <a:pt x="56" y="94"/>
                  <a:pt x="56" y="95"/>
                  <a:pt x="58" y="97"/>
                </a:cubicBezTo>
                <a:cubicBezTo>
                  <a:pt x="59" y="98"/>
                  <a:pt x="61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4" y="98"/>
                  <a:pt x="66" y="97"/>
                  <a:pt x="67" y="96"/>
                </a:cubicBezTo>
                <a:cubicBezTo>
                  <a:pt x="68" y="95"/>
                  <a:pt x="69" y="93"/>
                  <a:pt x="68" y="91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3"/>
                  <a:pt x="65" y="60"/>
                  <a:pt x="63" y="59"/>
                </a:cubicBezTo>
                <a:cubicBezTo>
                  <a:pt x="50" y="52"/>
                  <a:pt x="50" y="52"/>
                  <a:pt x="50" y="52"/>
                </a:cubicBezTo>
                <a:cubicBezTo>
                  <a:pt x="57" y="39"/>
                  <a:pt x="57" y="39"/>
                  <a:pt x="57" y="39"/>
                </a:cubicBezTo>
                <a:cubicBezTo>
                  <a:pt x="60" y="41"/>
                  <a:pt x="60" y="41"/>
                  <a:pt x="60" y="41"/>
                </a:cubicBezTo>
                <a:cubicBezTo>
                  <a:pt x="61" y="42"/>
                  <a:pt x="62" y="43"/>
                  <a:pt x="64" y="43"/>
                </a:cubicBezTo>
                <a:cubicBezTo>
                  <a:pt x="82" y="46"/>
                  <a:pt x="82" y="46"/>
                  <a:pt x="82" y="46"/>
                </a:cubicBezTo>
                <a:cubicBezTo>
                  <a:pt x="83" y="46"/>
                  <a:pt x="84" y="46"/>
                  <a:pt x="85" y="45"/>
                </a:cubicBezTo>
                <a:cubicBezTo>
                  <a:pt x="85" y="45"/>
                  <a:pt x="86" y="45"/>
                  <a:pt x="86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92" y="52"/>
                  <a:pt x="92" y="52"/>
                  <a:pt x="92" y="52"/>
                </a:cubicBezTo>
                <a:cubicBezTo>
                  <a:pt x="67" y="52"/>
                  <a:pt x="67" y="52"/>
                  <a:pt x="67" y="52"/>
                </a:cubicBezTo>
                <a:cubicBezTo>
                  <a:pt x="67" y="52"/>
                  <a:pt x="66" y="53"/>
                  <a:pt x="66" y="53"/>
                </a:cubicBezTo>
                <a:cubicBezTo>
                  <a:pt x="65" y="54"/>
                  <a:pt x="65" y="54"/>
                  <a:pt x="65" y="55"/>
                </a:cubicBezTo>
                <a:cubicBezTo>
                  <a:pt x="65" y="56"/>
                  <a:pt x="65" y="56"/>
                  <a:pt x="66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7"/>
                  <a:pt x="67" y="58"/>
                  <a:pt x="67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72" y="79"/>
                  <a:pt x="72" y="79"/>
                  <a:pt x="72" y="79"/>
                </a:cubicBezTo>
                <a:cubicBezTo>
                  <a:pt x="72" y="79"/>
                  <a:pt x="71" y="80"/>
                  <a:pt x="71" y="81"/>
                </a:cubicBezTo>
                <a:cubicBezTo>
                  <a:pt x="71" y="81"/>
                  <a:pt x="72" y="82"/>
                  <a:pt x="72" y="83"/>
                </a:cubicBezTo>
                <a:cubicBezTo>
                  <a:pt x="73" y="83"/>
                  <a:pt x="73" y="83"/>
                  <a:pt x="74" y="83"/>
                </a:cubicBezTo>
                <a:cubicBezTo>
                  <a:pt x="75" y="83"/>
                  <a:pt x="75" y="83"/>
                  <a:pt x="76" y="83"/>
                </a:cubicBezTo>
                <a:cubicBezTo>
                  <a:pt x="96" y="63"/>
                  <a:pt x="96" y="63"/>
                  <a:pt x="96" y="63"/>
                </a:cubicBezTo>
                <a:cubicBezTo>
                  <a:pt x="97" y="69"/>
                  <a:pt x="97" y="69"/>
                  <a:pt x="97" y="69"/>
                </a:cubicBezTo>
                <a:cubicBezTo>
                  <a:pt x="95" y="70"/>
                  <a:pt x="92" y="72"/>
                  <a:pt x="90" y="74"/>
                </a:cubicBezTo>
                <a:cubicBezTo>
                  <a:pt x="85" y="79"/>
                  <a:pt x="82" y="85"/>
                  <a:pt x="82" y="92"/>
                </a:cubicBezTo>
                <a:cubicBezTo>
                  <a:pt x="82" y="92"/>
                  <a:pt x="82" y="93"/>
                  <a:pt x="82" y="93"/>
                </a:cubicBezTo>
                <a:cubicBezTo>
                  <a:pt x="82" y="100"/>
                  <a:pt x="85" y="106"/>
                  <a:pt x="90" y="111"/>
                </a:cubicBezTo>
                <a:cubicBezTo>
                  <a:pt x="95" y="116"/>
                  <a:pt x="101" y="119"/>
                  <a:pt x="108" y="119"/>
                </a:cubicBezTo>
                <a:cubicBezTo>
                  <a:pt x="116" y="119"/>
                  <a:pt x="122" y="116"/>
                  <a:pt x="127" y="111"/>
                </a:cubicBezTo>
                <a:cubicBezTo>
                  <a:pt x="132" y="106"/>
                  <a:pt x="134" y="100"/>
                  <a:pt x="134" y="93"/>
                </a:cubicBezTo>
                <a:cubicBezTo>
                  <a:pt x="134" y="92"/>
                  <a:pt x="134" y="91"/>
                  <a:pt x="134" y="90"/>
                </a:cubicBezTo>
                <a:cubicBezTo>
                  <a:pt x="134" y="84"/>
                  <a:pt x="131" y="79"/>
                  <a:pt x="127" y="74"/>
                </a:cubicBezTo>
                <a:cubicBezTo>
                  <a:pt x="122" y="69"/>
                  <a:pt x="116" y="67"/>
                  <a:pt x="108" y="67"/>
                </a:cubicBezTo>
                <a:cubicBezTo>
                  <a:pt x="106" y="67"/>
                  <a:pt x="104" y="67"/>
                  <a:pt x="102" y="67"/>
                </a:cubicBezTo>
                <a:cubicBezTo>
                  <a:pt x="94" y="41"/>
                  <a:pt x="94" y="41"/>
                  <a:pt x="94" y="41"/>
                </a:cubicBezTo>
                <a:cubicBezTo>
                  <a:pt x="93" y="40"/>
                  <a:pt x="93" y="40"/>
                  <a:pt x="93" y="40"/>
                </a:cubicBezTo>
                <a:close/>
                <a:moveTo>
                  <a:pt x="106" y="94"/>
                </a:moveTo>
                <a:cubicBezTo>
                  <a:pt x="106" y="95"/>
                  <a:pt x="106" y="95"/>
                  <a:pt x="107" y="96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8" y="96"/>
                  <a:pt x="108" y="96"/>
                  <a:pt x="109" y="96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10" y="95"/>
                  <a:pt x="110" y="95"/>
                  <a:pt x="111" y="94"/>
                </a:cubicBezTo>
                <a:cubicBezTo>
                  <a:pt x="111" y="94"/>
                  <a:pt x="111" y="93"/>
                  <a:pt x="111" y="92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6" y="73"/>
                  <a:pt x="107" y="73"/>
                  <a:pt x="108" y="73"/>
                </a:cubicBezTo>
                <a:cubicBezTo>
                  <a:pt x="114" y="73"/>
                  <a:pt x="118" y="75"/>
                  <a:pt x="122" y="79"/>
                </a:cubicBezTo>
                <a:cubicBezTo>
                  <a:pt x="126" y="82"/>
                  <a:pt x="127" y="86"/>
                  <a:pt x="128" y="90"/>
                </a:cubicBezTo>
                <a:cubicBezTo>
                  <a:pt x="128" y="91"/>
                  <a:pt x="128" y="92"/>
                  <a:pt x="128" y="93"/>
                </a:cubicBezTo>
                <a:cubicBezTo>
                  <a:pt x="128" y="98"/>
                  <a:pt x="126" y="103"/>
                  <a:pt x="122" y="107"/>
                </a:cubicBezTo>
                <a:cubicBezTo>
                  <a:pt x="118" y="111"/>
                  <a:pt x="114" y="113"/>
                  <a:pt x="108" y="113"/>
                </a:cubicBezTo>
                <a:cubicBezTo>
                  <a:pt x="103" y="113"/>
                  <a:pt x="98" y="111"/>
                  <a:pt x="94" y="107"/>
                </a:cubicBezTo>
                <a:cubicBezTo>
                  <a:pt x="90" y="103"/>
                  <a:pt x="88" y="98"/>
                  <a:pt x="88" y="93"/>
                </a:cubicBezTo>
                <a:cubicBezTo>
                  <a:pt x="88" y="92"/>
                  <a:pt x="88" y="92"/>
                  <a:pt x="88" y="92"/>
                </a:cubicBezTo>
                <a:cubicBezTo>
                  <a:pt x="89" y="87"/>
                  <a:pt x="91" y="82"/>
                  <a:pt x="94" y="79"/>
                </a:cubicBezTo>
                <a:cubicBezTo>
                  <a:pt x="96" y="77"/>
                  <a:pt x="98" y="76"/>
                  <a:pt x="99" y="75"/>
                </a:cubicBezTo>
                <a:lnTo>
                  <a:pt x="106" y="94"/>
                </a:lnTo>
                <a:close/>
                <a:moveTo>
                  <a:pt x="59" y="106"/>
                </a:moveTo>
                <a:cubicBezTo>
                  <a:pt x="60" y="107"/>
                  <a:pt x="60" y="107"/>
                  <a:pt x="61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107"/>
                  <a:pt x="71" y="107"/>
                  <a:pt x="71" y="106"/>
                </a:cubicBezTo>
                <a:cubicBezTo>
                  <a:pt x="72" y="106"/>
                  <a:pt x="72" y="105"/>
                  <a:pt x="72" y="104"/>
                </a:cubicBezTo>
                <a:cubicBezTo>
                  <a:pt x="72" y="104"/>
                  <a:pt x="72" y="103"/>
                  <a:pt x="71" y="102"/>
                </a:cubicBezTo>
                <a:cubicBezTo>
                  <a:pt x="71" y="102"/>
                  <a:pt x="70" y="102"/>
                  <a:pt x="70" y="102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0" y="102"/>
                  <a:pt x="60" y="102"/>
                  <a:pt x="59" y="102"/>
                </a:cubicBezTo>
                <a:cubicBezTo>
                  <a:pt x="59" y="103"/>
                  <a:pt x="58" y="104"/>
                  <a:pt x="58" y="104"/>
                </a:cubicBezTo>
                <a:cubicBezTo>
                  <a:pt x="58" y="105"/>
                  <a:pt x="59" y="106"/>
                  <a:pt x="59" y="106"/>
                </a:cubicBezTo>
                <a:close/>
                <a:moveTo>
                  <a:pt x="8" y="74"/>
                </a:moveTo>
                <a:cubicBezTo>
                  <a:pt x="3" y="79"/>
                  <a:pt x="0" y="86"/>
                  <a:pt x="0" y="93"/>
                </a:cubicBezTo>
                <a:cubicBezTo>
                  <a:pt x="0" y="94"/>
                  <a:pt x="0" y="95"/>
                  <a:pt x="0" y="96"/>
                </a:cubicBezTo>
                <a:cubicBezTo>
                  <a:pt x="1" y="102"/>
                  <a:pt x="3" y="107"/>
                  <a:pt x="8" y="111"/>
                </a:cubicBezTo>
                <a:cubicBezTo>
                  <a:pt x="13" y="116"/>
                  <a:pt x="19" y="119"/>
                  <a:pt x="26" y="119"/>
                </a:cubicBezTo>
                <a:cubicBezTo>
                  <a:pt x="33" y="119"/>
                  <a:pt x="40" y="116"/>
                  <a:pt x="45" y="111"/>
                </a:cubicBezTo>
                <a:cubicBezTo>
                  <a:pt x="50" y="106"/>
                  <a:pt x="52" y="100"/>
                  <a:pt x="52" y="94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86"/>
                  <a:pt x="50" y="79"/>
                  <a:pt x="45" y="74"/>
                </a:cubicBezTo>
                <a:cubicBezTo>
                  <a:pt x="40" y="69"/>
                  <a:pt x="33" y="67"/>
                  <a:pt x="26" y="67"/>
                </a:cubicBezTo>
                <a:cubicBezTo>
                  <a:pt x="19" y="67"/>
                  <a:pt x="13" y="69"/>
                  <a:pt x="8" y="74"/>
                </a:cubicBezTo>
                <a:close/>
                <a:moveTo>
                  <a:pt x="22" y="89"/>
                </a:moveTo>
                <a:cubicBezTo>
                  <a:pt x="21" y="90"/>
                  <a:pt x="20" y="91"/>
                  <a:pt x="20" y="93"/>
                </a:cubicBezTo>
                <a:cubicBezTo>
                  <a:pt x="20" y="94"/>
                  <a:pt x="20" y="94"/>
                  <a:pt x="21" y="95"/>
                </a:cubicBezTo>
                <a:cubicBezTo>
                  <a:pt x="21" y="96"/>
                  <a:pt x="21" y="96"/>
                  <a:pt x="22" y="97"/>
                </a:cubicBezTo>
                <a:cubicBezTo>
                  <a:pt x="23" y="98"/>
                  <a:pt x="25" y="99"/>
                  <a:pt x="26" y="99"/>
                </a:cubicBezTo>
                <a:cubicBezTo>
                  <a:pt x="28" y="99"/>
                  <a:pt x="29" y="98"/>
                  <a:pt x="30" y="97"/>
                </a:cubicBezTo>
                <a:cubicBezTo>
                  <a:pt x="31" y="97"/>
                  <a:pt x="31" y="96"/>
                  <a:pt x="32" y="95"/>
                </a:cubicBezTo>
                <a:cubicBezTo>
                  <a:pt x="46" y="95"/>
                  <a:pt x="46" y="95"/>
                  <a:pt x="46" y="95"/>
                </a:cubicBezTo>
                <a:cubicBezTo>
                  <a:pt x="45" y="100"/>
                  <a:pt x="44" y="104"/>
                  <a:pt x="40" y="107"/>
                </a:cubicBezTo>
                <a:cubicBezTo>
                  <a:pt x="36" y="111"/>
                  <a:pt x="32" y="113"/>
                  <a:pt x="26" y="113"/>
                </a:cubicBezTo>
                <a:cubicBezTo>
                  <a:pt x="21" y="113"/>
                  <a:pt x="16" y="111"/>
                  <a:pt x="12" y="107"/>
                </a:cubicBezTo>
                <a:cubicBezTo>
                  <a:pt x="9" y="104"/>
                  <a:pt x="7" y="100"/>
                  <a:pt x="7" y="96"/>
                </a:cubicBezTo>
                <a:cubicBezTo>
                  <a:pt x="6" y="95"/>
                  <a:pt x="6" y="94"/>
                  <a:pt x="6" y="93"/>
                </a:cubicBezTo>
                <a:cubicBezTo>
                  <a:pt x="6" y="87"/>
                  <a:pt x="8" y="83"/>
                  <a:pt x="12" y="79"/>
                </a:cubicBezTo>
                <a:cubicBezTo>
                  <a:pt x="16" y="75"/>
                  <a:pt x="21" y="73"/>
                  <a:pt x="26" y="73"/>
                </a:cubicBezTo>
                <a:cubicBezTo>
                  <a:pt x="31" y="73"/>
                  <a:pt x="35" y="74"/>
                  <a:pt x="38" y="77"/>
                </a:cubicBezTo>
                <a:cubicBezTo>
                  <a:pt x="28" y="87"/>
                  <a:pt x="28" y="87"/>
                  <a:pt x="28" y="87"/>
                </a:cubicBezTo>
                <a:cubicBezTo>
                  <a:pt x="27" y="87"/>
                  <a:pt x="27" y="87"/>
                  <a:pt x="26" y="87"/>
                </a:cubicBezTo>
                <a:cubicBezTo>
                  <a:pt x="25" y="87"/>
                  <a:pt x="23" y="87"/>
                  <a:pt x="22" y="89"/>
                </a:cubicBezTo>
                <a:close/>
                <a:moveTo>
                  <a:pt x="42" y="81"/>
                </a:moveTo>
                <a:cubicBezTo>
                  <a:pt x="44" y="84"/>
                  <a:pt x="46" y="87"/>
                  <a:pt x="46" y="90"/>
                </a:cubicBezTo>
                <a:cubicBezTo>
                  <a:pt x="33" y="90"/>
                  <a:pt x="33" y="90"/>
                  <a:pt x="33" y="90"/>
                </a:cubicBezTo>
                <a:lnTo>
                  <a:pt x="42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" name="Freeform 82"/>
          <p:cNvSpPr>
            <a:spLocks noEditPoints="1"/>
          </p:cNvSpPr>
          <p:nvPr/>
        </p:nvSpPr>
        <p:spPr bwMode="auto">
          <a:xfrm>
            <a:off x="6343870" y="2403771"/>
            <a:ext cx="839197" cy="549376"/>
          </a:xfrm>
          <a:custGeom>
            <a:avLst/>
            <a:gdLst>
              <a:gd name="T0" fmla="*/ 116 w 162"/>
              <a:gd name="T1" fmla="*/ 41 h 133"/>
              <a:gd name="T2" fmla="*/ 148 w 162"/>
              <a:gd name="T3" fmla="*/ 95 h 133"/>
              <a:gd name="T4" fmla="*/ 134 w 162"/>
              <a:gd name="T5" fmla="*/ 95 h 133"/>
              <a:gd name="T6" fmla="*/ 159 w 162"/>
              <a:gd name="T7" fmla="*/ 123 h 133"/>
              <a:gd name="T8" fmla="*/ 162 w 162"/>
              <a:gd name="T9" fmla="*/ 133 h 133"/>
              <a:gd name="T10" fmla="*/ 2 w 162"/>
              <a:gd name="T11" fmla="*/ 123 h 133"/>
              <a:gd name="T12" fmla="*/ 26 w 162"/>
              <a:gd name="T13" fmla="*/ 95 h 133"/>
              <a:gd name="T14" fmla="*/ 116 w 162"/>
              <a:gd name="T15" fmla="*/ 41 h 133"/>
              <a:gd name="T16" fmla="*/ 119 w 162"/>
              <a:gd name="T17" fmla="*/ 95 h 133"/>
              <a:gd name="T18" fmla="*/ 102 w 162"/>
              <a:gd name="T19" fmla="*/ 123 h 133"/>
              <a:gd name="T20" fmla="*/ 99 w 162"/>
              <a:gd name="T21" fmla="*/ 19 h 133"/>
              <a:gd name="T22" fmla="*/ 95 w 162"/>
              <a:gd name="T23" fmla="*/ 34 h 133"/>
              <a:gd name="T24" fmla="*/ 141 w 162"/>
              <a:gd name="T25" fmla="*/ 73 h 133"/>
              <a:gd name="T26" fmla="*/ 155 w 162"/>
              <a:gd name="T27" fmla="*/ 68 h 133"/>
              <a:gd name="T28" fmla="*/ 155 w 162"/>
              <a:gd name="T29" fmla="*/ 43 h 133"/>
              <a:gd name="T30" fmla="*/ 149 w 162"/>
              <a:gd name="T31" fmla="*/ 39 h 133"/>
              <a:gd name="T32" fmla="*/ 149 w 162"/>
              <a:gd name="T33" fmla="*/ 19 h 133"/>
              <a:gd name="T34" fmla="*/ 138 w 162"/>
              <a:gd name="T35" fmla="*/ 15 h 133"/>
              <a:gd name="T36" fmla="*/ 134 w 162"/>
              <a:gd name="T37" fmla="*/ 4 h 133"/>
              <a:gd name="T38" fmla="*/ 114 w 162"/>
              <a:gd name="T39" fmla="*/ 4 h 133"/>
              <a:gd name="T40" fmla="*/ 110 w 162"/>
              <a:gd name="T41" fmla="*/ 15 h 133"/>
              <a:gd name="T42" fmla="*/ 99 w 162"/>
              <a:gd name="T43" fmla="*/ 19 h 133"/>
              <a:gd name="T44" fmla="*/ 37 w 162"/>
              <a:gd name="T45" fmla="*/ 8 h 133"/>
              <a:gd name="T46" fmla="*/ 22 w 162"/>
              <a:gd name="T47" fmla="*/ 13 h 133"/>
              <a:gd name="T48" fmla="*/ 12 w 162"/>
              <a:gd name="T49" fmla="*/ 26 h 133"/>
              <a:gd name="T50" fmla="*/ 12 w 162"/>
              <a:gd name="T51" fmla="*/ 42 h 133"/>
              <a:gd name="T52" fmla="*/ 22 w 162"/>
              <a:gd name="T53" fmla="*/ 55 h 133"/>
              <a:gd name="T54" fmla="*/ 25 w 162"/>
              <a:gd name="T55" fmla="*/ 66 h 133"/>
              <a:gd name="T56" fmla="*/ 35 w 162"/>
              <a:gd name="T57" fmla="*/ 48 h 133"/>
              <a:gd name="T58" fmla="*/ 23 w 162"/>
              <a:gd name="T59" fmla="*/ 34 h 133"/>
              <a:gd name="T60" fmla="*/ 30 w 162"/>
              <a:gd name="T61" fmla="*/ 22 h 133"/>
              <a:gd name="T62" fmla="*/ 48 w 162"/>
              <a:gd name="T63" fmla="*/ 24 h 133"/>
              <a:gd name="T64" fmla="*/ 52 w 162"/>
              <a:gd name="T65" fmla="*/ 34 h 133"/>
              <a:gd name="T66" fmla="*/ 62 w 162"/>
              <a:gd name="T67" fmla="*/ 26 h 133"/>
              <a:gd name="T68" fmla="*/ 53 w 162"/>
              <a:gd name="T69" fmla="*/ 13 h 133"/>
              <a:gd name="T70" fmla="*/ 25 w 162"/>
              <a:gd name="T71" fmla="*/ 76 h 133"/>
              <a:gd name="T72" fmla="*/ 34 w 162"/>
              <a:gd name="T73" fmla="*/ 90 h 133"/>
              <a:gd name="T74" fmla="*/ 25 w 162"/>
              <a:gd name="T75" fmla="*/ 76 h 133"/>
              <a:gd name="T76" fmla="*/ 54 w 162"/>
              <a:gd name="T77" fmla="*/ 58 h 133"/>
              <a:gd name="T78" fmla="*/ 28 w 162"/>
              <a:gd name="T79" fmla="*/ 71 h 133"/>
              <a:gd name="T80" fmla="*/ 65 w 162"/>
              <a:gd name="T81" fmla="*/ 39 h 133"/>
              <a:gd name="T82" fmla="*/ 39 w 162"/>
              <a:gd name="T83" fmla="*/ 53 h 133"/>
              <a:gd name="T84" fmla="*/ 65 w 162"/>
              <a:gd name="T85" fmla="*/ 39 h 133"/>
              <a:gd name="T86" fmla="*/ 80 w 162"/>
              <a:gd name="T87" fmla="*/ 53 h 133"/>
              <a:gd name="T88" fmla="*/ 70 w 162"/>
              <a:gd name="T89" fmla="*/ 39 h 133"/>
              <a:gd name="T90" fmla="*/ 59 w 162"/>
              <a:gd name="T91" fmla="*/ 58 h 133"/>
              <a:gd name="T92" fmla="*/ 69 w 162"/>
              <a:gd name="T93" fmla="*/ 71 h 133"/>
              <a:gd name="T94" fmla="*/ 59 w 162"/>
              <a:gd name="T95" fmla="*/ 58 h 133"/>
              <a:gd name="T96" fmla="*/ 58 w 162"/>
              <a:gd name="T97" fmla="*/ 90 h 133"/>
              <a:gd name="T98" fmla="*/ 48 w 162"/>
              <a:gd name="T99" fmla="*/ 76 h 133"/>
              <a:gd name="T100" fmla="*/ 63 w 162"/>
              <a:gd name="T101" fmla="*/ 90 h 133"/>
              <a:gd name="T102" fmla="*/ 89 w 162"/>
              <a:gd name="T103" fmla="*/ 76 h 133"/>
              <a:gd name="T104" fmla="*/ 63 w 162"/>
              <a:gd name="T105" fmla="*/ 90 h 133"/>
              <a:gd name="T106" fmla="*/ 74 w 162"/>
              <a:gd name="T107" fmla="*/ 71 h 133"/>
              <a:gd name="T108" fmla="*/ 100 w 162"/>
              <a:gd name="T109" fmla="*/ 58 h 133"/>
              <a:gd name="T110" fmla="*/ 86 w 162"/>
              <a:gd name="T111" fmla="*/ 53 h 133"/>
              <a:gd name="T112" fmla="*/ 111 w 162"/>
              <a:gd name="T113" fmla="*/ 39 h 133"/>
              <a:gd name="T114" fmla="*/ 86 w 162"/>
              <a:gd name="T115" fmla="*/ 5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2" h="133">
                <a:moveTo>
                  <a:pt x="116" y="41"/>
                </a:moveTo>
                <a:cubicBezTo>
                  <a:pt x="116" y="41"/>
                  <a:pt x="116" y="41"/>
                  <a:pt x="116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48" y="95"/>
                  <a:pt x="148" y="95"/>
                  <a:pt x="148" y="95"/>
                </a:cubicBezTo>
                <a:cubicBezTo>
                  <a:pt x="134" y="95"/>
                  <a:pt x="134" y="95"/>
                  <a:pt x="134" y="95"/>
                </a:cubicBezTo>
                <a:cubicBezTo>
                  <a:pt x="134" y="95"/>
                  <a:pt x="134" y="95"/>
                  <a:pt x="134" y="95"/>
                </a:cubicBezTo>
                <a:cubicBezTo>
                  <a:pt x="134" y="123"/>
                  <a:pt x="134" y="123"/>
                  <a:pt x="134" y="123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0" y="133"/>
                  <a:pt x="0" y="133"/>
                  <a:pt x="0" y="133"/>
                </a:cubicBezTo>
                <a:cubicBezTo>
                  <a:pt x="2" y="123"/>
                  <a:pt x="2" y="123"/>
                  <a:pt x="2" y="123"/>
                </a:cubicBezTo>
                <a:cubicBezTo>
                  <a:pt x="26" y="123"/>
                  <a:pt x="26" y="123"/>
                  <a:pt x="26" y="123"/>
                </a:cubicBezTo>
                <a:cubicBezTo>
                  <a:pt x="26" y="95"/>
                  <a:pt x="26" y="95"/>
                  <a:pt x="26" y="95"/>
                </a:cubicBezTo>
                <a:cubicBezTo>
                  <a:pt x="46" y="95"/>
                  <a:pt x="65" y="95"/>
                  <a:pt x="84" y="95"/>
                </a:cubicBezTo>
                <a:cubicBezTo>
                  <a:pt x="95" y="77"/>
                  <a:pt x="105" y="59"/>
                  <a:pt x="116" y="41"/>
                </a:cubicBezTo>
                <a:close/>
                <a:moveTo>
                  <a:pt x="119" y="123"/>
                </a:moveTo>
                <a:cubicBezTo>
                  <a:pt x="119" y="95"/>
                  <a:pt x="119" y="95"/>
                  <a:pt x="119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123"/>
                  <a:pt x="102" y="123"/>
                  <a:pt x="102" y="123"/>
                </a:cubicBezTo>
                <a:lnTo>
                  <a:pt x="119" y="123"/>
                </a:lnTo>
                <a:close/>
                <a:moveTo>
                  <a:pt x="99" y="19"/>
                </a:moveTo>
                <a:cubicBezTo>
                  <a:pt x="96" y="22"/>
                  <a:pt x="94" y="25"/>
                  <a:pt x="94" y="29"/>
                </a:cubicBezTo>
                <a:cubicBezTo>
                  <a:pt x="94" y="31"/>
                  <a:pt x="95" y="32"/>
                  <a:pt x="95" y="34"/>
                </a:cubicBezTo>
                <a:cubicBezTo>
                  <a:pt x="103" y="34"/>
                  <a:pt x="110" y="34"/>
                  <a:pt x="117" y="34"/>
                </a:cubicBezTo>
                <a:cubicBezTo>
                  <a:pt x="125" y="47"/>
                  <a:pt x="133" y="60"/>
                  <a:pt x="141" y="73"/>
                </a:cubicBezTo>
                <a:cubicBezTo>
                  <a:pt x="142" y="73"/>
                  <a:pt x="142" y="73"/>
                  <a:pt x="142" y="73"/>
                </a:cubicBezTo>
                <a:cubicBezTo>
                  <a:pt x="147" y="73"/>
                  <a:pt x="151" y="72"/>
                  <a:pt x="155" y="68"/>
                </a:cubicBezTo>
                <a:cubicBezTo>
                  <a:pt x="158" y="65"/>
                  <a:pt x="160" y="61"/>
                  <a:pt x="160" y="56"/>
                </a:cubicBezTo>
                <a:cubicBezTo>
                  <a:pt x="160" y="51"/>
                  <a:pt x="158" y="47"/>
                  <a:pt x="155" y="43"/>
                </a:cubicBezTo>
                <a:cubicBezTo>
                  <a:pt x="153" y="42"/>
                  <a:pt x="151" y="40"/>
                  <a:pt x="148" y="39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52" y="36"/>
                  <a:pt x="153" y="33"/>
                  <a:pt x="153" y="29"/>
                </a:cubicBezTo>
                <a:cubicBezTo>
                  <a:pt x="153" y="25"/>
                  <a:pt x="152" y="22"/>
                  <a:pt x="149" y="19"/>
                </a:cubicBezTo>
                <a:cubicBezTo>
                  <a:pt x="146" y="16"/>
                  <a:pt x="143" y="15"/>
                  <a:pt x="139" y="15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38" y="10"/>
                  <a:pt x="137" y="7"/>
                  <a:pt x="134" y="4"/>
                </a:cubicBezTo>
                <a:cubicBezTo>
                  <a:pt x="131" y="1"/>
                  <a:pt x="128" y="0"/>
                  <a:pt x="124" y="0"/>
                </a:cubicBezTo>
                <a:cubicBezTo>
                  <a:pt x="120" y="0"/>
                  <a:pt x="116" y="1"/>
                  <a:pt x="114" y="4"/>
                </a:cubicBezTo>
                <a:cubicBezTo>
                  <a:pt x="111" y="7"/>
                  <a:pt x="110" y="10"/>
                  <a:pt x="110" y="14"/>
                </a:cubicBezTo>
                <a:cubicBezTo>
                  <a:pt x="110" y="14"/>
                  <a:pt x="110" y="14"/>
                  <a:pt x="110" y="15"/>
                </a:cubicBezTo>
                <a:cubicBezTo>
                  <a:pt x="109" y="15"/>
                  <a:pt x="109" y="15"/>
                  <a:pt x="109" y="15"/>
                </a:cubicBezTo>
                <a:cubicBezTo>
                  <a:pt x="105" y="15"/>
                  <a:pt x="101" y="16"/>
                  <a:pt x="99" y="19"/>
                </a:cubicBezTo>
                <a:close/>
                <a:moveTo>
                  <a:pt x="48" y="0"/>
                </a:moveTo>
                <a:cubicBezTo>
                  <a:pt x="37" y="8"/>
                  <a:pt x="37" y="8"/>
                  <a:pt x="37" y="8"/>
                </a:cubicBezTo>
                <a:cubicBezTo>
                  <a:pt x="26" y="0"/>
                  <a:pt x="26" y="0"/>
                  <a:pt x="26" y="0"/>
                </a:cubicBezTo>
                <a:cubicBezTo>
                  <a:pt x="22" y="13"/>
                  <a:pt x="22" y="13"/>
                  <a:pt x="2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12" y="26"/>
                  <a:pt x="12" y="26"/>
                  <a:pt x="12" y="26"/>
                </a:cubicBezTo>
                <a:cubicBezTo>
                  <a:pt x="1" y="34"/>
                  <a:pt x="1" y="34"/>
                  <a:pt x="1" y="34"/>
                </a:cubicBezTo>
                <a:cubicBezTo>
                  <a:pt x="12" y="42"/>
                  <a:pt x="12" y="42"/>
                  <a:pt x="12" y="42"/>
                </a:cubicBezTo>
                <a:cubicBezTo>
                  <a:pt x="8" y="55"/>
                  <a:pt x="8" y="55"/>
                  <a:pt x="8" y="55"/>
                </a:cubicBezTo>
                <a:cubicBezTo>
                  <a:pt x="22" y="55"/>
                  <a:pt x="22" y="55"/>
                  <a:pt x="22" y="55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66"/>
                  <a:pt x="25" y="66"/>
                  <a:pt x="25" y="66"/>
                </a:cubicBezTo>
                <a:cubicBezTo>
                  <a:pt x="29" y="60"/>
                  <a:pt x="32" y="54"/>
                  <a:pt x="35" y="49"/>
                </a:cubicBezTo>
                <a:cubicBezTo>
                  <a:pt x="35" y="49"/>
                  <a:pt x="35" y="48"/>
                  <a:pt x="35" y="48"/>
                </a:cubicBezTo>
                <a:cubicBezTo>
                  <a:pt x="32" y="48"/>
                  <a:pt x="30" y="47"/>
                  <a:pt x="27" y="44"/>
                </a:cubicBezTo>
                <a:cubicBezTo>
                  <a:pt x="24" y="42"/>
                  <a:pt x="23" y="38"/>
                  <a:pt x="23" y="34"/>
                </a:cubicBezTo>
                <a:cubicBezTo>
                  <a:pt x="23" y="30"/>
                  <a:pt x="24" y="27"/>
                  <a:pt x="27" y="24"/>
                </a:cubicBezTo>
                <a:cubicBezTo>
                  <a:pt x="28" y="23"/>
                  <a:pt x="29" y="23"/>
                  <a:pt x="30" y="22"/>
                </a:cubicBezTo>
                <a:cubicBezTo>
                  <a:pt x="32" y="21"/>
                  <a:pt x="34" y="20"/>
                  <a:pt x="37" y="20"/>
                </a:cubicBezTo>
                <a:cubicBezTo>
                  <a:pt x="41" y="20"/>
                  <a:pt x="45" y="21"/>
                  <a:pt x="48" y="24"/>
                </a:cubicBezTo>
                <a:cubicBezTo>
                  <a:pt x="48" y="24"/>
                  <a:pt x="48" y="25"/>
                  <a:pt x="49" y="25"/>
                </a:cubicBezTo>
                <a:cubicBezTo>
                  <a:pt x="51" y="28"/>
                  <a:pt x="52" y="31"/>
                  <a:pt x="52" y="34"/>
                </a:cubicBezTo>
                <a:cubicBezTo>
                  <a:pt x="59" y="34"/>
                  <a:pt x="66" y="34"/>
                  <a:pt x="73" y="34"/>
                </a:cubicBezTo>
                <a:cubicBezTo>
                  <a:pt x="62" y="26"/>
                  <a:pt x="62" y="26"/>
                  <a:pt x="62" y="26"/>
                </a:cubicBezTo>
                <a:cubicBezTo>
                  <a:pt x="67" y="13"/>
                  <a:pt x="67" y="13"/>
                  <a:pt x="67" y="13"/>
                </a:cubicBezTo>
                <a:cubicBezTo>
                  <a:pt x="53" y="13"/>
                  <a:pt x="53" y="13"/>
                  <a:pt x="53" y="13"/>
                </a:cubicBezTo>
                <a:lnTo>
                  <a:pt x="48" y="0"/>
                </a:lnTo>
                <a:close/>
                <a:moveTo>
                  <a:pt x="25" y="76"/>
                </a:moveTo>
                <a:cubicBezTo>
                  <a:pt x="17" y="90"/>
                  <a:pt x="17" y="90"/>
                  <a:pt x="17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42" y="76"/>
                  <a:pt x="42" y="76"/>
                  <a:pt x="42" y="76"/>
                </a:cubicBezTo>
                <a:lnTo>
                  <a:pt x="25" y="76"/>
                </a:lnTo>
                <a:close/>
                <a:moveTo>
                  <a:pt x="45" y="71"/>
                </a:moveTo>
                <a:cubicBezTo>
                  <a:pt x="54" y="58"/>
                  <a:pt x="54" y="58"/>
                  <a:pt x="54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28" y="71"/>
                  <a:pt x="28" y="71"/>
                  <a:pt x="28" y="71"/>
                </a:cubicBezTo>
                <a:lnTo>
                  <a:pt x="45" y="71"/>
                </a:lnTo>
                <a:close/>
                <a:moveTo>
                  <a:pt x="65" y="39"/>
                </a:moveTo>
                <a:cubicBezTo>
                  <a:pt x="47" y="39"/>
                  <a:pt x="47" y="39"/>
                  <a:pt x="47" y="39"/>
                </a:cubicBezTo>
                <a:cubicBezTo>
                  <a:pt x="39" y="53"/>
                  <a:pt x="39" y="53"/>
                  <a:pt x="39" y="53"/>
                </a:cubicBezTo>
                <a:cubicBezTo>
                  <a:pt x="56" y="53"/>
                  <a:pt x="56" y="53"/>
                  <a:pt x="56" y="53"/>
                </a:cubicBezTo>
                <a:lnTo>
                  <a:pt x="65" y="39"/>
                </a:lnTo>
                <a:close/>
                <a:moveTo>
                  <a:pt x="62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88" y="39"/>
                  <a:pt x="88" y="39"/>
                  <a:pt x="88" y="39"/>
                </a:cubicBezTo>
                <a:cubicBezTo>
                  <a:pt x="70" y="39"/>
                  <a:pt x="70" y="39"/>
                  <a:pt x="70" y="39"/>
                </a:cubicBezTo>
                <a:lnTo>
                  <a:pt x="62" y="53"/>
                </a:lnTo>
                <a:close/>
                <a:moveTo>
                  <a:pt x="59" y="58"/>
                </a:moveTo>
                <a:cubicBezTo>
                  <a:pt x="51" y="71"/>
                  <a:pt x="51" y="71"/>
                  <a:pt x="51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77" y="58"/>
                  <a:pt x="77" y="58"/>
                  <a:pt x="77" y="58"/>
                </a:cubicBezTo>
                <a:lnTo>
                  <a:pt x="59" y="58"/>
                </a:lnTo>
                <a:close/>
                <a:moveTo>
                  <a:pt x="40" y="90"/>
                </a:moveTo>
                <a:cubicBezTo>
                  <a:pt x="58" y="90"/>
                  <a:pt x="58" y="90"/>
                  <a:pt x="58" y="90"/>
                </a:cubicBezTo>
                <a:cubicBezTo>
                  <a:pt x="66" y="76"/>
                  <a:pt x="66" y="76"/>
                  <a:pt x="66" y="76"/>
                </a:cubicBezTo>
                <a:cubicBezTo>
                  <a:pt x="48" y="76"/>
                  <a:pt x="48" y="76"/>
                  <a:pt x="48" y="76"/>
                </a:cubicBezTo>
                <a:lnTo>
                  <a:pt x="40" y="90"/>
                </a:lnTo>
                <a:close/>
                <a:moveTo>
                  <a:pt x="63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9" y="76"/>
                  <a:pt x="89" y="76"/>
                  <a:pt x="89" y="76"/>
                </a:cubicBezTo>
                <a:cubicBezTo>
                  <a:pt x="72" y="76"/>
                  <a:pt x="72" y="76"/>
                  <a:pt x="72" y="76"/>
                </a:cubicBezTo>
                <a:lnTo>
                  <a:pt x="63" y="90"/>
                </a:lnTo>
                <a:close/>
                <a:moveTo>
                  <a:pt x="83" y="58"/>
                </a:moveTo>
                <a:cubicBezTo>
                  <a:pt x="74" y="71"/>
                  <a:pt x="74" y="71"/>
                  <a:pt x="74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100" y="58"/>
                  <a:pt x="100" y="58"/>
                  <a:pt x="100" y="58"/>
                </a:cubicBezTo>
                <a:lnTo>
                  <a:pt x="83" y="58"/>
                </a:lnTo>
                <a:close/>
                <a:moveTo>
                  <a:pt x="86" y="53"/>
                </a:moveTo>
                <a:cubicBezTo>
                  <a:pt x="103" y="53"/>
                  <a:pt x="103" y="53"/>
                  <a:pt x="103" y="53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94" y="39"/>
                  <a:pt x="94" y="39"/>
                  <a:pt x="94" y="39"/>
                </a:cubicBezTo>
                <a:lnTo>
                  <a:pt x="86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85" name="Group 84"/>
          <p:cNvGrpSpPr/>
          <p:nvPr/>
        </p:nvGrpSpPr>
        <p:grpSpPr>
          <a:xfrm>
            <a:off x="5898687" y="3345265"/>
            <a:ext cx="575668" cy="455431"/>
            <a:chOff x="3659982" y="2600324"/>
            <a:chExt cx="357187" cy="354013"/>
          </a:xfrm>
        </p:grpSpPr>
        <p:sp>
          <p:nvSpPr>
            <p:cNvPr id="46" name="Freeform 83"/>
            <p:cNvSpPr>
              <a:spLocks/>
            </p:cNvSpPr>
            <p:nvPr/>
          </p:nvSpPr>
          <p:spPr bwMode="auto">
            <a:xfrm>
              <a:off x="3826670" y="2674937"/>
              <a:ext cx="115887" cy="115888"/>
            </a:xfrm>
            <a:custGeom>
              <a:avLst/>
              <a:gdLst>
                <a:gd name="T0" fmla="*/ 71 w 73"/>
                <a:gd name="T1" fmla="*/ 53 h 73"/>
                <a:gd name="T2" fmla="*/ 57 w 73"/>
                <a:gd name="T3" fmla="*/ 40 h 73"/>
                <a:gd name="T4" fmla="*/ 73 w 73"/>
                <a:gd name="T5" fmla="*/ 24 h 73"/>
                <a:gd name="T6" fmla="*/ 65 w 73"/>
                <a:gd name="T7" fmla="*/ 18 h 73"/>
                <a:gd name="T8" fmla="*/ 49 w 73"/>
                <a:gd name="T9" fmla="*/ 32 h 73"/>
                <a:gd name="T10" fmla="*/ 18 w 73"/>
                <a:gd name="T11" fmla="*/ 2 h 73"/>
                <a:gd name="T12" fmla="*/ 14 w 73"/>
                <a:gd name="T13" fmla="*/ 4 h 73"/>
                <a:gd name="T14" fmla="*/ 10 w 73"/>
                <a:gd name="T15" fmla="*/ 0 h 73"/>
                <a:gd name="T16" fmla="*/ 0 w 73"/>
                <a:gd name="T17" fmla="*/ 6 h 73"/>
                <a:gd name="T18" fmla="*/ 67 w 73"/>
                <a:gd name="T19" fmla="*/ 73 h 73"/>
                <a:gd name="T20" fmla="*/ 73 w 73"/>
                <a:gd name="T21" fmla="*/ 63 h 73"/>
                <a:gd name="T22" fmla="*/ 67 w 73"/>
                <a:gd name="T23" fmla="*/ 57 h 73"/>
                <a:gd name="T24" fmla="*/ 71 w 73"/>
                <a:gd name="T2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3">
                  <a:moveTo>
                    <a:pt x="71" y="53"/>
                  </a:moveTo>
                  <a:lnTo>
                    <a:pt x="57" y="40"/>
                  </a:lnTo>
                  <a:lnTo>
                    <a:pt x="73" y="24"/>
                  </a:lnTo>
                  <a:lnTo>
                    <a:pt x="65" y="18"/>
                  </a:lnTo>
                  <a:lnTo>
                    <a:pt x="49" y="3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0" y="6"/>
                  </a:lnTo>
                  <a:lnTo>
                    <a:pt x="67" y="73"/>
                  </a:lnTo>
                  <a:lnTo>
                    <a:pt x="73" y="63"/>
                  </a:lnTo>
                  <a:lnTo>
                    <a:pt x="67" y="57"/>
                  </a:lnTo>
                  <a:lnTo>
                    <a:pt x="7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Freeform 84"/>
            <p:cNvSpPr>
              <a:spLocks/>
            </p:cNvSpPr>
            <p:nvPr/>
          </p:nvSpPr>
          <p:spPr bwMode="auto">
            <a:xfrm>
              <a:off x="3733007" y="2759074"/>
              <a:ext cx="125412" cy="125413"/>
            </a:xfrm>
            <a:custGeom>
              <a:avLst/>
              <a:gdLst>
                <a:gd name="T0" fmla="*/ 79 w 79"/>
                <a:gd name="T1" fmla="*/ 48 h 79"/>
                <a:gd name="T2" fmla="*/ 31 w 79"/>
                <a:gd name="T3" fmla="*/ 0 h 79"/>
                <a:gd name="T4" fmla="*/ 0 w 79"/>
                <a:gd name="T5" fmla="*/ 36 h 79"/>
                <a:gd name="T6" fmla="*/ 43 w 79"/>
                <a:gd name="T7" fmla="*/ 79 h 79"/>
                <a:gd name="T8" fmla="*/ 79 w 79"/>
                <a:gd name="T9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79" y="48"/>
                  </a:moveTo>
                  <a:lnTo>
                    <a:pt x="31" y="0"/>
                  </a:lnTo>
                  <a:lnTo>
                    <a:pt x="0" y="36"/>
                  </a:lnTo>
                  <a:lnTo>
                    <a:pt x="43" y="79"/>
                  </a:lnTo>
                  <a:lnTo>
                    <a:pt x="7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8" name="Freeform 85"/>
            <p:cNvSpPr>
              <a:spLocks/>
            </p:cNvSpPr>
            <p:nvPr/>
          </p:nvSpPr>
          <p:spPr bwMode="auto">
            <a:xfrm>
              <a:off x="3813970" y="2700337"/>
              <a:ext cx="103187" cy="103188"/>
            </a:xfrm>
            <a:custGeom>
              <a:avLst/>
              <a:gdLst>
                <a:gd name="T0" fmla="*/ 10 w 65"/>
                <a:gd name="T1" fmla="*/ 0 h 65"/>
                <a:gd name="T2" fmla="*/ 0 w 65"/>
                <a:gd name="T3" fmla="*/ 12 h 65"/>
                <a:gd name="T4" fmla="*/ 51 w 65"/>
                <a:gd name="T5" fmla="*/ 65 h 65"/>
                <a:gd name="T6" fmla="*/ 65 w 65"/>
                <a:gd name="T7" fmla="*/ 55 h 65"/>
                <a:gd name="T8" fmla="*/ 10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0" y="0"/>
                  </a:moveTo>
                  <a:lnTo>
                    <a:pt x="0" y="12"/>
                  </a:lnTo>
                  <a:lnTo>
                    <a:pt x="51" y="65"/>
                  </a:lnTo>
                  <a:lnTo>
                    <a:pt x="65" y="5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Freeform 86"/>
            <p:cNvSpPr>
              <a:spLocks noEditPoints="1"/>
            </p:cNvSpPr>
            <p:nvPr/>
          </p:nvSpPr>
          <p:spPr bwMode="auto">
            <a:xfrm>
              <a:off x="3659982" y="2600324"/>
              <a:ext cx="357187" cy="354013"/>
            </a:xfrm>
            <a:custGeom>
              <a:avLst/>
              <a:gdLst>
                <a:gd name="T0" fmla="*/ 55 w 111"/>
                <a:gd name="T1" fmla="*/ 0 h 110"/>
                <a:gd name="T2" fmla="*/ 0 w 111"/>
                <a:gd name="T3" fmla="*/ 55 h 110"/>
                <a:gd name="T4" fmla="*/ 55 w 111"/>
                <a:gd name="T5" fmla="*/ 110 h 110"/>
                <a:gd name="T6" fmla="*/ 111 w 111"/>
                <a:gd name="T7" fmla="*/ 55 h 110"/>
                <a:gd name="T8" fmla="*/ 55 w 111"/>
                <a:gd name="T9" fmla="*/ 0 h 110"/>
                <a:gd name="T10" fmla="*/ 98 w 111"/>
                <a:gd name="T11" fmla="*/ 55 h 110"/>
                <a:gd name="T12" fmla="*/ 90 w 111"/>
                <a:gd name="T13" fmla="*/ 81 h 110"/>
                <a:gd name="T14" fmla="*/ 29 w 111"/>
                <a:gd name="T15" fmla="*/ 21 h 110"/>
                <a:gd name="T16" fmla="*/ 55 w 111"/>
                <a:gd name="T17" fmla="*/ 12 h 110"/>
                <a:gd name="T18" fmla="*/ 98 w 111"/>
                <a:gd name="T19" fmla="*/ 55 h 110"/>
                <a:gd name="T20" fmla="*/ 12 w 111"/>
                <a:gd name="T21" fmla="*/ 55 h 110"/>
                <a:gd name="T22" fmla="*/ 21 w 111"/>
                <a:gd name="T23" fmla="*/ 30 h 110"/>
                <a:gd name="T24" fmla="*/ 81 w 111"/>
                <a:gd name="T25" fmla="*/ 90 h 110"/>
                <a:gd name="T26" fmla="*/ 55 w 111"/>
                <a:gd name="T27" fmla="*/ 98 h 110"/>
                <a:gd name="T28" fmla="*/ 12 w 111"/>
                <a:gd name="T2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10">
                  <a:moveTo>
                    <a:pt x="55" y="0"/>
                  </a:moveTo>
                  <a:cubicBezTo>
                    <a:pt x="25" y="0"/>
                    <a:pt x="0" y="25"/>
                    <a:pt x="0" y="55"/>
                  </a:cubicBezTo>
                  <a:cubicBezTo>
                    <a:pt x="0" y="86"/>
                    <a:pt x="25" y="110"/>
                    <a:pt x="55" y="110"/>
                  </a:cubicBezTo>
                  <a:cubicBezTo>
                    <a:pt x="86" y="110"/>
                    <a:pt x="111" y="86"/>
                    <a:pt x="111" y="55"/>
                  </a:cubicBezTo>
                  <a:cubicBezTo>
                    <a:pt x="111" y="25"/>
                    <a:pt x="86" y="0"/>
                    <a:pt x="55" y="0"/>
                  </a:cubicBezTo>
                  <a:close/>
                  <a:moveTo>
                    <a:pt x="98" y="55"/>
                  </a:moveTo>
                  <a:cubicBezTo>
                    <a:pt x="98" y="65"/>
                    <a:pt x="95" y="74"/>
                    <a:pt x="90" y="8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7" y="15"/>
                    <a:pt x="46" y="12"/>
                    <a:pt x="55" y="12"/>
                  </a:cubicBezTo>
                  <a:cubicBezTo>
                    <a:pt x="79" y="12"/>
                    <a:pt x="98" y="32"/>
                    <a:pt x="98" y="55"/>
                  </a:cubicBezTo>
                  <a:close/>
                  <a:moveTo>
                    <a:pt x="12" y="55"/>
                  </a:moveTo>
                  <a:cubicBezTo>
                    <a:pt x="12" y="46"/>
                    <a:pt x="15" y="37"/>
                    <a:pt x="21" y="3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74" y="95"/>
                    <a:pt x="65" y="98"/>
                    <a:pt x="55" y="98"/>
                  </a:cubicBezTo>
                  <a:cubicBezTo>
                    <a:pt x="32" y="98"/>
                    <a:pt x="12" y="79"/>
                    <a:pt x="12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56" name="Freeform 93"/>
          <p:cNvSpPr>
            <a:spLocks noEditPoints="1"/>
          </p:cNvSpPr>
          <p:nvPr/>
        </p:nvSpPr>
        <p:spPr bwMode="auto">
          <a:xfrm>
            <a:off x="7518236" y="1658336"/>
            <a:ext cx="555200" cy="410500"/>
          </a:xfrm>
          <a:custGeom>
            <a:avLst/>
            <a:gdLst>
              <a:gd name="T0" fmla="*/ 103 w 107"/>
              <a:gd name="T1" fmla="*/ 22 h 99"/>
              <a:gd name="T2" fmla="*/ 98 w 107"/>
              <a:gd name="T3" fmla="*/ 14 h 99"/>
              <a:gd name="T4" fmla="*/ 95 w 107"/>
              <a:gd name="T5" fmla="*/ 11 h 99"/>
              <a:gd name="T6" fmla="*/ 24 w 107"/>
              <a:gd name="T7" fmla="*/ 0 h 99"/>
              <a:gd name="T8" fmla="*/ 12 w 107"/>
              <a:gd name="T9" fmla="*/ 14 h 99"/>
              <a:gd name="T10" fmla="*/ 4 w 107"/>
              <a:gd name="T11" fmla="*/ 20 h 99"/>
              <a:gd name="T12" fmla="*/ 4 w 107"/>
              <a:gd name="T13" fmla="*/ 22 h 99"/>
              <a:gd name="T14" fmla="*/ 0 w 107"/>
              <a:gd name="T15" fmla="*/ 39 h 99"/>
              <a:gd name="T16" fmla="*/ 7 w 107"/>
              <a:gd name="T17" fmla="*/ 42 h 99"/>
              <a:gd name="T18" fmla="*/ 10 w 107"/>
              <a:gd name="T19" fmla="*/ 25 h 99"/>
              <a:gd name="T20" fmla="*/ 7 w 107"/>
              <a:gd name="T21" fmla="*/ 22 h 99"/>
              <a:gd name="T22" fmla="*/ 10 w 107"/>
              <a:gd name="T23" fmla="*/ 17 h 99"/>
              <a:gd name="T24" fmla="*/ 12 w 107"/>
              <a:gd name="T25" fmla="*/ 85 h 99"/>
              <a:gd name="T26" fmla="*/ 18 w 107"/>
              <a:gd name="T27" fmla="*/ 95 h 99"/>
              <a:gd name="T28" fmla="*/ 29 w 107"/>
              <a:gd name="T29" fmla="*/ 99 h 99"/>
              <a:gd name="T30" fmla="*/ 33 w 107"/>
              <a:gd name="T31" fmla="*/ 91 h 99"/>
              <a:gd name="T32" fmla="*/ 75 w 107"/>
              <a:gd name="T33" fmla="*/ 95 h 99"/>
              <a:gd name="T34" fmla="*/ 87 w 107"/>
              <a:gd name="T35" fmla="*/ 99 h 99"/>
              <a:gd name="T36" fmla="*/ 90 w 107"/>
              <a:gd name="T37" fmla="*/ 91 h 99"/>
              <a:gd name="T38" fmla="*/ 95 w 107"/>
              <a:gd name="T39" fmla="*/ 17 h 99"/>
              <a:gd name="T40" fmla="*/ 101 w 107"/>
              <a:gd name="T41" fmla="*/ 20 h 99"/>
              <a:gd name="T42" fmla="*/ 101 w 107"/>
              <a:gd name="T43" fmla="*/ 22 h 99"/>
              <a:gd name="T44" fmla="*/ 97 w 107"/>
              <a:gd name="T45" fmla="*/ 39 h 99"/>
              <a:gd name="T46" fmla="*/ 104 w 107"/>
              <a:gd name="T47" fmla="*/ 42 h 99"/>
              <a:gd name="T48" fmla="*/ 107 w 107"/>
              <a:gd name="T49" fmla="*/ 25 h 99"/>
              <a:gd name="T50" fmla="*/ 29 w 107"/>
              <a:gd name="T51" fmla="*/ 9 h 99"/>
              <a:gd name="T52" fmla="*/ 78 w 107"/>
              <a:gd name="T53" fmla="*/ 6 h 99"/>
              <a:gd name="T54" fmla="*/ 80 w 107"/>
              <a:gd name="T55" fmla="*/ 12 h 99"/>
              <a:gd name="T56" fmla="*/ 31 w 107"/>
              <a:gd name="T57" fmla="*/ 14 h 99"/>
              <a:gd name="T58" fmla="*/ 29 w 107"/>
              <a:gd name="T59" fmla="*/ 9 h 99"/>
              <a:gd name="T60" fmla="*/ 19 w 107"/>
              <a:gd name="T61" fmla="*/ 81 h 99"/>
              <a:gd name="T62" fmla="*/ 18 w 107"/>
              <a:gd name="T63" fmla="*/ 74 h 99"/>
              <a:gd name="T64" fmla="*/ 31 w 107"/>
              <a:gd name="T65" fmla="*/ 75 h 99"/>
              <a:gd name="T66" fmla="*/ 32 w 107"/>
              <a:gd name="T67" fmla="*/ 80 h 99"/>
              <a:gd name="T68" fmla="*/ 22 w 107"/>
              <a:gd name="T69" fmla="*/ 67 h 99"/>
              <a:gd name="T70" fmla="*/ 18 w 107"/>
              <a:gd name="T71" fmla="*/ 24 h 99"/>
              <a:gd name="T72" fmla="*/ 85 w 107"/>
              <a:gd name="T73" fmla="*/ 19 h 99"/>
              <a:gd name="T74" fmla="*/ 90 w 107"/>
              <a:gd name="T75" fmla="*/ 63 h 99"/>
              <a:gd name="T76" fmla="*/ 22 w 107"/>
              <a:gd name="T77" fmla="*/ 67 h 99"/>
              <a:gd name="T78" fmla="*/ 76 w 107"/>
              <a:gd name="T79" fmla="*/ 76 h 99"/>
              <a:gd name="T80" fmla="*/ 88 w 107"/>
              <a:gd name="T81" fmla="*/ 73 h 99"/>
              <a:gd name="T82" fmla="*/ 90 w 107"/>
              <a:gd name="T83" fmla="*/ 80 h 99"/>
              <a:gd name="T84" fmla="*/ 77 w 107"/>
              <a:gd name="T85" fmla="*/ 81 h 99"/>
              <a:gd name="T86" fmla="*/ 66 w 107"/>
              <a:gd name="T87" fmla="*/ 25 h 99"/>
              <a:gd name="T88" fmla="*/ 65 w 107"/>
              <a:gd name="T89" fmla="*/ 43 h 99"/>
              <a:gd name="T90" fmla="*/ 43 w 107"/>
              <a:gd name="T91" fmla="*/ 66 h 99"/>
              <a:gd name="T92" fmla="*/ 50 w 107"/>
              <a:gd name="T93" fmla="*/ 47 h 99"/>
              <a:gd name="T94" fmla="*/ 42 w 107"/>
              <a:gd name="T95" fmla="*/ 45 h 99"/>
              <a:gd name="T96" fmla="*/ 66 w 107"/>
              <a:gd name="T97" fmla="*/ 2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7" h="99">
                <a:moveTo>
                  <a:pt x="104" y="22"/>
                </a:moveTo>
                <a:cubicBezTo>
                  <a:pt x="103" y="22"/>
                  <a:pt x="103" y="22"/>
                  <a:pt x="103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17"/>
                  <a:pt x="101" y="14"/>
                  <a:pt x="98" y="14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5"/>
                  <a:pt x="90" y="0"/>
                  <a:pt x="8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8" y="0"/>
                  <a:pt x="12" y="5"/>
                  <a:pt x="12" y="11"/>
                </a:cubicBezTo>
                <a:cubicBezTo>
                  <a:pt x="12" y="14"/>
                  <a:pt x="12" y="14"/>
                  <a:pt x="12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7" y="14"/>
                  <a:pt x="4" y="17"/>
                  <a:pt x="4" y="20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2" y="22"/>
                  <a:pt x="0" y="23"/>
                  <a:pt x="0" y="2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2"/>
                  <a:pt x="4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9" y="42"/>
                  <a:pt x="10" y="41"/>
                  <a:pt x="10" y="39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3"/>
                  <a:pt x="9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8"/>
                  <a:pt x="8" y="17"/>
                  <a:pt x="10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88"/>
                  <a:pt x="15" y="91"/>
                  <a:pt x="18" y="91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7"/>
                  <a:pt x="19" y="99"/>
                  <a:pt x="21" y="99"/>
                </a:cubicBezTo>
                <a:cubicBezTo>
                  <a:pt x="29" y="99"/>
                  <a:pt x="29" y="99"/>
                  <a:pt x="29" y="99"/>
                </a:cubicBezTo>
                <a:cubicBezTo>
                  <a:pt x="31" y="99"/>
                  <a:pt x="33" y="97"/>
                  <a:pt x="33" y="95"/>
                </a:cubicBezTo>
                <a:cubicBezTo>
                  <a:pt x="33" y="91"/>
                  <a:pt x="33" y="91"/>
                  <a:pt x="33" y="91"/>
                </a:cubicBezTo>
                <a:cubicBezTo>
                  <a:pt x="75" y="91"/>
                  <a:pt x="75" y="91"/>
                  <a:pt x="75" y="91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97"/>
                  <a:pt x="77" y="99"/>
                  <a:pt x="79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9" y="99"/>
                  <a:pt x="90" y="97"/>
                  <a:pt x="90" y="95"/>
                </a:cubicBezTo>
                <a:cubicBezTo>
                  <a:pt x="90" y="91"/>
                  <a:pt x="90" y="91"/>
                  <a:pt x="90" y="91"/>
                </a:cubicBezTo>
                <a:cubicBezTo>
                  <a:pt x="93" y="90"/>
                  <a:pt x="95" y="88"/>
                  <a:pt x="95" y="85"/>
                </a:cubicBezTo>
                <a:cubicBezTo>
                  <a:pt x="95" y="17"/>
                  <a:pt x="95" y="17"/>
                  <a:pt x="95" y="17"/>
                </a:cubicBezTo>
                <a:cubicBezTo>
                  <a:pt x="98" y="17"/>
                  <a:pt x="98" y="17"/>
                  <a:pt x="98" y="17"/>
                </a:cubicBezTo>
                <a:cubicBezTo>
                  <a:pt x="100" y="17"/>
                  <a:pt x="101" y="18"/>
                  <a:pt x="101" y="20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99" y="22"/>
                  <a:pt x="97" y="23"/>
                  <a:pt x="97" y="25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1"/>
                  <a:pt x="99" y="42"/>
                  <a:pt x="101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6" y="42"/>
                  <a:pt x="107" y="41"/>
                  <a:pt x="107" y="39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23"/>
                  <a:pt x="106" y="22"/>
                  <a:pt x="104" y="22"/>
                </a:cubicBezTo>
                <a:close/>
                <a:moveTo>
                  <a:pt x="29" y="9"/>
                </a:moveTo>
                <a:cubicBezTo>
                  <a:pt x="29" y="7"/>
                  <a:pt x="30" y="6"/>
                  <a:pt x="31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9" y="6"/>
                  <a:pt x="80" y="7"/>
                  <a:pt x="80" y="9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13"/>
                  <a:pt x="79" y="14"/>
                  <a:pt x="7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0" y="14"/>
                  <a:pt x="29" y="13"/>
                  <a:pt x="29" y="12"/>
                </a:cubicBezTo>
                <a:lnTo>
                  <a:pt x="29" y="9"/>
                </a:lnTo>
                <a:close/>
                <a:moveTo>
                  <a:pt x="31" y="81"/>
                </a:moveTo>
                <a:cubicBezTo>
                  <a:pt x="19" y="81"/>
                  <a:pt x="19" y="81"/>
                  <a:pt x="19" y="81"/>
                </a:cubicBezTo>
                <a:cubicBezTo>
                  <a:pt x="19" y="81"/>
                  <a:pt x="18" y="81"/>
                  <a:pt x="18" y="80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74"/>
                  <a:pt x="19" y="73"/>
                  <a:pt x="20" y="73"/>
                </a:cubicBezTo>
                <a:cubicBezTo>
                  <a:pt x="31" y="75"/>
                  <a:pt x="31" y="75"/>
                  <a:pt x="31" y="75"/>
                </a:cubicBezTo>
                <a:cubicBezTo>
                  <a:pt x="32" y="75"/>
                  <a:pt x="32" y="76"/>
                  <a:pt x="32" y="76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0"/>
                  <a:pt x="32" y="81"/>
                  <a:pt x="31" y="81"/>
                </a:cubicBezTo>
                <a:close/>
                <a:moveTo>
                  <a:pt x="22" y="67"/>
                </a:moveTo>
                <a:cubicBezTo>
                  <a:pt x="20" y="67"/>
                  <a:pt x="18" y="65"/>
                  <a:pt x="18" y="63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1"/>
                  <a:pt x="20" y="19"/>
                  <a:pt x="23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8" y="19"/>
                  <a:pt x="90" y="21"/>
                  <a:pt x="90" y="24"/>
                </a:cubicBezTo>
                <a:cubicBezTo>
                  <a:pt x="90" y="37"/>
                  <a:pt x="90" y="50"/>
                  <a:pt x="90" y="63"/>
                </a:cubicBezTo>
                <a:cubicBezTo>
                  <a:pt x="90" y="65"/>
                  <a:pt x="88" y="67"/>
                  <a:pt x="86" y="67"/>
                </a:cubicBezTo>
                <a:cubicBezTo>
                  <a:pt x="65" y="73"/>
                  <a:pt x="43" y="73"/>
                  <a:pt x="22" y="67"/>
                </a:cubicBezTo>
                <a:close/>
                <a:moveTo>
                  <a:pt x="76" y="80"/>
                </a:moveTo>
                <a:cubicBezTo>
                  <a:pt x="76" y="76"/>
                  <a:pt x="76" y="76"/>
                  <a:pt x="76" y="76"/>
                </a:cubicBezTo>
                <a:cubicBezTo>
                  <a:pt x="76" y="76"/>
                  <a:pt x="76" y="75"/>
                  <a:pt x="77" y="75"/>
                </a:cubicBezTo>
                <a:cubicBezTo>
                  <a:pt x="88" y="73"/>
                  <a:pt x="88" y="73"/>
                  <a:pt x="88" y="73"/>
                </a:cubicBezTo>
                <a:cubicBezTo>
                  <a:pt x="89" y="73"/>
                  <a:pt x="90" y="74"/>
                  <a:pt x="90" y="74"/>
                </a:cubicBezTo>
                <a:cubicBezTo>
                  <a:pt x="90" y="80"/>
                  <a:pt x="90" y="80"/>
                  <a:pt x="90" y="80"/>
                </a:cubicBezTo>
                <a:cubicBezTo>
                  <a:pt x="90" y="81"/>
                  <a:pt x="89" y="81"/>
                  <a:pt x="89" y="81"/>
                </a:cubicBezTo>
                <a:cubicBezTo>
                  <a:pt x="77" y="81"/>
                  <a:pt x="77" y="81"/>
                  <a:pt x="77" y="81"/>
                </a:cubicBezTo>
                <a:cubicBezTo>
                  <a:pt x="76" y="81"/>
                  <a:pt x="76" y="80"/>
                  <a:pt x="76" y="80"/>
                </a:cubicBezTo>
                <a:close/>
                <a:moveTo>
                  <a:pt x="66" y="25"/>
                </a:moveTo>
                <a:cubicBezTo>
                  <a:pt x="58" y="43"/>
                  <a:pt x="58" y="43"/>
                  <a:pt x="58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66" y="43"/>
                  <a:pt x="67" y="44"/>
                  <a:pt x="66" y="45"/>
                </a:cubicBezTo>
                <a:cubicBezTo>
                  <a:pt x="43" y="66"/>
                  <a:pt x="43" y="66"/>
                  <a:pt x="43" y="66"/>
                </a:cubicBezTo>
                <a:cubicBezTo>
                  <a:pt x="43" y="67"/>
                  <a:pt x="42" y="66"/>
                  <a:pt x="42" y="65"/>
                </a:cubicBezTo>
                <a:cubicBezTo>
                  <a:pt x="50" y="47"/>
                  <a:pt x="50" y="47"/>
                  <a:pt x="50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1" y="46"/>
                  <a:pt x="42" y="45"/>
                </a:cubicBezTo>
                <a:cubicBezTo>
                  <a:pt x="64" y="24"/>
                  <a:pt x="64" y="24"/>
                  <a:pt x="64" y="24"/>
                </a:cubicBezTo>
                <a:cubicBezTo>
                  <a:pt x="65" y="23"/>
                  <a:pt x="66" y="24"/>
                  <a:pt x="66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84" name="Group 83"/>
          <p:cNvGrpSpPr/>
          <p:nvPr/>
        </p:nvGrpSpPr>
        <p:grpSpPr>
          <a:xfrm>
            <a:off x="9058469" y="3349349"/>
            <a:ext cx="683126" cy="535081"/>
            <a:chOff x="5620545" y="2603499"/>
            <a:chExt cx="423862" cy="415926"/>
          </a:xfrm>
        </p:grpSpPr>
        <p:sp>
          <p:nvSpPr>
            <p:cNvPr id="57" name="Freeform 94"/>
            <p:cNvSpPr>
              <a:spLocks/>
            </p:cNvSpPr>
            <p:nvPr/>
          </p:nvSpPr>
          <p:spPr bwMode="auto">
            <a:xfrm>
              <a:off x="5725320" y="2797174"/>
              <a:ext cx="74612" cy="47625"/>
            </a:xfrm>
            <a:custGeom>
              <a:avLst/>
              <a:gdLst>
                <a:gd name="T0" fmla="*/ 1 w 23"/>
                <a:gd name="T1" fmla="*/ 13 h 15"/>
                <a:gd name="T2" fmla="*/ 3 w 23"/>
                <a:gd name="T3" fmla="*/ 15 h 15"/>
                <a:gd name="T4" fmla="*/ 20 w 23"/>
                <a:gd name="T5" fmla="*/ 15 h 15"/>
                <a:gd name="T6" fmla="*/ 23 w 23"/>
                <a:gd name="T7" fmla="*/ 13 h 15"/>
                <a:gd name="T8" fmla="*/ 23 w 23"/>
                <a:gd name="T9" fmla="*/ 3 h 15"/>
                <a:gd name="T10" fmla="*/ 20 w 23"/>
                <a:gd name="T11" fmla="*/ 0 h 15"/>
                <a:gd name="T12" fmla="*/ 6 w 23"/>
                <a:gd name="T13" fmla="*/ 0 h 15"/>
                <a:gd name="T14" fmla="*/ 3 w 23"/>
                <a:gd name="T15" fmla="*/ 3 h 15"/>
                <a:gd name="T16" fmla="*/ 1 w 23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5">
                  <a:moveTo>
                    <a:pt x="1" y="13"/>
                  </a:moveTo>
                  <a:cubicBezTo>
                    <a:pt x="0" y="14"/>
                    <a:pt x="1" y="15"/>
                    <a:pt x="3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5"/>
                    <a:pt x="23" y="14"/>
                    <a:pt x="23" y="1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2" y="0"/>
                    <a:pt x="2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3" y="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Freeform 95"/>
            <p:cNvSpPr>
              <a:spLocks/>
            </p:cNvSpPr>
            <p:nvPr/>
          </p:nvSpPr>
          <p:spPr bwMode="auto">
            <a:xfrm>
              <a:off x="5742782" y="2752724"/>
              <a:ext cx="57150" cy="38100"/>
            </a:xfrm>
            <a:custGeom>
              <a:avLst/>
              <a:gdLst>
                <a:gd name="T0" fmla="*/ 18 w 18"/>
                <a:gd name="T1" fmla="*/ 2 h 12"/>
                <a:gd name="T2" fmla="*/ 15 w 18"/>
                <a:gd name="T3" fmla="*/ 0 h 12"/>
                <a:gd name="T4" fmla="*/ 5 w 18"/>
                <a:gd name="T5" fmla="*/ 0 h 12"/>
                <a:gd name="T6" fmla="*/ 2 w 18"/>
                <a:gd name="T7" fmla="*/ 2 h 12"/>
                <a:gd name="T8" fmla="*/ 0 w 18"/>
                <a:gd name="T9" fmla="*/ 9 h 12"/>
                <a:gd name="T10" fmla="*/ 2 w 18"/>
                <a:gd name="T11" fmla="*/ 12 h 12"/>
                <a:gd name="T12" fmla="*/ 15 w 18"/>
                <a:gd name="T13" fmla="*/ 12 h 12"/>
                <a:gd name="T14" fmla="*/ 18 w 18"/>
                <a:gd name="T15" fmla="*/ 9 h 12"/>
                <a:gd name="T16" fmla="*/ 18 w 18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18" y="2"/>
                  </a:moveTo>
                  <a:cubicBezTo>
                    <a:pt x="18" y="1"/>
                    <a:pt x="17" y="0"/>
                    <a:pt x="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2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2"/>
                    <a:pt x="18" y="11"/>
                    <a:pt x="18" y="9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9" name="Freeform 96"/>
            <p:cNvSpPr>
              <a:spLocks/>
            </p:cNvSpPr>
            <p:nvPr/>
          </p:nvSpPr>
          <p:spPr bwMode="auto">
            <a:xfrm>
              <a:off x="5806282" y="2797174"/>
              <a:ext cx="71437" cy="47625"/>
            </a:xfrm>
            <a:custGeom>
              <a:avLst/>
              <a:gdLst>
                <a:gd name="T0" fmla="*/ 0 w 22"/>
                <a:gd name="T1" fmla="*/ 13 h 15"/>
                <a:gd name="T2" fmla="*/ 3 w 22"/>
                <a:gd name="T3" fmla="*/ 15 h 15"/>
                <a:gd name="T4" fmla="*/ 20 w 22"/>
                <a:gd name="T5" fmla="*/ 15 h 15"/>
                <a:gd name="T6" fmla="*/ 22 w 22"/>
                <a:gd name="T7" fmla="*/ 13 h 15"/>
                <a:gd name="T8" fmla="*/ 19 w 22"/>
                <a:gd name="T9" fmla="*/ 3 h 15"/>
                <a:gd name="T10" fmla="*/ 16 w 22"/>
                <a:gd name="T11" fmla="*/ 0 h 15"/>
                <a:gd name="T12" fmla="*/ 3 w 22"/>
                <a:gd name="T13" fmla="*/ 0 h 15"/>
                <a:gd name="T14" fmla="*/ 0 w 22"/>
                <a:gd name="T15" fmla="*/ 3 h 15"/>
                <a:gd name="T16" fmla="*/ 0 w 22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0" y="13"/>
                  </a:moveTo>
                  <a:cubicBezTo>
                    <a:pt x="0" y="14"/>
                    <a:pt x="1" y="15"/>
                    <a:pt x="3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2" y="14"/>
                    <a:pt x="22" y="1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0" name="Freeform 97"/>
            <p:cNvSpPr>
              <a:spLocks/>
            </p:cNvSpPr>
            <p:nvPr/>
          </p:nvSpPr>
          <p:spPr bwMode="auto">
            <a:xfrm>
              <a:off x="5863432" y="2752724"/>
              <a:ext cx="68262" cy="38100"/>
            </a:xfrm>
            <a:custGeom>
              <a:avLst/>
              <a:gdLst>
                <a:gd name="T0" fmla="*/ 2 w 21"/>
                <a:gd name="T1" fmla="*/ 9 h 12"/>
                <a:gd name="T2" fmla="*/ 5 w 21"/>
                <a:gd name="T3" fmla="*/ 12 h 12"/>
                <a:gd name="T4" fmla="*/ 19 w 21"/>
                <a:gd name="T5" fmla="*/ 12 h 12"/>
                <a:gd name="T6" fmla="*/ 21 w 21"/>
                <a:gd name="T7" fmla="*/ 9 h 12"/>
                <a:gd name="T8" fmla="*/ 18 w 21"/>
                <a:gd name="T9" fmla="*/ 2 h 12"/>
                <a:gd name="T10" fmla="*/ 14 w 21"/>
                <a:gd name="T11" fmla="*/ 0 h 12"/>
                <a:gd name="T12" fmla="*/ 2 w 21"/>
                <a:gd name="T13" fmla="*/ 0 h 12"/>
                <a:gd name="T14" fmla="*/ 0 w 21"/>
                <a:gd name="T15" fmla="*/ 2 h 12"/>
                <a:gd name="T16" fmla="*/ 2 w 21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" y="9"/>
                  </a:moveTo>
                  <a:cubicBezTo>
                    <a:pt x="2" y="11"/>
                    <a:pt x="4" y="12"/>
                    <a:pt x="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1" y="12"/>
                    <a:pt x="21" y="11"/>
                    <a:pt x="21" y="9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1" name="Freeform 98"/>
            <p:cNvSpPr>
              <a:spLocks/>
            </p:cNvSpPr>
            <p:nvPr/>
          </p:nvSpPr>
          <p:spPr bwMode="auto">
            <a:xfrm>
              <a:off x="5649120" y="2797174"/>
              <a:ext cx="79375" cy="47625"/>
            </a:xfrm>
            <a:custGeom>
              <a:avLst/>
              <a:gdLst>
                <a:gd name="T0" fmla="*/ 1 w 25"/>
                <a:gd name="T1" fmla="*/ 13 h 15"/>
                <a:gd name="T2" fmla="*/ 2 w 25"/>
                <a:gd name="T3" fmla="*/ 15 h 15"/>
                <a:gd name="T4" fmla="*/ 19 w 25"/>
                <a:gd name="T5" fmla="*/ 15 h 15"/>
                <a:gd name="T6" fmla="*/ 22 w 25"/>
                <a:gd name="T7" fmla="*/ 13 h 15"/>
                <a:gd name="T8" fmla="*/ 25 w 25"/>
                <a:gd name="T9" fmla="*/ 3 h 15"/>
                <a:gd name="T10" fmla="*/ 23 w 25"/>
                <a:gd name="T11" fmla="*/ 0 h 15"/>
                <a:gd name="T12" fmla="*/ 9 w 25"/>
                <a:gd name="T13" fmla="*/ 0 h 15"/>
                <a:gd name="T14" fmla="*/ 5 w 25"/>
                <a:gd name="T15" fmla="*/ 2 h 15"/>
                <a:gd name="T16" fmla="*/ 1 w 25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1" y="13"/>
                  </a:moveTo>
                  <a:cubicBezTo>
                    <a:pt x="0" y="14"/>
                    <a:pt x="1" y="15"/>
                    <a:pt x="2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2" y="14"/>
                    <a:pt x="22" y="1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1"/>
                    <a:pt x="5" y="2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Freeform 99"/>
            <p:cNvSpPr>
              <a:spLocks/>
            </p:cNvSpPr>
            <p:nvPr/>
          </p:nvSpPr>
          <p:spPr bwMode="auto">
            <a:xfrm>
              <a:off x="5806282" y="2752724"/>
              <a:ext cx="57150" cy="38100"/>
            </a:xfrm>
            <a:custGeom>
              <a:avLst/>
              <a:gdLst>
                <a:gd name="T0" fmla="*/ 3 w 18"/>
                <a:gd name="T1" fmla="*/ 0 h 12"/>
                <a:gd name="T2" fmla="*/ 0 w 18"/>
                <a:gd name="T3" fmla="*/ 2 h 12"/>
                <a:gd name="T4" fmla="*/ 0 w 18"/>
                <a:gd name="T5" fmla="*/ 9 h 12"/>
                <a:gd name="T6" fmla="*/ 3 w 18"/>
                <a:gd name="T7" fmla="*/ 12 h 12"/>
                <a:gd name="T8" fmla="*/ 15 w 18"/>
                <a:gd name="T9" fmla="*/ 12 h 12"/>
                <a:gd name="T10" fmla="*/ 17 w 18"/>
                <a:gd name="T11" fmla="*/ 9 h 12"/>
                <a:gd name="T12" fmla="*/ 16 w 18"/>
                <a:gd name="T13" fmla="*/ 2 h 12"/>
                <a:gd name="T14" fmla="*/ 12 w 18"/>
                <a:gd name="T15" fmla="*/ 0 h 12"/>
                <a:gd name="T16" fmla="*/ 3 w 18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1" y="12"/>
                    <a:pt x="3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2"/>
                    <a:pt x="18" y="11"/>
                    <a:pt x="17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4" y="0"/>
                    <a:pt x="1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3" name="Freeform 100"/>
            <p:cNvSpPr>
              <a:spLocks/>
            </p:cNvSpPr>
            <p:nvPr/>
          </p:nvSpPr>
          <p:spPr bwMode="auto">
            <a:xfrm>
              <a:off x="5620545" y="2854324"/>
              <a:ext cx="95250" cy="65088"/>
            </a:xfrm>
            <a:custGeom>
              <a:avLst/>
              <a:gdLst>
                <a:gd name="T0" fmla="*/ 29 w 30"/>
                <a:gd name="T1" fmla="*/ 2 h 20"/>
                <a:gd name="T2" fmla="*/ 27 w 30"/>
                <a:gd name="T3" fmla="*/ 0 h 20"/>
                <a:gd name="T4" fmla="*/ 10 w 30"/>
                <a:gd name="T5" fmla="*/ 0 h 20"/>
                <a:gd name="T6" fmla="*/ 7 w 30"/>
                <a:gd name="T7" fmla="*/ 2 h 20"/>
                <a:gd name="T8" fmla="*/ 0 w 30"/>
                <a:gd name="T9" fmla="*/ 17 h 20"/>
                <a:gd name="T10" fmla="*/ 2 w 30"/>
                <a:gd name="T11" fmla="*/ 20 h 20"/>
                <a:gd name="T12" fmla="*/ 22 w 30"/>
                <a:gd name="T13" fmla="*/ 20 h 20"/>
                <a:gd name="T14" fmla="*/ 26 w 30"/>
                <a:gd name="T15" fmla="*/ 17 h 20"/>
                <a:gd name="T16" fmla="*/ 29 w 30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0">
                  <a:moveTo>
                    <a:pt x="29" y="2"/>
                  </a:moveTo>
                  <a:cubicBezTo>
                    <a:pt x="30" y="1"/>
                    <a:pt x="29" y="0"/>
                    <a:pt x="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1"/>
                    <a:pt x="7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0"/>
                    <a:pt x="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20"/>
                    <a:pt x="25" y="19"/>
                    <a:pt x="26" y="17"/>
                  </a:cubicBezTo>
                  <a:lnTo>
                    <a:pt x="29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4" name="Freeform 101"/>
            <p:cNvSpPr>
              <a:spLocks/>
            </p:cNvSpPr>
            <p:nvPr/>
          </p:nvSpPr>
          <p:spPr bwMode="auto">
            <a:xfrm>
              <a:off x="5890420" y="2854324"/>
              <a:ext cx="98425" cy="65088"/>
            </a:xfrm>
            <a:custGeom>
              <a:avLst/>
              <a:gdLst>
                <a:gd name="T0" fmla="*/ 2 w 31"/>
                <a:gd name="T1" fmla="*/ 0 h 20"/>
                <a:gd name="T2" fmla="*/ 0 w 31"/>
                <a:gd name="T3" fmla="*/ 2 h 20"/>
                <a:gd name="T4" fmla="*/ 4 w 31"/>
                <a:gd name="T5" fmla="*/ 17 h 20"/>
                <a:gd name="T6" fmla="*/ 7 w 31"/>
                <a:gd name="T7" fmla="*/ 20 h 20"/>
                <a:gd name="T8" fmla="*/ 29 w 31"/>
                <a:gd name="T9" fmla="*/ 20 h 20"/>
                <a:gd name="T10" fmla="*/ 30 w 31"/>
                <a:gd name="T11" fmla="*/ 17 h 20"/>
                <a:gd name="T12" fmla="*/ 24 w 31"/>
                <a:gd name="T13" fmla="*/ 2 h 20"/>
                <a:gd name="T14" fmla="*/ 20 w 31"/>
                <a:gd name="T15" fmla="*/ 0 h 20"/>
                <a:gd name="T16" fmla="*/ 2 w 3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0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9"/>
                    <a:pt x="6" y="20"/>
                    <a:pt x="7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1" y="19"/>
                    <a:pt x="30" y="17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1"/>
                    <a:pt x="21" y="0"/>
                    <a:pt x="2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5" name="Freeform 102"/>
            <p:cNvSpPr>
              <a:spLocks/>
            </p:cNvSpPr>
            <p:nvPr/>
          </p:nvSpPr>
          <p:spPr bwMode="auto">
            <a:xfrm>
              <a:off x="5674520" y="2752724"/>
              <a:ext cx="68262" cy="38100"/>
            </a:xfrm>
            <a:custGeom>
              <a:avLst/>
              <a:gdLst>
                <a:gd name="T0" fmla="*/ 16 w 21"/>
                <a:gd name="T1" fmla="*/ 12 h 12"/>
                <a:gd name="T2" fmla="*/ 19 w 21"/>
                <a:gd name="T3" fmla="*/ 9 h 12"/>
                <a:gd name="T4" fmla="*/ 20 w 21"/>
                <a:gd name="T5" fmla="*/ 2 h 12"/>
                <a:gd name="T6" fmla="*/ 19 w 21"/>
                <a:gd name="T7" fmla="*/ 0 h 12"/>
                <a:gd name="T8" fmla="*/ 7 w 21"/>
                <a:gd name="T9" fmla="*/ 0 h 12"/>
                <a:gd name="T10" fmla="*/ 4 w 21"/>
                <a:gd name="T11" fmla="*/ 2 h 12"/>
                <a:gd name="T12" fmla="*/ 0 w 21"/>
                <a:gd name="T13" fmla="*/ 9 h 12"/>
                <a:gd name="T14" fmla="*/ 2 w 21"/>
                <a:gd name="T15" fmla="*/ 12 h 12"/>
                <a:gd name="T16" fmla="*/ 16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6" y="12"/>
                  </a:moveTo>
                  <a:cubicBezTo>
                    <a:pt x="17" y="12"/>
                    <a:pt x="18" y="11"/>
                    <a:pt x="19" y="9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4" y="1"/>
                    <a:pt x="4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1" y="12"/>
                    <a:pt x="2" y="12"/>
                  </a:cubicBezTo>
                  <a:lnTo>
                    <a:pt x="16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6" name="Freeform 103"/>
            <p:cNvSpPr>
              <a:spLocks/>
            </p:cNvSpPr>
            <p:nvPr/>
          </p:nvSpPr>
          <p:spPr bwMode="auto">
            <a:xfrm>
              <a:off x="5874545" y="2797174"/>
              <a:ext cx="82550" cy="47625"/>
            </a:xfrm>
            <a:custGeom>
              <a:avLst/>
              <a:gdLst>
                <a:gd name="T0" fmla="*/ 21 w 26"/>
                <a:gd name="T1" fmla="*/ 2 h 15"/>
                <a:gd name="T2" fmla="*/ 17 w 26"/>
                <a:gd name="T3" fmla="*/ 0 h 15"/>
                <a:gd name="T4" fmla="*/ 3 w 26"/>
                <a:gd name="T5" fmla="*/ 0 h 15"/>
                <a:gd name="T6" fmla="*/ 1 w 26"/>
                <a:gd name="T7" fmla="*/ 3 h 15"/>
                <a:gd name="T8" fmla="*/ 3 w 26"/>
                <a:gd name="T9" fmla="*/ 13 h 15"/>
                <a:gd name="T10" fmla="*/ 7 w 26"/>
                <a:gd name="T11" fmla="*/ 15 h 15"/>
                <a:gd name="T12" fmla="*/ 24 w 26"/>
                <a:gd name="T13" fmla="*/ 15 h 15"/>
                <a:gd name="T14" fmla="*/ 25 w 26"/>
                <a:gd name="T15" fmla="*/ 13 h 15"/>
                <a:gd name="T16" fmla="*/ 21 w 26"/>
                <a:gd name="T1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5">
                  <a:moveTo>
                    <a:pt x="21" y="2"/>
                  </a:moveTo>
                  <a:cubicBezTo>
                    <a:pt x="20" y="1"/>
                    <a:pt x="19" y="0"/>
                    <a:pt x="1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5" y="13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7" name="Freeform 104"/>
            <p:cNvSpPr>
              <a:spLocks/>
            </p:cNvSpPr>
            <p:nvPr/>
          </p:nvSpPr>
          <p:spPr bwMode="auto">
            <a:xfrm>
              <a:off x="5806282" y="2854324"/>
              <a:ext cx="90487" cy="65088"/>
            </a:xfrm>
            <a:custGeom>
              <a:avLst/>
              <a:gdLst>
                <a:gd name="T0" fmla="*/ 24 w 28"/>
                <a:gd name="T1" fmla="*/ 2 h 20"/>
                <a:gd name="T2" fmla="*/ 21 w 28"/>
                <a:gd name="T3" fmla="*/ 0 h 20"/>
                <a:gd name="T4" fmla="*/ 3 w 28"/>
                <a:gd name="T5" fmla="*/ 0 h 20"/>
                <a:gd name="T6" fmla="*/ 0 w 28"/>
                <a:gd name="T7" fmla="*/ 2 h 20"/>
                <a:gd name="T8" fmla="*/ 0 w 28"/>
                <a:gd name="T9" fmla="*/ 17 h 20"/>
                <a:gd name="T10" fmla="*/ 3 w 28"/>
                <a:gd name="T11" fmla="*/ 20 h 20"/>
                <a:gd name="T12" fmla="*/ 26 w 28"/>
                <a:gd name="T13" fmla="*/ 20 h 20"/>
                <a:gd name="T14" fmla="*/ 27 w 28"/>
                <a:gd name="T15" fmla="*/ 17 h 20"/>
                <a:gd name="T16" fmla="*/ 24 w 28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0">
                  <a:moveTo>
                    <a:pt x="24" y="2"/>
                  </a:moveTo>
                  <a:cubicBezTo>
                    <a:pt x="23" y="1"/>
                    <a:pt x="22" y="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0"/>
                    <a:pt x="3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0"/>
                    <a:pt x="28" y="19"/>
                    <a:pt x="27" y="17"/>
                  </a:cubicBezTo>
                  <a:lnTo>
                    <a:pt x="24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8" name="Freeform 105"/>
            <p:cNvSpPr>
              <a:spLocks/>
            </p:cNvSpPr>
            <p:nvPr/>
          </p:nvSpPr>
          <p:spPr bwMode="auto">
            <a:xfrm>
              <a:off x="5709445" y="2854324"/>
              <a:ext cx="90487" cy="65088"/>
            </a:xfrm>
            <a:custGeom>
              <a:avLst/>
              <a:gdLst>
                <a:gd name="T0" fmla="*/ 25 w 28"/>
                <a:gd name="T1" fmla="*/ 20 h 20"/>
                <a:gd name="T2" fmla="*/ 28 w 28"/>
                <a:gd name="T3" fmla="*/ 17 h 20"/>
                <a:gd name="T4" fmla="*/ 28 w 28"/>
                <a:gd name="T5" fmla="*/ 2 h 20"/>
                <a:gd name="T6" fmla="*/ 25 w 28"/>
                <a:gd name="T7" fmla="*/ 0 h 20"/>
                <a:gd name="T8" fmla="*/ 7 w 28"/>
                <a:gd name="T9" fmla="*/ 0 h 20"/>
                <a:gd name="T10" fmla="*/ 4 w 28"/>
                <a:gd name="T11" fmla="*/ 2 h 20"/>
                <a:gd name="T12" fmla="*/ 0 w 28"/>
                <a:gd name="T13" fmla="*/ 17 h 20"/>
                <a:gd name="T14" fmla="*/ 2 w 28"/>
                <a:gd name="T15" fmla="*/ 20 h 20"/>
                <a:gd name="T16" fmla="*/ 25 w 28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0">
                  <a:moveTo>
                    <a:pt x="25" y="20"/>
                  </a:moveTo>
                  <a:cubicBezTo>
                    <a:pt x="27" y="20"/>
                    <a:pt x="28" y="19"/>
                    <a:pt x="28" y="17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4" y="1"/>
                    <a:pt x="4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0"/>
                    <a:pt x="2" y="20"/>
                  </a:cubicBezTo>
                  <a:lnTo>
                    <a:pt x="25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9" name="Rectangle 106"/>
            <p:cNvSpPr>
              <a:spLocks noChangeArrowheads="1"/>
            </p:cNvSpPr>
            <p:nvPr/>
          </p:nvSpPr>
          <p:spPr bwMode="auto">
            <a:xfrm>
              <a:off x="5780882" y="2976562"/>
              <a:ext cx="44450" cy="19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0" name="Rectangle 107"/>
            <p:cNvSpPr>
              <a:spLocks noChangeArrowheads="1"/>
            </p:cNvSpPr>
            <p:nvPr/>
          </p:nvSpPr>
          <p:spPr bwMode="auto">
            <a:xfrm>
              <a:off x="5787232" y="2947987"/>
              <a:ext cx="31750" cy="2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" name="Rectangle 108"/>
            <p:cNvSpPr>
              <a:spLocks noChangeArrowheads="1"/>
            </p:cNvSpPr>
            <p:nvPr/>
          </p:nvSpPr>
          <p:spPr bwMode="auto">
            <a:xfrm>
              <a:off x="5761832" y="2998787"/>
              <a:ext cx="82550" cy="2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" name="Freeform 109"/>
            <p:cNvSpPr>
              <a:spLocks/>
            </p:cNvSpPr>
            <p:nvPr/>
          </p:nvSpPr>
          <p:spPr bwMode="auto">
            <a:xfrm>
              <a:off x="5620545" y="2928937"/>
              <a:ext cx="365125" cy="15875"/>
            </a:xfrm>
            <a:custGeom>
              <a:avLst/>
              <a:gdLst>
                <a:gd name="T0" fmla="*/ 115 w 230"/>
                <a:gd name="T1" fmla="*/ 0 h 10"/>
                <a:gd name="T2" fmla="*/ 115 w 230"/>
                <a:gd name="T3" fmla="*/ 0 h 10"/>
                <a:gd name="T4" fmla="*/ 0 w 230"/>
                <a:gd name="T5" fmla="*/ 0 h 10"/>
                <a:gd name="T6" fmla="*/ 4 w 230"/>
                <a:gd name="T7" fmla="*/ 10 h 10"/>
                <a:gd name="T8" fmla="*/ 115 w 230"/>
                <a:gd name="T9" fmla="*/ 10 h 10"/>
                <a:gd name="T10" fmla="*/ 115 w 230"/>
                <a:gd name="T11" fmla="*/ 10 h 10"/>
                <a:gd name="T12" fmla="*/ 226 w 230"/>
                <a:gd name="T13" fmla="*/ 10 h 10"/>
                <a:gd name="T14" fmla="*/ 230 w 230"/>
                <a:gd name="T15" fmla="*/ 0 h 10"/>
                <a:gd name="T16" fmla="*/ 115 w 2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0">
                  <a:moveTo>
                    <a:pt x="115" y="0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15" y="10"/>
                  </a:lnTo>
                  <a:lnTo>
                    <a:pt x="115" y="10"/>
                  </a:lnTo>
                  <a:lnTo>
                    <a:pt x="226" y="10"/>
                  </a:lnTo>
                  <a:lnTo>
                    <a:pt x="230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3" name="Freeform 110"/>
            <p:cNvSpPr>
              <a:spLocks/>
            </p:cNvSpPr>
            <p:nvPr/>
          </p:nvSpPr>
          <p:spPr bwMode="auto">
            <a:xfrm>
              <a:off x="5912645" y="2603499"/>
              <a:ext cx="38100" cy="33338"/>
            </a:xfrm>
            <a:custGeom>
              <a:avLst/>
              <a:gdLst>
                <a:gd name="T0" fmla="*/ 0 w 24"/>
                <a:gd name="T1" fmla="*/ 21 h 21"/>
                <a:gd name="T2" fmla="*/ 12 w 24"/>
                <a:gd name="T3" fmla="*/ 0 h 21"/>
                <a:gd name="T4" fmla="*/ 24 w 24"/>
                <a:gd name="T5" fmla="*/ 21 h 21"/>
                <a:gd name="T6" fmla="*/ 0 w 24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1">
                  <a:moveTo>
                    <a:pt x="0" y="21"/>
                  </a:moveTo>
                  <a:lnTo>
                    <a:pt x="12" y="0"/>
                  </a:lnTo>
                  <a:lnTo>
                    <a:pt x="2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4" name="Freeform 111"/>
            <p:cNvSpPr>
              <a:spLocks/>
            </p:cNvSpPr>
            <p:nvPr/>
          </p:nvSpPr>
          <p:spPr bwMode="auto">
            <a:xfrm>
              <a:off x="6012657" y="2697162"/>
              <a:ext cx="31750" cy="38100"/>
            </a:xfrm>
            <a:custGeom>
              <a:avLst/>
              <a:gdLst>
                <a:gd name="T0" fmla="*/ 0 w 20"/>
                <a:gd name="T1" fmla="*/ 0 h 24"/>
                <a:gd name="T2" fmla="*/ 20 w 20"/>
                <a:gd name="T3" fmla="*/ 12 h 24"/>
                <a:gd name="T4" fmla="*/ 0 w 20"/>
                <a:gd name="T5" fmla="*/ 24 h 24"/>
                <a:gd name="T6" fmla="*/ 0 w 20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12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5" name="Freeform 112"/>
            <p:cNvSpPr>
              <a:spLocks/>
            </p:cNvSpPr>
            <p:nvPr/>
          </p:nvSpPr>
          <p:spPr bwMode="auto">
            <a:xfrm>
              <a:off x="5818982" y="2697162"/>
              <a:ext cx="31750" cy="38100"/>
            </a:xfrm>
            <a:custGeom>
              <a:avLst/>
              <a:gdLst>
                <a:gd name="T0" fmla="*/ 20 w 20"/>
                <a:gd name="T1" fmla="*/ 24 h 24"/>
                <a:gd name="T2" fmla="*/ 0 w 20"/>
                <a:gd name="T3" fmla="*/ 12 h 24"/>
                <a:gd name="T4" fmla="*/ 20 w 20"/>
                <a:gd name="T5" fmla="*/ 0 h 24"/>
                <a:gd name="T6" fmla="*/ 20 w 2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4">
                  <a:moveTo>
                    <a:pt x="20" y="24"/>
                  </a:moveTo>
                  <a:lnTo>
                    <a:pt x="0" y="12"/>
                  </a:lnTo>
                  <a:lnTo>
                    <a:pt x="20" y="0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6" name="Freeform 113"/>
            <p:cNvSpPr>
              <a:spLocks/>
            </p:cNvSpPr>
            <p:nvPr/>
          </p:nvSpPr>
          <p:spPr bwMode="auto">
            <a:xfrm>
              <a:off x="5850732" y="2633662"/>
              <a:ext cx="36512" cy="38100"/>
            </a:xfrm>
            <a:custGeom>
              <a:avLst/>
              <a:gdLst>
                <a:gd name="T0" fmla="*/ 6 w 23"/>
                <a:gd name="T1" fmla="*/ 24 h 24"/>
                <a:gd name="T2" fmla="*/ 0 w 23"/>
                <a:gd name="T3" fmla="*/ 0 h 24"/>
                <a:gd name="T4" fmla="*/ 23 w 23"/>
                <a:gd name="T5" fmla="*/ 6 h 24"/>
                <a:gd name="T6" fmla="*/ 6 w 2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4">
                  <a:moveTo>
                    <a:pt x="6" y="24"/>
                  </a:moveTo>
                  <a:lnTo>
                    <a:pt x="0" y="0"/>
                  </a:lnTo>
                  <a:lnTo>
                    <a:pt x="23" y="6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7" name="Freeform 114"/>
            <p:cNvSpPr>
              <a:spLocks/>
            </p:cNvSpPr>
            <p:nvPr/>
          </p:nvSpPr>
          <p:spPr bwMode="auto">
            <a:xfrm>
              <a:off x="5976145" y="2762249"/>
              <a:ext cx="36512" cy="34925"/>
            </a:xfrm>
            <a:custGeom>
              <a:avLst/>
              <a:gdLst>
                <a:gd name="T0" fmla="*/ 17 w 23"/>
                <a:gd name="T1" fmla="*/ 0 h 22"/>
                <a:gd name="T2" fmla="*/ 23 w 23"/>
                <a:gd name="T3" fmla="*/ 22 h 22"/>
                <a:gd name="T4" fmla="*/ 0 w 23"/>
                <a:gd name="T5" fmla="*/ 16 h 22"/>
                <a:gd name="T6" fmla="*/ 17 w 23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2">
                  <a:moveTo>
                    <a:pt x="17" y="0"/>
                  </a:moveTo>
                  <a:lnTo>
                    <a:pt x="23" y="2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8" name="Freeform 115"/>
            <p:cNvSpPr>
              <a:spLocks/>
            </p:cNvSpPr>
            <p:nvPr/>
          </p:nvSpPr>
          <p:spPr bwMode="auto">
            <a:xfrm>
              <a:off x="5976145" y="2633662"/>
              <a:ext cx="36512" cy="38100"/>
            </a:xfrm>
            <a:custGeom>
              <a:avLst/>
              <a:gdLst>
                <a:gd name="T0" fmla="*/ 17 w 23"/>
                <a:gd name="T1" fmla="*/ 24 h 24"/>
                <a:gd name="T2" fmla="*/ 23 w 23"/>
                <a:gd name="T3" fmla="*/ 0 h 24"/>
                <a:gd name="T4" fmla="*/ 0 w 23"/>
                <a:gd name="T5" fmla="*/ 6 h 24"/>
                <a:gd name="T6" fmla="*/ 17 w 2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4">
                  <a:moveTo>
                    <a:pt x="17" y="24"/>
                  </a:moveTo>
                  <a:lnTo>
                    <a:pt x="23" y="0"/>
                  </a:lnTo>
                  <a:lnTo>
                    <a:pt x="0" y="6"/>
                  </a:lnTo>
                  <a:lnTo>
                    <a:pt x="17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9" name="Freeform 116"/>
            <p:cNvSpPr>
              <a:spLocks/>
            </p:cNvSpPr>
            <p:nvPr/>
          </p:nvSpPr>
          <p:spPr bwMode="auto">
            <a:xfrm>
              <a:off x="5857082" y="2640012"/>
              <a:ext cx="149225" cy="147638"/>
            </a:xfrm>
            <a:custGeom>
              <a:avLst/>
              <a:gdLst>
                <a:gd name="T0" fmla="*/ 5 w 46"/>
                <a:gd name="T1" fmla="*/ 30 h 46"/>
                <a:gd name="T2" fmla="*/ 4 w 46"/>
                <a:gd name="T3" fmla="*/ 24 h 46"/>
                <a:gd name="T4" fmla="*/ 23 w 46"/>
                <a:gd name="T5" fmla="*/ 5 h 46"/>
                <a:gd name="T6" fmla="*/ 42 w 46"/>
                <a:gd name="T7" fmla="*/ 24 h 46"/>
                <a:gd name="T8" fmla="*/ 27 w 46"/>
                <a:gd name="T9" fmla="*/ 42 h 46"/>
                <a:gd name="T10" fmla="*/ 29 w 46"/>
                <a:gd name="T11" fmla="*/ 46 h 46"/>
                <a:gd name="T12" fmla="*/ 46 w 46"/>
                <a:gd name="T13" fmla="*/ 24 h 46"/>
                <a:gd name="T14" fmla="*/ 23 w 46"/>
                <a:gd name="T15" fmla="*/ 0 h 46"/>
                <a:gd name="T16" fmla="*/ 0 w 46"/>
                <a:gd name="T17" fmla="*/ 24 h 46"/>
                <a:gd name="T18" fmla="*/ 1 w 46"/>
                <a:gd name="T19" fmla="*/ 30 h 46"/>
                <a:gd name="T20" fmla="*/ 5 w 46"/>
                <a:gd name="T21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6">
                  <a:moveTo>
                    <a:pt x="5" y="30"/>
                  </a:moveTo>
                  <a:cubicBezTo>
                    <a:pt x="4" y="28"/>
                    <a:pt x="4" y="26"/>
                    <a:pt x="4" y="24"/>
                  </a:cubicBezTo>
                  <a:cubicBezTo>
                    <a:pt x="4" y="13"/>
                    <a:pt x="12" y="5"/>
                    <a:pt x="23" y="5"/>
                  </a:cubicBezTo>
                  <a:cubicBezTo>
                    <a:pt x="33" y="5"/>
                    <a:pt x="42" y="13"/>
                    <a:pt x="42" y="24"/>
                  </a:cubicBezTo>
                  <a:cubicBezTo>
                    <a:pt x="42" y="33"/>
                    <a:pt x="36" y="40"/>
                    <a:pt x="27" y="42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9" y="44"/>
                    <a:pt x="46" y="34"/>
                    <a:pt x="46" y="24"/>
                  </a:cubicBezTo>
                  <a:cubicBezTo>
                    <a:pt x="46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6"/>
                    <a:pt x="0" y="28"/>
                    <a:pt x="1" y="30"/>
                  </a:cubicBezTo>
                  <a:lnTo>
                    <a:pt x="5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0" name="Oval 117"/>
            <p:cNvSpPr>
              <a:spLocks noChangeArrowheads="1"/>
            </p:cNvSpPr>
            <p:nvPr/>
          </p:nvSpPr>
          <p:spPr bwMode="auto">
            <a:xfrm>
              <a:off x="5896770" y="2678112"/>
              <a:ext cx="69850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81" name="Freeform 38"/>
          <p:cNvSpPr>
            <a:spLocks noEditPoints="1"/>
          </p:cNvSpPr>
          <p:nvPr/>
        </p:nvSpPr>
        <p:spPr bwMode="auto">
          <a:xfrm>
            <a:off x="8678624" y="1431447"/>
            <a:ext cx="419500" cy="323071"/>
          </a:xfrm>
          <a:custGeom>
            <a:avLst/>
            <a:gdLst>
              <a:gd name="T0" fmla="*/ 145 w 147"/>
              <a:gd name="T1" fmla="*/ 89 h 142"/>
              <a:gd name="T2" fmla="*/ 74 w 147"/>
              <a:gd name="T3" fmla="*/ 96 h 142"/>
              <a:gd name="T4" fmla="*/ 2 w 147"/>
              <a:gd name="T5" fmla="*/ 110 h 142"/>
              <a:gd name="T6" fmla="*/ 145 w 147"/>
              <a:gd name="T7" fmla="*/ 20 h 142"/>
              <a:gd name="T8" fmla="*/ 0 w 147"/>
              <a:gd name="T9" fmla="*/ 2 h 142"/>
              <a:gd name="T10" fmla="*/ 122 w 147"/>
              <a:gd name="T11" fmla="*/ 108 h 142"/>
              <a:gd name="T12" fmla="*/ 96 w 147"/>
              <a:gd name="T13" fmla="*/ 137 h 142"/>
              <a:gd name="T14" fmla="*/ 74 w 147"/>
              <a:gd name="T15" fmla="*/ 120 h 142"/>
              <a:gd name="T16" fmla="*/ 51 w 147"/>
              <a:gd name="T17" fmla="*/ 137 h 142"/>
              <a:gd name="T18" fmla="*/ 25 w 147"/>
              <a:gd name="T19" fmla="*/ 108 h 142"/>
              <a:gd name="T20" fmla="*/ 122 w 147"/>
              <a:gd name="T21" fmla="*/ 0 h 142"/>
              <a:gd name="T22" fmla="*/ 9 w 147"/>
              <a:gd name="T23" fmla="*/ 76 h 142"/>
              <a:gd name="T24" fmla="*/ 113 w 147"/>
              <a:gd name="T25" fmla="*/ 11 h 142"/>
              <a:gd name="T26" fmla="*/ 95 w 147"/>
              <a:gd name="T27" fmla="*/ 42 h 142"/>
              <a:gd name="T28" fmla="*/ 103 w 147"/>
              <a:gd name="T29" fmla="*/ 29 h 142"/>
              <a:gd name="T30" fmla="*/ 38 w 147"/>
              <a:gd name="T31" fmla="*/ 49 h 142"/>
              <a:gd name="T32" fmla="*/ 42 w 147"/>
              <a:gd name="T33" fmla="*/ 54 h 142"/>
              <a:gd name="T34" fmla="*/ 47 w 147"/>
              <a:gd name="T35" fmla="*/ 57 h 142"/>
              <a:gd name="T36" fmla="*/ 52 w 147"/>
              <a:gd name="T37" fmla="*/ 56 h 142"/>
              <a:gd name="T38" fmla="*/ 56 w 147"/>
              <a:gd name="T39" fmla="*/ 54 h 142"/>
              <a:gd name="T40" fmla="*/ 60 w 147"/>
              <a:gd name="T41" fmla="*/ 53 h 142"/>
              <a:gd name="T42" fmla="*/ 65 w 147"/>
              <a:gd name="T43" fmla="*/ 52 h 142"/>
              <a:gd name="T44" fmla="*/ 70 w 147"/>
              <a:gd name="T45" fmla="*/ 52 h 142"/>
              <a:gd name="T46" fmla="*/ 74 w 147"/>
              <a:gd name="T47" fmla="*/ 50 h 142"/>
              <a:gd name="T48" fmla="*/ 75 w 147"/>
              <a:gd name="T49" fmla="*/ 48 h 142"/>
              <a:gd name="T50" fmla="*/ 78 w 147"/>
              <a:gd name="T51" fmla="*/ 43 h 142"/>
              <a:gd name="T52" fmla="*/ 80 w 147"/>
              <a:gd name="T53" fmla="*/ 39 h 142"/>
              <a:gd name="T54" fmla="*/ 83 w 147"/>
              <a:gd name="T55" fmla="*/ 34 h 142"/>
              <a:gd name="T56" fmla="*/ 86 w 147"/>
              <a:gd name="T57" fmla="*/ 32 h 142"/>
              <a:gd name="T58" fmla="*/ 89 w 147"/>
              <a:gd name="T59" fmla="*/ 30 h 142"/>
              <a:gd name="T60" fmla="*/ 84 w 147"/>
              <a:gd name="T61" fmla="*/ 26 h 142"/>
              <a:gd name="T62" fmla="*/ 80 w 147"/>
              <a:gd name="T63" fmla="*/ 25 h 142"/>
              <a:gd name="T64" fmla="*/ 75 w 147"/>
              <a:gd name="T65" fmla="*/ 23 h 142"/>
              <a:gd name="T66" fmla="*/ 69 w 147"/>
              <a:gd name="T67" fmla="*/ 23 h 142"/>
              <a:gd name="T68" fmla="*/ 66 w 147"/>
              <a:gd name="T69" fmla="*/ 26 h 142"/>
              <a:gd name="T70" fmla="*/ 62 w 147"/>
              <a:gd name="T71" fmla="*/ 27 h 142"/>
              <a:gd name="T72" fmla="*/ 57 w 147"/>
              <a:gd name="T73" fmla="*/ 28 h 142"/>
              <a:gd name="T74" fmla="*/ 54 w 147"/>
              <a:gd name="T75" fmla="*/ 32 h 142"/>
              <a:gd name="T76" fmla="*/ 48 w 147"/>
              <a:gd name="T77" fmla="*/ 32 h 142"/>
              <a:gd name="T78" fmla="*/ 42 w 147"/>
              <a:gd name="T79" fmla="*/ 29 h 142"/>
              <a:gd name="T80" fmla="*/ 40 w 147"/>
              <a:gd name="T81" fmla="*/ 32 h 142"/>
              <a:gd name="T82" fmla="*/ 37 w 147"/>
              <a:gd name="T83" fmla="*/ 32 h 142"/>
              <a:gd name="T84" fmla="*/ 37 w 147"/>
              <a:gd name="T85" fmla="*/ 35 h 142"/>
              <a:gd name="T86" fmla="*/ 35 w 147"/>
              <a:gd name="T87" fmla="*/ 38 h 142"/>
              <a:gd name="T88" fmla="*/ 35 w 147"/>
              <a:gd name="T89" fmla="*/ 41 h 142"/>
              <a:gd name="T90" fmla="*/ 34 w 147"/>
              <a:gd name="T91" fmla="*/ 43 h 142"/>
              <a:gd name="T92" fmla="*/ 53 w 147"/>
              <a:gd name="T93" fmla="*/ 82 h 142"/>
              <a:gd name="T94" fmla="*/ 67 w 147"/>
              <a:gd name="T95" fmla="*/ 120 h 142"/>
              <a:gd name="T96" fmla="*/ 68 w 147"/>
              <a:gd name="T97" fmla="*/ 121 h 142"/>
              <a:gd name="T98" fmla="*/ 88 w 147"/>
              <a:gd name="T99" fmla="*/ 130 h 142"/>
              <a:gd name="T100" fmla="*/ 85 w 147"/>
              <a:gd name="T101" fmla="*/ 92 h 142"/>
              <a:gd name="T102" fmla="*/ 69 w 147"/>
              <a:gd name="T103" fmla="*/ 88 h 142"/>
              <a:gd name="T104" fmla="*/ 58 w 147"/>
              <a:gd name="T105" fmla="*/ 103 h 142"/>
              <a:gd name="T106" fmla="*/ 69 w 147"/>
              <a:gd name="T107" fmla="*/ 116 h 142"/>
              <a:gd name="T108" fmla="*/ 74 w 147"/>
              <a:gd name="T109" fmla="*/ 115 h 142"/>
              <a:gd name="T110" fmla="*/ 87 w 147"/>
              <a:gd name="T111" fmla="*/ 106 h 142"/>
              <a:gd name="T112" fmla="*/ 110 w 147"/>
              <a:gd name="T113" fmla="*/ 78 h 142"/>
              <a:gd name="T114" fmla="*/ 110 w 147"/>
              <a:gd name="T115" fmla="*/ 69 h 142"/>
              <a:gd name="T116" fmla="*/ 108 w 147"/>
              <a:gd name="T117" fmla="*/ 48 h 142"/>
              <a:gd name="T118" fmla="*/ 117 w 147"/>
              <a:gd name="T119" fmla="*/ 45 h 142"/>
              <a:gd name="T120" fmla="*/ 138 w 147"/>
              <a:gd name="T121" fmla="*/ 3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7" h="142">
                <a:moveTo>
                  <a:pt x="145" y="89"/>
                </a:moveTo>
                <a:cubicBezTo>
                  <a:pt x="147" y="89"/>
                  <a:pt x="147" y="89"/>
                  <a:pt x="147" y="89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09"/>
                  <a:pt x="146" y="110"/>
                  <a:pt x="145" y="110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7" y="98"/>
                  <a:pt x="135" y="89"/>
                  <a:pt x="145" y="89"/>
                </a:cubicBezTo>
                <a:close/>
                <a:moveTo>
                  <a:pt x="83" y="101"/>
                </a:moveTo>
                <a:cubicBezTo>
                  <a:pt x="83" y="106"/>
                  <a:pt x="79" y="110"/>
                  <a:pt x="74" y="110"/>
                </a:cubicBezTo>
                <a:cubicBezTo>
                  <a:pt x="69" y="110"/>
                  <a:pt x="65" y="106"/>
                  <a:pt x="65" y="101"/>
                </a:cubicBezTo>
                <a:cubicBezTo>
                  <a:pt x="65" y="96"/>
                  <a:pt x="69" y="92"/>
                  <a:pt x="74" y="92"/>
                </a:cubicBezTo>
                <a:cubicBezTo>
                  <a:pt x="79" y="92"/>
                  <a:pt x="83" y="96"/>
                  <a:pt x="83" y="101"/>
                </a:cubicBezTo>
                <a:close/>
                <a:moveTo>
                  <a:pt x="78" y="101"/>
                </a:moveTo>
                <a:cubicBezTo>
                  <a:pt x="78" y="98"/>
                  <a:pt x="76" y="96"/>
                  <a:pt x="74" y="96"/>
                </a:cubicBezTo>
                <a:cubicBezTo>
                  <a:pt x="71" y="96"/>
                  <a:pt x="69" y="98"/>
                  <a:pt x="69" y="101"/>
                </a:cubicBezTo>
                <a:cubicBezTo>
                  <a:pt x="69" y="103"/>
                  <a:pt x="71" y="105"/>
                  <a:pt x="74" y="105"/>
                </a:cubicBezTo>
                <a:cubicBezTo>
                  <a:pt x="76" y="105"/>
                  <a:pt x="78" y="103"/>
                  <a:pt x="78" y="101"/>
                </a:cubicBezTo>
                <a:close/>
                <a:moveTo>
                  <a:pt x="2" y="89"/>
                </a:moveTo>
                <a:cubicBezTo>
                  <a:pt x="0" y="89"/>
                  <a:pt x="0" y="89"/>
                  <a:pt x="0" y="89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98"/>
                  <a:pt x="13" y="89"/>
                  <a:pt x="2" y="89"/>
                </a:cubicBezTo>
                <a:close/>
                <a:moveTo>
                  <a:pt x="145" y="0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2"/>
                  <a:pt x="127" y="2"/>
                  <a:pt x="127" y="2"/>
                </a:cubicBezTo>
                <a:cubicBezTo>
                  <a:pt x="127" y="12"/>
                  <a:pt x="135" y="20"/>
                  <a:pt x="145" y="20"/>
                </a:cubicBezTo>
                <a:cubicBezTo>
                  <a:pt x="147" y="20"/>
                  <a:pt x="147" y="20"/>
                  <a:pt x="147" y="20"/>
                </a:cubicBezTo>
                <a:cubicBezTo>
                  <a:pt x="147" y="2"/>
                  <a:pt x="147" y="2"/>
                  <a:pt x="147" y="2"/>
                </a:cubicBezTo>
                <a:cubicBezTo>
                  <a:pt x="147" y="1"/>
                  <a:pt x="146" y="0"/>
                  <a:pt x="145" y="0"/>
                </a:cubicBezTo>
                <a:close/>
                <a:moveTo>
                  <a:pt x="21" y="2"/>
                </a:moveTo>
                <a:cubicBezTo>
                  <a:pt x="21" y="0"/>
                  <a:pt x="21" y="0"/>
                  <a:pt x="21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3" y="20"/>
                  <a:pt x="21" y="12"/>
                  <a:pt x="21" y="2"/>
                </a:cubicBezTo>
                <a:close/>
                <a:moveTo>
                  <a:pt x="147" y="25"/>
                </a:moveTo>
                <a:cubicBezTo>
                  <a:pt x="147" y="85"/>
                  <a:pt x="147" y="85"/>
                  <a:pt x="147" y="85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32" y="85"/>
                  <a:pt x="122" y="95"/>
                  <a:pt x="122" y="108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4"/>
                  <a:pt x="89" y="115"/>
                  <a:pt x="88" y="115"/>
                </a:cubicBezTo>
                <a:cubicBezTo>
                  <a:pt x="99" y="134"/>
                  <a:pt x="99" y="134"/>
                  <a:pt x="99" y="134"/>
                </a:cubicBezTo>
                <a:cubicBezTo>
                  <a:pt x="99" y="135"/>
                  <a:pt x="99" y="136"/>
                  <a:pt x="99" y="136"/>
                </a:cubicBezTo>
                <a:cubicBezTo>
                  <a:pt x="98" y="137"/>
                  <a:pt x="97" y="137"/>
                  <a:pt x="96" y="137"/>
                </a:cubicBezTo>
                <a:cubicBezTo>
                  <a:pt x="88" y="135"/>
                  <a:pt x="88" y="135"/>
                  <a:pt x="88" y="135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2" y="142"/>
                  <a:pt x="81" y="142"/>
                  <a:pt x="81" y="142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79" y="141"/>
                  <a:pt x="78" y="141"/>
                  <a:pt x="78" y="14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4" y="120"/>
                  <a:pt x="74" y="120"/>
                  <a:pt x="74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69" y="141"/>
                  <a:pt x="68" y="141"/>
                  <a:pt x="68" y="142"/>
                </a:cubicBezTo>
                <a:cubicBezTo>
                  <a:pt x="67" y="142"/>
                  <a:pt x="67" y="142"/>
                  <a:pt x="67" y="142"/>
                </a:cubicBezTo>
                <a:cubicBezTo>
                  <a:pt x="66" y="142"/>
                  <a:pt x="66" y="142"/>
                  <a:pt x="65" y="141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0" y="137"/>
                  <a:pt x="49" y="137"/>
                  <a:pt x="49" y="136"/>
                </a:cubicBezTo>
                <a:cubicBezTo>
                  <a:pt x="48" y="136"/>
                  <a:pt x="48" y="135"/>
                  <a:pt x="49" y="134"/>
                </a:cubicBezTo>
                <a:cubicBezTo>
                  <a:pt x="59" y="115"/>
                  <a:pt x="59" y="115"/>
                  <a:pt x="59" y="115"/>
                </a:cubicBezTo>
                <a:cubicBezTo>
                  <a:pt x="58" y="115"/>
                  <a:pt x="58" y="114"/>
                  <a:pt x="57" y="113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25" y="110"/>
                  <a:pt x="25" y="110"/>
                  <a:pt x="25" y="110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25" y="95"/>
                  <a:pt x="15" y="85"/>
                  <a:pt x="2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25"/>
                  <a:pt x="0" y="25"/>
                  <a:pt x="0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15" y="25"/>
                  <a:pt x="25" y="15"/>
                  <a:pt x="25" y="2"/>
                </a:cubicBezTo>
                <a:cubicBezTo>
                  <a:pt x="25" y="0"/>
                  <a:pt x="25" y="0"/>
                  <a:pt x="25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2"/>
                  <a:pt x="122" y="2"/>
                  <a:pt x="122" y="2"/>
                </a:cubicBezTo>
                <a:cubicBezTo>
                  <a:pt x="122" y="15"/>
                  <a:pt x="132" y="25"/>
                  <a:pt x="145" y="25"/>
                </a:cubicBezTo>
                <a:lnTo>
                  <a:pt x="147" y="25"/>
                </a:lnTo>
                <a:close/>
                <a:moveTo>
                  <a:pt x="14" y="34"/>
                </a:moveTo>
                <a:cubicBezTo>
                  <a:pt x="14" y="33"/>
                  <a:pt x="13" y="32"/>
                  <a:pt x="12" y="32"/>
                </a:cubicBezTo>
                <a:cubicBezTo>
                  <a:pt x="10" y="32"/>
                  <a:pt x="9" y="33"/>
                  <a:pt x="9" y="34"/>
                </a:cubicBezTo>
                <a:cubicBezTo>
                  <a:pt x="9" y="76"/>
                  <a:pt x="9" y="76"/>
                  <a:pt x="9" y="76"/>
                </a:cubicBezTo>
                <a:cubicBezTo>
                  <a:pt x="9" y="77"/>
                  <a:pt x="10" y="78"/>
                  <a:pt x="12" y="78"/>
                </a:cubicBezTo>
                <a:cubicBezTo>
                  <a:pt x="13" y="78"/>
                  <a:pt x="14" y="77"/>
                  <a:pt x="14" y="76"/>
                </a:cubicBezTo>
                <a:lnTo>
                  <a:pt x="14" y="34"/>
                </a:lnTo>
                <a:close/>
                <a:moveTo>
                  <a:pt x="35" y="11"/>
                </a:moveTo>
                <a:cubicBezTo>
                  <a:pt x="35" y="12"/>
                  <a:pt x="36" y="13"/>
                  <a:pt x="37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12" y="13"/>
                  <a:pt x="113" y="12"/>
                  <a:pt x="113" y="11"/>
                </a:cubicBezTo>
                <a:cubicBezTo>
                  <a:pt x="113" y="10"/>
                  <a:pt x="112" y="9"/>
                  <a:pt x="110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6" y="9"/>
                  <a:pt x="35" y="10"/>
                  <a:pt x="35" y="11"/>
                </a:cubicBezTo>
                <a:close/>
                <a:moveTo>
                  <a:pt x="103" y="29"/>
                </a:moveTo>
                <a:cubicBezTo>
                  <a:pt x="103" y="29"/>
                  <a:pt x="103" y="29"/>
                  <a:pt x="103" y="29"/>
                </a:cubicBezTo>
                <a:cubicBezTo>
                  <a:pt x="102" y="31"/>
                  <a:pt x="100" y="33"/>
                  <a:pt x="99" y="36"/>
                </a:cubicBezTo>
                <a:cubicBezTo>
                  <a:pt x="97" y="38"/>
                  <a:pt x="96" y="40"/>
                  <a:pt x="95" y="42"/>
                </a:cubicBezTo>
                <a:cubicBezTo>
                  <a:pt x="97" y="41"/>
                  <a:pt x="99" y="41"/>
                  <a:pt x="101" y="41"/>
                </a:cubicBezTo>
                <a:cubicBezTo>
                  <a:pt x="102" y="41"/>
                  <a:pt x="104" y="41"/>
                  <a:pt x="106" y="42"/>
                </a:cubicBezTo>
                <a:cubicBezTo>
                  <a:pt x="112" y="35"/>
                  <a:pt x="109" y="22"/>
                  <a:pt x="108" y="21"/>
                </a:cubicBezTo>
                <a:cubicBezTo>
                  <a:pt x="108" y="21"/>
                  <a:pt x="108" y="23"/>
                  <a:pt x="102" y="26"/>
                </a:cubicBezTo>
                <a:cubicBezTo>
                  <a:pt x="96" y="28"/>
                  <a:pt x="92" y="31"/>
                  <a:pt x="91" y="37"/>
                </a:cubicBezTo>
                <a:cubicBezTo>
                  <a:pt x="90" y="40"/>
                  <a:pt x="90" y="43"/>
                  <a:pt x="91" y="45"/>
                </a:cubicBezTo>
                <a:cubicBezTo>
                  <a:pt x="96" y="41"/>
                  <a:pt x="100" y="30"/>
                  <a:pt x="103" y="29"/>
                </a:cubicBezTo>
                <a:close/>
                <a:moveTo>
                  <a:pt x="34" y="46"/>
                </a:moveTo>
                <a:cubicBezTo>
                  <a:pt x="35" y="46"/>
                  <a:pt x="35" y="46"/>
                  <a:pt x="35" y="46"/>
                </a:cubicBezTo>
                <a:cubicBezTo>
                  <a:pt x="36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8"/>
                  <a:pt x="37" y="48"/>
                </a:cubicBezTo>
                <a:cubicBezTo>
                  <a:pt x="37" y="48"/>
                  <a:pt x="37" y="48"/>
                  <a:pt x="37" y="49"/>
                </a:cubicBezTo>
                <a:cubicBezTo>
                  <a:pt x="37" y="49"/>
                  <a:pt x="38" y="49"/>
                  <a:pt x="38" y="49"/>
                </a:cubicBezTo>
                <a:cubicBezTo>
                  <a:pt x="38" y="49"/>
                  <a:pt x="38" y="50"/>
                  <a:pt x="38" y="50"/>
                </a:cubicBezTo>
                <a:cubicBezTo>
                  <a:pt x="38" y="50"/>
                  <a:pt x="39" y="51"/>
                  <a:pt x="39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1" y="51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2"/>
                  <a:pt x="41" y="53"/>
                  <a:pt x="41" y="53"/>
                </a:cubicBezTo>
                <a:cubicBezTo>
                  <a:pt x="41" y="53"/>
                  <a:pt x="42" y="54"/>
                  <a:pt x="42" y="54"/>
                </a:cubicBezTo>
                <a:cubicBezTo>
                  <a:pt x="42" y="54"/>
                  <a:pt x="43" y="54"/>
                  <a:pt x="43" y="54"/>
                </a:cubicBezTo>
                <a:cubicBezTo>
                  <a:pt x="43" y="54"/>
                  <a:pt x="44" y="54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5" y="56"/>
                  <a:pt x="45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7"/>
                  <a:pt x="46" y="57"/>
                  <a:pt x="47" y="57"/>
                </a:cubicBezTo>
                <a:cubicBezTo>
                  <a:pt x="47" y="57"/>
                  <a:pt x="47" y="56"/>
                  <a:pt x="47" y="56"/>
                </a:cubicBezTo>
                <a:cubicBezTo>
                  <a:pt x="47" y="56"/>
                  <a:pt x="48" y="57"/>
                  <a:pt x="48" y="57"/>
                </a:cubicBezTo>
                <a:cubicBezTo>
                  <a:pt x="48" y="56"/>
                  <a:pt x="49" y="56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1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2" y="57"/>
                  <a:pt x="52" y="57"/>
                  <a:pt x="52" y="56"/>
                </a:cubicBezTo>
                <a:cubicBezTo>
                  <a:pt x="52" y="56"/>
                  <a:pt x="52" y="56"/>
                  <a:pt x="53" y="56"/>
                </a:cubicBezTo>
                <a:cubicBezTo>
                  <a:pt x="53" y="56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5" y="55"/>
                  <a:pt x="55" y="55"/>
                </a:cubicBezTo>
                <a:cubicBezTo>
                  <a:pt x="55" y="55"/>
                  <a:pt x="56" y="55"/>
                  <a:pt x="56" y="55"/>
                </a:cubicBezTo>
                <a:cubicBezTo>
                  <a:pt x="56" y="55"/>
                  <a:pt x="56" y="54"/>
                  <a:pt x="56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54"/>
                  <a:pt x="58" y="54"/>
                  <a:pt x="58" y="54"/>
                </a:cubicBezTo>
                <a:cubicBezTo>
                  <a:pt x="58" y="54"/>
                  <a:pt x="58" y="54"/>
                  <a:pt x="59" y="54"/>
                </a:cubicBezTo>
                <a:cubicBezTo>
                  <a:pt x="59" y="54"/>
                  <a:pt x="59" y="53"/>
                  <a:pt x="59" y="53"/>
                </a:cubicBezTo>
                <a:cubicBezTo>
                  <a:pt x="59" y="53"/>
                  <a:pt x="60" y="53"/>
                  <a:pt x="60" y="53"/>
                </a:cubicBezTo>
                <a:cubicBezTo>
                  <a:pt x="60" y="53"/>
                  <a:pt x="60" y="53"/>
                  <a:pt x="60" y="52"/>
                </a:cubicBezTo>
                <a:cubicBezTo>
                  <a:pt x="61" y="52"/>
                  <a:pt x="61" y="52"/>
                  <a:pt x="61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4" y="52"/>
                  <a:pt x="64" y="52"/>
                </a:cubicBezTo>
                <a:cubicBezTo>
                  <a:pt x="64" y="52"/>
                  <a:pt x="64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2"/>
                  <a:pt x="66" y="52"/>
                  <a:pt x="67" y="52"/>
                </a:cubicBezTo>
                <a:cubicBezTo>
                  <a:pt x="67" y="52"/>
                  <a:pt x="68" y="52"/>
                  <a:pt x="68" y="52"/>
                </a:cubicBezTo>
                <a:cubicBezTo>
                  <a:pt x="68" y="52"/>
                  <a:pt x="69" y="52"/>
                  <a:pt x="69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2"/>
                  <a:pt x="71" y="52"/>
                  <a:pt x="71" y="52"/>
                </a:cubicBezTo>
                <a:cubicBezTo>
                  <a:pt x="71" y="52"/>
                  <a:pt x="71" y="52"/>
                  <a:pt x="71" y="51"/>
                </a:cubicBezTo>
                <a:cubicBezTo>
                  <a:pt x="71" y="51"/>
                  <a:pt x="71" y="51"/>
                  <a:pt x="72" y="51"/>
                </a:cubicBezTo>
                <a:cubicBezTo>
                  <a:pt x="72" y="50"/>
                  <a:pt x="72" y="51"/>
                  <a:pt x="72" y="51"/>
                </a:cubicBezTo>
                <a:cubicBezTo>
                  <a:pt x="73" y="51"/>
                  <a:pt x="73" y="50"/>
                  <a:pt x="73" y="51"/>
                </a:cubicBezTo>
                <a:cubicBezTo>
                  <a:pt x="73" y="51"/>
                  <a:pt x="73" y="51"/>
                  <a:pt x="74" y="51"/>
                </a:cubicBezTo>
                <a:cubicBezTo>
                  <a:pt x="74" y="51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50"/>
                  <a:pt x="75" y="49"/>
                  <a:pt x="75" y="49"/>
                </a:cubicBezTo>
                <a:cubicBezTo>
                  <a:pt x="75" y="49"/>
                  <a:pt x="75" y="49"/>
                  <a:pt x="75" y="49"/>
                </a:cubicBezTo>
                <a:cubicBezTo>
                  <a:pt x="75" y="49"/>
                  <a:pt x="76" y="49"/>
                  <a:pt x="76" y="49"/>
                </a:cubicBezTo>
                <a:cubicBezTo>
                  <a:pt x="76" y="49"/>
                  <a:pt x="76" y="48"/>
                  <a:pt x="76" y="48"/>
                </a:cubicBezTo>
                <a:cubicBezTo>
                  <a:pt x="76" y="48"/>
                  <a:pt x="75" y="48"/>
                  <a:pt x="75" y="48"/>
                </a:cubicBezTo>
                <a:cubicBezTo>
                  <a:pt x="75" y="48"/>
                  <a:pt x="75" y="48"/>
                  <a:pt x="75" y="48"/>
                </a:cubicBezTo>
                <a:cubicBezTo>
                  <a:pt x="76" y="47"/>
                  <a:pt x="76" y="46"/>
                  <a:pt x="76" y="46"/>
                </a:cubicBezTo>
                <a:cubicBezTo>
                  <a:pt x="76" y="46"/>
                  <a:pt x="76" y="46"/>
                  <a:pt x="77" y="46"/>
                </a:cubicBezTo>
                <a:cubicBezTo>
                  <a:pt x="77" y="46"/>
                  <a:pt x="77" y="46"/>
                  <a:pt x="77" y="46"/>
                </a:cubicBezTo>
                <a:cubicBezTo>
                  <a:pt x="77" y="45"/>
                  <a:pt x="78" y="45"/>
                  <a:pt x="78" y="45"/>
                </a:cubicBezTo>
                <a:cubicBezTo>
                  <a:pt x="78" y="44"/>
                  <a:pt x="77" y="44"/>
                  <a:pt x="77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8" y="43"/>
                  <a:pt x="78" y="43"/>
                  <a:pt x="78" y="43"/>
                </a:cubicBezTo>
                <a:cubicBezTo>
                  <a:pt x="79" y="43"/>
                  <a:pt x="79" y="43"/>
                  <a:pt x="79" y="43"/>
                </a:cubicBezTo>
                <a:cubicBezTo>
                  <a:pt x="79" y="42"/>
                  <a:pt x="78" y="42"/>
                  <a:pt x="78" y="42"/>
                </a:cubicBezTo>
                <a:cubicBezTo>
                  <a:pt x="78" y="42"/>
                  <a:pt x="79" y="42"/>
                  <a:pt x="79" y="42"/>
                </a:cubicBezTo>
                <a:cubicBezTo>
                  <a:pt x="79" y="42"/>
                  <a:pt x="79" y="41"/>
                  <a:pt x="79" y="4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40"/>
                  <a:pt x="80" y="40"/>
                  <a:pt x="80" y="40"/>
                </a:cubicBezTo>
                <a:cubicBezTo>
                  <a:pt x="80" y="40"/>
                  <a:pt x="80" y="39"/>
                  <a:pt x="80" y="39"/>
                </a:cubicBezTo>
                <a:cubicBezTo>
                  <a:pt x="80" y="39"/>
                  <a:pt x="80" y="38"/>
                  <a:pt x="80" y="38"/>
                </a:cubicBezTo>
                <a:cubicBezTo>
                  <a:pt x="80" y="38"/>
                  <a:pt x="81" y="37"/>
                  <a:pt x="81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37"/>
                  <a:pt x="81" y="37"/>
                  <a:pt x="82" y="37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5"/>
                  <a:pt x="81" y="35"/>
                  <a:pt x="82" y="35"/>
                </a:cubicBezTo>
                <a:cubicBezTo>
                  <a:pt x="82" y="34"/>
                  <a:pt x="82" y="34"/>
                  <a:pt x="8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4"/>
                  <a:pt x="83" y="33"/>
                  <a:pt x="83" y="33"/>
                </a:cubicBezTo>
                <a:cubicBezTo>
                  <a:pt x="84" y="33"/>
                  <a:pt x="84" y="32"/>
                  <a:pt x="84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32"/>
                  <a:pt x="84" y="32"/>
                  <a:pt x="85" y="32"/>
                </a:cubicBezTo>
                <a:cubicBezTo>
                  <a:pt x="85" y="32"/>
                  <a:pt x="85" y="32"/>
                  <a:pt x="85" y="31"/>
                </a:cubicBezTo>
                <a:cubicBezTo>
                  <a:pt x="85" y="31"/>
                  <a:pt x="86" y="31"/>
                  <a:pt x="86" y="32"/>
                </a:cubicBezTo>
                <a:cubicBezTo>
                  <a:pt x="86" y="32"/>
                  <a:pt x="86" y="32"/>
                  <a:pt x="86" y="32"/>
                </a:cubicBezTo>
                <a:cubicBezTo>
                  <a:pt x="86" y="32"/>
                  <a:pt x="87" y="32"/>
                  <a:pt x="87" y="31"/>
                </a:cubicBezTo>
                <a:cubicBezTo>
                  <a:pt x="87" y="31"/>
                  <a:pt x="87" y="31"/>
                  <a:pt x="88" y="31"/>
                </a:cubicBezTo>
                <a:cubicBezTo>
                  <a:pt x="88" y="31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ubicBezTo>
                  <a:pt x="89" y="30"/>
                  <a:pt x="89" y="30"/>
                  <a:pt x="89" y="30"/>
                </a:cubicBezTo>
                <a:cubicBezTo>
                  <a:pt x="89" y="29"/>
                  <a:pt x="88" y="29"/>
                  <a:pt x="88" y="29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8"/>
                  <a:pt x="88" y="27"/>
                  <a:pt x="88" y="27"/>
                </a:cubicBezTo>
                <a:cubicBezTo>
                  <a:pt x="87" y="27"/>
                  <a:pt x="87" y="28"/>
                  <a:pt x="87" y="28"/>
                </a:cubicBezTo>
                <a:cubicBezTo>
                  <a:pt x="86" y="28"/>
                  <a:pt x="86" y="28"/>
                  <a:pt x="86" y="27"/>
                </a:cubicBezTo>
                <a:cubicBezTo>
                  <a:pt x="86" y="27"/>
                  <a:pt x="86" y="26"/>
                  <a:pt x="85" y="26"/>
                </a:cubicBezTo>
                <a:cubicBezTo>
                  <a:pt x="85" y="26"/>
                  <a:pt x="85" y="26"/>
                  <a:pt x="84" y="26"/>
                </a:cubicBezTo>
                <a:cubicBezTo>
                  <a:pt x="84" y="25"/>
                  <a:pt x="84" y="25"/>
                  <a:pt x="84" y="25"/>
                </a:cubicBezTo>
                <a:cubicBezTo>
                  <a:pt x="84" y="25"/>
                  <a:pt x="84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80" y="24"/>
                  <a:pt x="80" y="25"/>
                  <a:pt x="80" y="25"/>
                </a:cubicBezTo>
                <a:cubicBezTo>
                  <a:pt x="80" y="25"/>
                  <a:pt x="79" y="25"/>
                  <a:pt x="79" y="25"/>
                </a:cubicBezTo>
                <a:cubicBezTo>
                  <a:pt x="79" y="25"/>
                  <a:pt x="79" y="25"/>
                  <a:pt x="78" y="24"/>
                </a:cubicBezTo>
                <a:cubicBezTo>
                  <a:pt x="78" y="24"/>
                  <a:pt x="78" y="23"/>
                  <a:pt x="78" y="23"/>
                </a:cubicBezTo>
                <a:cubicBezTo>
                  <a:pt x="78" y="23"/>
                  <a:pt x="77" y="23"/>
                  <a:pt x="77" y="23"/>
                </a:cubicBezTo>
                <a:cubicBezTo>
                  <a:pt x="77" y="23"/>
                  <a:pt x="77" y="22"/>
                  <a:pt x="77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5" y="22"/>
                  <a:pt x="75" y="23"/>
                  <a:pt x="75" y="23"/>
                </a:cubicBezTo>
                <a:cubicBezTo>
                  <a:pt x="75" y="23"/>
                  <a:pt x="74" y="23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3" y="23"/>
                  <a:pt x="73" y="23"/>
                  <a:pt x="73" y="23"/>
                </a:cubicBezTo>
                <a:cubicBezTo>
                  <a:pt x="73" y="23"/>
                  <a:pt x="73" y="23"/>
                  <a:pt x="72" y="22"/>
                </a:cubicBezTo>
                <a:cubicBezTo>
                  <a:pt x="72" y="22"/>
                  <a:pt x="72" y="22"/>
                  <a:pt x="71" y="22"/>
                </a:cubicBezTo>
                <a:cubicBezTo>
                  <a:pt x="71" y="22"/>
                  <a:pt x="70" y="23"/>
                  <a:pt x="70" y="23"/>
                </a:cubicBezTo>
                <a:cubicBezTo>
                  <a:pt x="70" y="23"/>
                  <a:pt x="69" y="22"/>
                  <a:pt x="69" y="23"/>
                </a:cubicBezTo>
                <a:cubicBezTo>
                  <a:pt x="69" y="23"/>
                  <a:pt x="69" y="23"/>
                  <a:pt x="69" y="23"/>
                </a:cubicBezTo>
                <a:cubicBezTo>
                  <a:pt x="69" y="24"/>
                  <a:pt x="68" y="24"/>
                  <a:pt x="68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5"/>
                  <a:pt x="67" y="25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26"/>
                  <a:pt x="66" y="26"/>
                  <a:pt x="66" y="26"/>
                </a:cubicBezTo>
                <a:cubicBezTo>
                  <a:pt x="66" y="26"/>
                  <a:pt x="66" y="27"/>
                  <a:pt x="66" y="27"/>
                </a:cubicBezTo>
                <a:cubicBezTo>
                  <a:pt x="65" y="27"/>
                  <a:pt x="65" y="27"/>
                  <a:pt x="65" y="27"/>
                </a:cubicBezTo>
                <a:cubicBezTo>
                  <a:pt x="65" y="27"/>
                  <a:pt x="64" y="28"/>
                  <a:pt x="64" y="28"/>
                </a:cubicBezTo>
                <a:cubicBezTo>
                  <a:pt x="64" y="28"/>
                  <a:pt x="64" y="27"/>
                  <a:pt x="64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27"/>
                  <a:pt x="63" y="27"/>
                  <a:pt x="62" y="27"/>
                </a:cubicBezTo>
                <a:cubicBezTo>
                  <a:pt x="62" y="26"/>
                  <a:pt x="62" y="27"/>
                  <a:pt x="61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7"/>
                  <a:pt x="61" y="27"/>
                  <a:pt x="61" y="28"/>
                </a:cubicBezTo>
                <a:cubicBezTo>
                  <a:pt x="61" y="28"/>
                  <a:pt x="60" y="28"/>
                  <a:pt x="60" y="28"/>
                </a:cubicBezTo>
                <a:cubicBezTo>
                  <a:pt x="60" y="28"/>
                  <a:pt x="59" y="28"/>
                  <a:pt x="59" y="28"/>
                </a:cubicBezTo>
                <a:cubicBezTo>
                  <a:pt x="59" y="28"/>
                  <a:pt x="59" y="28"/>
                  <a:pt x="58" y="28"/>
                </a:cubicBezTo>
                <a:cubicBezTo>
                  <a:pt x="58" y="29"/>
                  <a:pt x="57" y="28"/>
                  <a:pt x="57" y="28"/>
                </a:cubicBezTo>
                <a:cubicBezTo>
                  <a:pt x="57" y="28"/>
                  <a:pt x="57" y="29"/>
                  <a:pt x="57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30"/>
                </a:cubicBezTo>
                <a:cubicBezTo>
                  <a:pt x="54" y="30"/>
                  <a:pt x="54" y="30"/>
                  <a:pt x="55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5" y="32"/>
                  <a:pt x="55" y="31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2"/>
                  <a:pt x="54" y="32"/>
                  <a:pt x="53" y="32"/>
                </a:cubicBezTo>
                <a:cubicBezTo>
                  <a:pt x="53" y="32"/>
                  <a:pt x="53" y="32"/>
                  <a:pt x="52" y="32"/>
                </a:cubicBezTo>
                <a:cubicBezTo>
                  <a:pt x="52" y="32"/>
                  <a:pt x="51" y="32"/>
                  <a:pt x="51" y="32"/>
                </a:cubicBezTo>
                <a:cubicBezTo>
                  <a:pt x="51" y="32"/>
                  <a:pt x="50" y="32"/>
                  <a:pt x="50" y="32"/>
                </a:cubicBezTo>
                <a:cubicBezTo>
                  <a:pt x="50" y="32"/>
                  <a:pt x="49" y="32"/>
                  <a:pt x="49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5" y="32"/>
                  <a:pt x="45" y="31"/>
                  <a:pt x="45" y="31"/>
                </a:cubicBezTo>
                <a:cubicBezTo>
                  <a:pt x="45" y="31"/>
                  <a:pt x="44" y="31"/>
                  <a:pt x="44" y="31"/>
                </a:cubicBezTo>
                <a:cubicBezTo>
                  <a:pt x="44" y="31"/>
                  <a:pt x="44" y="31"/>
                  <a:pt x="44" y="30"/>
                </a:cubicBezTo>
                <a:cubicBezTo>
                  <a:pt x="44" y="30"/>
                  <a:pt x="43" y="30"/>
                  <a:pt x="43" y="29"/>
                </a:cubicBezTo>
                <a:cubicBezTo>
                  <a:pt x="43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30"/>
                  <a:pt x="41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1"/>
                  <a:pt x="40" y="32"/>
                  <a:pt x="40" y="32"/>
                </a:cubicBezTo>
                <a:cubicBezTo>
                  <a:pt x="40" y="32"/>
                  <a:pt x="40" y="33"/>
                  <a:pt x="40" y="33"/>
                </a:cubicBezTo>
                <a:cubicBezTo>
                  <a:pt x="40" y="33"/>
                  <a:pt x="40" y="33"/>
                  <a:pt x="39" y="33"/>
                </a:cubicBezTo>
                <a:cubicBezTo>
                  <a:pt x="39" y="33"/>
                  <a:pt x="39" y="33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3"/>
                  <a:pt x="39" y="33"/>
                  <a:pt x="39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7" y="32"/>
                  <a:pt x="38" y="32"/>
                  <a:pt x="37" y="32"/>
                </a:cubicBezTo>
                <a:cubicBezTo>
                  <a:pt x="37" y="32"/>
                  <a:pt x="37" y="31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5" y="32"/>
                  <a:pt x="35" y="32"/>
                </a:cubicBezTo>
                <a:cubicBezTo>
                  <a:pt x="35" y="33"/>
                  <a:pt x="35" y="33"/>
                  <a:pt x="35" y="33"/>
                </a:cubicBezTo>
                <a:cubicBezTo>
                  <a:pt x="36" y="33"/>
                  <a:pt x="36" y="33"/>
                  <a:pt x="37" y="33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6"/>
                  <a:pt x="37" y="36"/>
                  <a:pt x="36" y="36"/>
                </a:cubicBezTo>
                <a:cubicBezTo>
                  <a:pt x="36" y="36"/>
                  <a:pt x="36" y="36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9"/>
                  <a:pt x="35" y="39"/>
                  <a:pt x="36" y="39"/>
                </a:cubicBezTo>
                <a:cubicBezTo>
                  <a:pt x="36" y="40"/>
                  <a:pt x="35" y="40"/>
                  <a:pt x="35" y="40"/>
                </a:cubicBezTo>
                <a:cubicBezTo>
                  <a:pt x="35" y="40"/>
                  <a:pt x="35" y="40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41"/>
                  <a:pt x="34" y="41"/>
                  <a:pt x="34" y="40"/>
                </a:cubicBezTo>
                <a:cubicBezTo>
                  <a:pt x="34" y="41"/>
                  <a:pt x="34" y="41"/>
                  <a:pt x="33" y="41"/>
                </a:cubicBezTo>
                <a:cubicBezTo>
                  <a:pt x="33" y="41"/>
                  <a:pt x="33" y="41"/>
                  <a:pt x="33" y="42"/>
                </a:cubicBezTo>
                <a:cubicBezTo>
                  <a:pt x="33" y="42"/>
                  <a:pt x="32" y="42"/>
                  <a:pt x="32" y="42"/>
                </a:cubicBezTo>
                <a:cubicBezTo>
                  <a:pt x="33" y="42"/>
                  <a:pt x="33" y="43"/>
                  <a:pt x="33" y="43"/>
                </a:cubicBezTo>
                <a:cubicBezTo>
                  <a:pt x="33" y="43"/>
                  <a:pt x="33" y="42"/>
                  <a:pt x="34" y="42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4" y="44"/>
                  <a:pt x="34" y="44"/>
                </a:cubicBezTo>
                <a:cubicBezTo>
                  <a:pt x="34" y="44"/>
                  <a:pt x="34" y="44"/>
                  <a:pt x="34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6"/>
                  <a:pt x="34" y="46"/>
                  <a:pt x="34" y="46"/>
                </a:cubicBezTo>
                <a:close/>
                <a:moveTo>
                  <a:pt x="55" y="85"/>
                </a:moveTo>
                <a:cubicBezTo>
                  <a:pt x="55" y="83"/>
                  <a:pt x="54" y="82"/>
                  <a:pt x="53" y="8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5" y="83"/>
                  <a:pt x="35" y="85"/>
                </a:cubicBezTo>
                <a:cubicBezTo>
                  <a:pt x="35" y="86"/>
                  <a:pt x="36" y="87"/>
                  <a:pt x="37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4" y="87"/>
                  <a:pt x="55" y="86"/>
                  <a:pt x="55" y="85"/>
                </a:cubicBezTo>
                <a:close/>
                <a:moveTo>
                  <a:pt x="68" y="121"/>
                </a:moveTo>
                <a:cubicBezTo>
                  <a:pt x="67" y="121"/>
                  <a:pt x="67" y="121"/>
                  <a:pt x="67" y="120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55" y="131"/>
                  <a:pt x="55" y="131"/>
                  <a:pt x="55" y="131"/>
                </a:cubicBezTo>
                <a:cubicBezTo>
                  <a:pt x="59" y="130"/>
                  <a:pt x="59" y="130"/>
                  <a:pt x="59" y="130"/>
                </a:cubicBezTo>
                <a:cubicBezTo>
                  <a:pt x="60" y="130"/>
                  <a:pt x="61" y="130"/>
                  <a:pt x="62" y="131"/>
                </a:cubicBezTo>
                <a:cubicBezTo>
                  <a:pt x="65" y="135"/>
                  <a:pt x="65" y="135"/>
                  <a:pt x="65" y="135"/>
                </a:cubicBezTo>
                <a:lnTo>
                  <a:pt x="68" y="121"/>
                </a:lnTo>
                <a:close/>
                <a:moveTo>
                  <a:pt x="84" y="117"/>
                </a:moveTo>
                <a:cubicBezTo>
                  <a:pt x="84" y="117"/>
                  <a:pt x="84" y="117"/>
                  <a:pt x="84" y="117"/>
                </a:cubicBezTo>
                <a:cubicBezTo>
                  <a:pt x="81" y="120"/>
                  <a:pt x="81" y="120"/>
                  <a:pt x="81" y="120"/>
                </a:cubicBezTo>
                <a:cubicBezTo>
                  <a:pt x="80" y="121"/>
                  <a:pt x="80" y="121"/>
                  <a:pt x="80" y="121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6" y="131"/>
                  <a:pt x="86" y="131"/>
                  <a:pt x="86" y="131"/>
                </a:cubicBezTo>
                <a:cubicBezTo>
                  <a:pt x="86" y="130"/>
                  <a:pt x="87" y="130"/>
                  <a:pt x="88" y="130"/>
                </a:cubicBezTo>
                <a:cubicBezTo>
                  <a:pt x="92" y="131"/>
                  <a:pt x="92" y="131"/>
                  <a:pt x="92" y="131"/>
                </a:cubicBezTo>
                <a:lnTo>
                  <a:pt x="84" y="117"/>
                </a:lnTo>
                <a:close/>
                <a:moveTo>
                  <a:pt x="89" y="103"/>
                </a:moveTo>
                <a:cubicBezTo>
                  <a:pt x="88" y="100"/>
                  <a:pt x="88" y="100"/>
                  <a:pt x="88" y="100"/>
                </a:cubicBezTo>
                <a:cubicBezTo>
                  <a:pt x="88" y="99"/>
                  <a:pt x="87" y="99"/>
                  <a:pt x="88" y="98"/>
                </a:cubicBezTo>
                <a:cubicBezTo>
                  <a:pt x="88" y="94"/>
                  <a:pt x="88" y="94"/>
                  <a:pt x="88" y="94"/>
                </a:cubicBezTo>
                <a:cubicBezTo>
                  <a:pt x="85" y="92"/>
                  <a:pt x="85" y="92"/>
                  <a:pt x="85" y="92"/>
                </a:cubicBezTo>
                <a:cubicBezTo>
                  <a:pt x="84" y="92"/>
                  <a:pt x="84" y="92"/>
                  <a:pt x="84" y="91"/>
                </a:cubicBezTo>
                <a:cubicBezTo>
                  <a:pt x="82" y="88"/>
                  <a:pt x="82" y="88"/>
                  <a:pt x="82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78" y="88"/>
                  <a:pt x="77" y="88"/>
                  <a:pt x="77" y="87"/>
                </a:cubicBezTo>
                <a:cubicBezTo>
                  <a:pt x="74" y="85"/>
                  <a:pt x="74" y="85"/>
                  <a:pt x="74" y="85"/>
                </a:cubicBezTo>
                <a:cubicBezTo>
                  <a:pt x="70" y="87"/>
                  <a:pt x="70" y="87"/>
                  <a:pt x="70" y="87"/>
                </a:cubicBezTo>
                <a:cubicBezTo>
                  <a:pt x="70" y="88"/>
                  <a:pt x="70" y="88"/>
                  <a:pt x="69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4" y="91"/>
                  <a:pt x="64" y="91"/>
                  <a:pt x="64" y="91"/>
                </a:cubicBezTo>
                <a:cubicBezTo>
                  <a:pt x="63" y="92"/>
                  <a:pt x="63" y="92"/>
                  <a:pt x="63" y="92"/>
                </a:cubicBezTo>
                <a:cubicBezTo>
                  <a:pt x="59" y="94"/>
                  <a:pt x="59" y="94"/>
                  <a:pt x="59" y="94"/>
                </a:cubicBezTo>
                <a:cubicBezTo>
                  <a:pt x="60" y="98"/>
                  <a:pt x="60" y="98"/>
                  <a:pt x="60" y="98"/>
                </a:cubicBezTo>
                <a:cubicBezTo>
                  <a:pt x="60" y="99"/>
                  <a:pt x="60" y="99"/>
                  <a:pt x="60" y="100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11"/>
                  <a:pt x="62" y="111"/>
                  <a:pt x="62" y="111"/>
                </a:cubicBezTo>
                <a:cubicBezTo>
                  <a:pt x="66" y="112"/>
                  <a:pt x="66" y="112"/>
                  <a:pt x="66" y="112"/>
                </a:cubicBezTo>
                <a:cubicBezTo>
                  <a:pt x="66" y="113"/>
                  <a:pt x="66" y="113"/>
                  <a:pt x="67" y="113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81" y="113"/>
                  <a:pt x="81" y="113"/>
                  <a:pt x="81" y="113"/>
                </a:cubicBezTo>
                <a:cubicBezTo>
                  <a:pt x="81" y="113"/>
                  <a:pt x="81" y="113"/>
                  <a:pt x="82" y="112"/>
                </a:cubicBezTo>
                <a:cubicBezTo>
                  <a:pt x="86" y="111"/>
                  <a:pt x="86" y="111"/>
                  <a:pt x="86" y="111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6" y="107"/>
                  <a:pt x="86" y="107"/>
                  <a:pt x="87" y="106"/>
                </a:cubicBezTo>
                <a:lnTo>
                  <a:pt x="89" y="103"/>
                </a:lnTo>
                <a:close/>
                <a:moveTo>
                  <a:pt x="113" y="76"/>
                </a:moveTo>
                <a:cubicBezTo>
                  <a:pt x="113" y="74"/>
                  <a:pt x="112" y="73"/>
                  <a:pt x="110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36" y="73"/>
                  <a:pt x="35" y="74"/>
                  <a:pt x="35" y="76"/>
                </a:cubicBezTo>
                <a:cubicBezTo>
                  <a:pt x="35" y="77"/>
                  <a:pt x="36" y="78"/>
                  <a:pt x="37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12" y="78"/>
                  <a:pt x="113" y="77"/>
                  <a:pt x="113" y="76"/>
                </a:cubicBezTo>
                <a:close/>
                <a:moveTo>
                  <a:pt x="113" y="66"/>
                </a:moveTo>
                <a:cubicBezTo>
                  <a:pt x="113" y="65"/>
                  <a:pt x="112" y="64"/>
                  <a:pt x="110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36" y="64"/>
                  <a:pt x="35" y="65"/>
                  <a:pt x="35" y="66"/>
                </a:cubicBezTo>
                <a:cubicBezTo>
                  <a:pt x="35" y="68"/>
                  <a:pt x="36" y="69"/>
                  <a:pt x="37" y="69"/>
                </a:cubicBezTo>
                <a:cubicBezTo>
                  <a:pt x="110" y="69"/>
                  <a:pt x="110" y="69"/>
                  <a:pt x="110" y="69"/>
                </a:cubicBezTo>
                <a:cubicBezTo>
                  <a:pt x="112" y="69"/>
                  <a:pt x="113" y="68"/>
                  <a:pt x="113" y="66"/>
                </a:cubicBezTo>
                <a:close/>
                <a:moveTo>
                  <a:pt x="117" y="45"/>
                </a:moveTo>
                <a:cubicBezTo>
                  <a:pt x="117" y="45"/>
                  <a:pt x="115" y="46"/>
                  <a:pt x="109" y="44"/>
                </a:cubicBezTo>
                <a:cubicBezTo>
                  <a:pt x="103" y="42"/>
                  <a:pt x="99" y="41"/>
                  <a:pt x="93" y="44"/>
                </a:cubicBezTo>
                <a:cubicBezTo>
                  <a:pt x="91" y="46"/>
                  <a:pt x="89" y="49"/>
                  <a:pt x="88" y="50"/>
                </a:cubicBezTo>
                <a:cubicBezTo>
                  <a:pt x="94" y="50"/>
                  <a:pt x="104" y="46"/>
                  <a:pt x="108" y="48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06" y="48"/>
                  <a:pt x="103" y="48"/>
                  <a:pt x="100" y="49"/>
                </a:cubicBezTo>
                <a:cubicBezTo>
                  <a:pt x="94" y="50"/>
                  <a:pt x="88" y="53"/>
                  <a:pt x="83" y="52"/>
                </a:cubicBezTo>
                <a:cubicBezTo>
                  <a:pt x="83" y="52"/>
                  <a:pt x="82" y="52"/>
                  <a:pt x="83" y="53"/>
                </a:cubicBezTo>
                <a:cubicBezTo>
                  <a:pt x="83" y="53"/>
                  <a:pt x="83" y="53"/>
                  <a:pt x="84" y="53"/>
                </a:cubicBezTo>
                <a:cubicBezTo>
                  <a:pt x="85" y="53"/>
                  <a:pt x="85" y="53"/>
                  <a:pt x="89" y="53"/>
                </a:cubicBezTo>
                <a:cubicBezTo>
                  <a:pt x="89" y="54"/>
                  <a:pt x="90" y="54"/>
                  <a:pt x="91" y="55"/>
                </a:cubicBezTo>
                <a:cubicBezTo>
                  <a:pt x="105" y="66"/>
                  <a:pt x="117" y="46"/>
                  <a:pt x="117" y="45"/>
                </a:cubicBezTo>
                <a:close/>
                <a:moveTo>
                  <a:pt x="138" y="34"/>
                </a:moveTo>
                <a:cubicBezTo>
                  <a:pt x="138" y="33"/>
                  <a:pt x="137" y="32"/>
                  <a:pt x="136" y="32"/>
                </a:cubicBezTo>
                <a:cubicBezTo>
                  <a:pt x="135" y="32"/>
                  <a:pt x="133" y="33"/>
                  <a:pt x="133" y="34"/>
                </a:cubicBezTo>
                <a:cubicBezTo>
                  <a:pt x="133" y="76"/>
                  <a:pt x="133" y="76"/>
                  <a:pt x="133" y="76"/>
                </a:cubicBezTo>
                <a:cubicBezTo>
                  <a:pt x="133" y="77"/>
                  <a:pt x="135" y="78"/>
                  <a:pt x="136" y="78"/>
                </a:cubicBezTo>
                <a:cubicBezTo>
                  <a:pt x="137" y="78"/>
                  <a:pt x="138" y="77"/>
                  <a:pt x="138" y="76"/>
                </a:cubicBezTo>
                <a:lnTo>
                  <a:pt x="138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2" name="Freeform 22"/>
          <p:cNvSpPr>
            <a:spLocks noEditPoints="1"/>
          </p:cNvSpPr>
          <p:nvPr/>
        </p:nvSpPr>
        <p:spPr bwMode="auto">
          <a:xfrm>
            <a:off x="8997095" y="2050432"/>
            <a:ext cx="615297" cy="465688"/>
          </a:xfrm>
          <a:custGeom>
            <a:avLst/>
            <a:gdLst>
              <a:gd name="T0" fmla="*/ 108 w 188"/>
              <a:gd name="T1" fmla="*/ 141 h 179"/>
              <a:gd name="T2" fmla="*/ 116 w 188"/>
              <a:gd name="T3" fmla="*/ 151 h 179"/>
              <a:gd name="T4" fmla="*/ 163 w 188"/>
              <a:gd name="T5" fmla="*/ 115 h 179"/>
              <a:gd name="T6" fmla="*/ 112 w 188"/>
              <a:gd name="T7" fmla="*/ 168 h 179"/>
              <a:gd name="T8" fmla="*/ 64 w 188"/>
              <a:gd name="T9" fmla="*/ 29 h 179"/>
              <a:gd name="T10" fmla="*/ 73 w 188"/>
              <a:gd name="T11" fmla="*/ 39 h 179"/>
              <a:gd name="T12" fmla="*/ 74 w 188"/>
              <a:gd name="T13" fmla="*/ 0 h 179"/>
              <a:gd name="T14" fmla="*/ 45 w 188"/>
              <a:gd name="T15" fmla="*/ 26 h 179"/>
              <a:gd name="T16" fmla="*/ 26 w 188"/>
              <a:gd name="T17" fmla="*/ 67 h 179"/>
              <a:gd name="T18" fmla="*/ 150 w 188"/>
              <a:gd name="T19" fmla="*/ 19 h 179"/>
              <a:gd name="T20" fmla="*/ 115 w 188"/>
              <a:gd name="T21" fmla="*/ 79 h 179"/>
              <a:gd name="T22" fmla="*/ 81 w 188"/>
              <a:gd name="T23" fmla="*/ 73 h 179"/>
              <a:gd name="T24" fmla="*/ 98 w 188"/>
              <a:gd name="T25" fmla="*/ 47 h 179"/>
              <a:gd name="T26" fmla="*/ 129 w 188"/>
              <a:gd name="T27" fmla="*/ 25 h 179"/>
              <a:gd name="T28" fmla="*/ 146 w 188"/>
              <a:gd name="T29" fmla="*/ 34 h 179"/>
              <a:gd name="T30" fmla="*/ 135 w 188"/>
              <a:gd name="T31" fmla="*/ 62 h 179"/>
              <a:gd name="T32" fmla="*/ 115 w 188"/>
              <a:gd name="T33" fmla="*/ 79 h 179"/>
              <a:gd name="T34" fmla="*/ 88 w 188"/>
              <a:gd name="T35" fmla="*/ 60 h 179"/>
              <a:gd name="T36" fmla="*/ 85 w 188"/>
              <a:gd name="T37" fmla="*/ 66 h 179"/>
              <a:gd name="T38" fmla="*/ 100 w 188"/>
              <a:gd name="T39" fmla="*/ 54 h 179"/>
              <a:gd name="T40" fmla="*/ 96 w 188"/>
              <a:gd name="T41" fmla="*/ 54 h 179"/>
              <a:gd name="T42" fmla="*/ 107 w 188"/>
              <a:gd name="T43" fmla="*/ 47 h 179"/>
              <a:gd name="T44" fmla="*/ 103 w 188"/>
              <a:gd name="T45" fmla="*/ 47 h 179"/>
              <a:gd name="T46" fmla="*/ 118 w 188"/>
              <a:gd name="T47" fmla="*/ 44 h 179"/>
              <a:gd name="T48" fmla="*/ 134 w 188"/>
              <a:gd name="T49" fmla="*/ 28 h 179"/>
              <a:gd name="T50" fmla="*/ 110 w 188"/>
              <a:gd name="T51" fmla="*/ 40 h 179"/>
              <a:gd name="T52" fmla="*/ 177 w 188"/>
              <a:gd name="T53" fmla="*/ 65 h 179"/>
              <a:gd name="T54" fmla="*/ 153 w 188"/>
              <a:gd name="T55" fmla="*/ 75 h 179"/>
              <a:gd name="T56" fmla="*/ 118 w 188"/>
              <a:gd name="T57" fmla="*/ 75 h 179"/>
              <a:gd name="T58" fmla="*/ 156 w 188"/>
              <a:gd name="T59" fmla="*/ 61 h 179"/>
              <a:gd name="T60" fmla="*/ 188 w 188"/>
              <a:gd name="T61" fmla="*/ 57 h 179"/>
              <a:gd name="T62" fmla="*/ 182 w 188"/>
              <a:gd name="T63" fmla="*/ 56 h 179"/>
              <a:gd name="T64" fmla="*/ 179 w 188"/>
              <a:gd name="T65" fmla="*/ 61 h 179"/>
              <a:gd name="T66" fmla="*/ 48 w 188"/>
              <a:gd name="T67" fmla="*/ 83 h 179"/>
              <a:gd name="T68" fmla="*/ 33 w 188"/>
              <a:gd name="T69" fmla="*/ 109 h 179"/>
              <a:gd name="T70" fmla="*/ 53 w 188"/>
              <a:gd name="T71" fmla="*/ 103 h 179"/>
              <a:gd name="T72" fmla="*/ 89 w 188"/>
              <a:gd name="T73" fmla="*/ 122 h 179"/>
              <a:gd name="T74" fmla="*/ 48 w 188"/>
              <a:gd name="T75" fmla="*/ 121 h 179"/>
              <a:gd name="T76" fmla="*/ 49 w 188"/>
              <a:gd name="T77" fmla="*/ 141 h 179"/>
              <a:gd name="T78" fmla="*/ 38 w 188"/>
              <a:gd name="T79" fmla="*/ 139 h 179"/>
              <a:gd name="T80" fmla="*/ 40 w 188"/>
              <a:gd name="T81" fmla="*/ 133 h 179"/>
              <a:gd name="T82" fmla="*/ 39 w 188"/>
              <a:gd name="T83" fmla="*/ 131 h 179"/>
              <a:gd name="T84" fmla="*/ 46 w 188"/>
              <a:gd name="T85" fmla="*/ 145 h 179"/>
              <a:gd name="T86" fmla="*/ 48 w 188"/>
              <a:gd name="T87" fmla="*/ 139 h 179"/>
              <a:gd name="T88" fmla="*/ 46 w 188"/>
              <a:gd name="T89" fmla="*/ 134 h 179"/>
              <a:gd name="T90" fmla="*/ 43 w 188"/>
              <a:gd name="T91" fmla="*/ 139 h 179"/>
              <a:gd name="T92" fmla="*/ 18 w 188"/>
              <a:gd name="T93" fmla="*/ 106 h 179"/>
              <a:gd name="T94" fmla="*/ 22 w 188"/>
              <a:gd name="T95" fmla="*/ 98 h 179"/>
              <a:gd name="T96" fmla="*/ 23 w 188"/>
              <a:gd name="T97" fmla="*/ 91 h 179"/>
              <a:gd name="T98" fmla="*/ 33 w 188"/>
              <a:gd name="T99" fmla="*/ 107 h 179"/>
              <a:gd name="T100" fmla="*/ 36 w 188"/>
              <a:gd name="T101" fmla="*/ 101 h 179"/>
              <a:gd name="T102" fmla="*/ 36 w 188"/>
              <a:gd name="T103" fmla="*/ 95 h 179"/>
              <a:gd name="T104" fmla="*/ 29 w 188"/>
              <a:gd name="T105" fmla="*/ 99 h 179"/>
              <a:gd name="T106" fmla="*/ 73 w 188"/>
              <a:gd name="T107" fmla="*/ 120 h 179"/>
              <a:gd name="T108" fmla="*/ 74 w 188"/>
              <a:gd name="T109" fmla="*/ 111 h 179"/>
              <a:gd name="T110" fmla="*/ 71 w 188"/>
              <a:gd name="T111" fmla="*/ 105 h 179"/>
              <a:gd name="T112" fmla="*/ 86 w 188"/>
              <a:gd name="T113" fmla="*/ 118 h 179"/>
              <a:gd name="T114" fmla="*/ 79 w 188"/>
              <a:gd name="T115" fmla="*/ 112 h 179"/>
              <a:gd name="T116" fmla="*/ 77 w 188"/>
              <a:gd name="T117" fmla="*/ 107 h 179"/>
              <a:gd name="T118" fmla="*/ 74 w 188"/>
              <a:gd name="T119" fmla="*/ 11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8" h="179">
                <a:moveTo>
                  <a:pt x="109" y="179"/>
                </a:moveTo>
                <a:cubicBezTo>
                  <a:pt x="109" y="179"/>
                  <a:pt x="108" y="179"/>
                  <a:pt x="108" y="179"/>
                </a:cubicBezTo>
                <a:cubicBezTo>
                  <a:pt x="81" y="163"/>
                  <a:pt x="81" y="163"/>
                  <a:pt x="81" y="163"/>
                </a:cubicBezTo>
                <a:cubicBezTo>
                  <a:pt x="80" y="163"/>
                  <a:pt x="79" y="162"/>
                  <a:pt x="79" y="161"/>
                </a:cubicBezTo>
                <a:cubicBezTo>
                  <a:pt x="79" y="160"/>
                  <a:pt x="80" y="159"/>
                  <a:pt x="81" y="158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08" y="141"/>
                  <a:pt x="109" y="140"/>
                  <a:pt x="109" y="140"/>
                </a:cubicBezTo>
                <a:cubicBezTo>
                  <a:pt x="110" y="140"/>
                  <a:pt x="110" y="141"/>
                  <a:pt x="111" y="141"/>
                </a:cubicBezTo>
                <a:cubicBezTo>
                  <a:pt x="112" y="141"/>
                  <a:pt x="112" y="142"/>
                  <a:pt x="112" y="144"/>
                </a:cubicBezTo>
                <a:cubicBezTo>
                  <a:pt x="112" y="147"/>
                  <a:pt x="112" y="147"/>
                  <a:pt x="112" y="147"/>
                </a:cubicBezTo>
                <a:cubicBezTo>
                  <a:pt x="112" y="148"/>
                  <a:pt x="113" y="149"/>
                  <a:pt x="114" y="150"/>
                </a:cubicBezTo>
                <a:cubicBezTo>
                  <a:pt x="115" y="150"/>
                  <a:pt x="115" y="151"/>
                  <a:pt x="116" y="151"/>
                </a:cubicBezTo>
                <a:cubicBezTo>
                  <a:pt x="117" y="151"/>
                  <a:pt x="117" y="150"/>
                  <a:pt x="118" y="150"/>
                </a:cubicBezTo>
                <a:cubicBezTo>
                  <a:pt x="122" y="148"/>
                  <a:pt x="126" y="146"/>
                  <a:pt x="130" y="143"/>
                </a:cubicBezTo>
                <a:cubicBezTo>
                  <a:pt x="140" y="136"/>
                  <a:pt x="148" y="126"/>
                  <a:pt x="153" y="114"/>
                </a:cubicBezTo>
                <a:cubicBezTo>
                  <a:pt x="154" y="113"/>
                  <a:pt x="155" y="112"/>
                  <a:pt x="156" y="112"/>
                </a:cubicBezTo>
                <a:cubicBezTo>
                  <a:pt x="156" y="112"/>
                  <a:pt x="157" y="112"/>
                  <a:pt x="157" y="113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4" y="115"/>
                  <a:pt x="164" y="115"/>
                  <a:pt x="165" y="116"/>
                </a:cubicBezTo>
                <a:cubicBezTo>
                  <a:pt x="165" y="117"/>
                  <a:pt x="165" y="118"/>
                  <a:pt x="165" y="119"/>
                </a:cubicBezTo>
                <a:cubicBezTo>
                  <a:pt x="163" y="122"/>
                  <a:pt x="161" y="126"/>
                  <a:pt x="160" y="128"/>
                </a:cubicBezTo>
                <a:cubicBezTo>
                  <a:pt x="154" y="138"/>
                  <a:pt x="146" y="147"/>
                  <a:pt x="137" y="153"/>
                </a:cubicBezTo>
                <a:cubicBezTo>
                  <a:pt x="130" y="158"/>
                  <a:pt x="123" y="162"/>
                  <a:pt x="115" y="164"/>
                </a:cubicBezTo>
                <a:cubicBezTo>
                  <a:pt x="113" y="165"/>
                  <a:pt x="112" y="166"/>
                  <a:pt x="112" y="168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12" y="177"/>
                  <a:pt x="112" y="178"/>
                  <a:pt x="111" y="179"/>
                </a:cubicBezTo>
                <a:cubicBezTo>
                  <a:pt x="110" y="179"/>
                  <a:pt x="110" y="179"/>
                  <a:pt x="109" y="179"/>
                </a:cubicBezTo>
                <a:close/>
                <a:moveTo>
                  <a:pt x="29" y="65"/>
                </a:moveTo>
                <a:cubicBezTo>
                  <a:pt x="33" y="53"/>
                  <a:pt x="42" y="43"/>
                  <a:pt x="52" y="36"/>
                </a:cubicBezTo>
                <a:cubicBezTo>
                  <a:pt x="56" y="33"/>
                  <a:pt x="60" y="31"/>
                  <a:pt x="64" y="29"/>
                </a:cubicBezTo>
                <a:cubicBezTo>
                  <a:pt x="65" y="29"/>
                  <a:pt x="65" y="29"/>
                  <a:pt x="66" y="29"/>
                </a:cubicBezTo>
                <a:cubicBezTo>
                  <a:pt x="66" y="29"/>
                  <a:pt x="67" y="29"/>
                  <a:pt x="68" y="29"/>
                </a:cubicBezTo>
                <a:cubicBezTo>
                  <a:pt x="69" y="30"/>
                  <a:pt x="70" y="31"/>
                  <a:pt x="70" y="33"/>
                </a:cubicBezTo>
                <a:cubicBezTo>
                  <a:pt x="70" y="36"/>
                  <a:pt x="70" y="36"/>
                  <a:pt x="70" y="36"/>
                </a:cubicBezTo>
                <a:cubicBezTo>
                  <a:pt x="70" y="37"/>
                  <a:pt x="70" y="38"/>
                  <a:pt x="71" y="38"/>
                </a:cubicBezTo>
                <a:cubicBezTo>
                  <a:pt x="72" y="39"/>
                  <a:pt x="72" y="39"/>
                  <a:pt x="73" y="39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9"/>
                  <a:pt x="74" y="39"/>
                  <a:pt x="74" y="38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102" y="20"/>
                  <a:pt x="102" y="19"/>
                  <a:pt x="102" y="18"/>
                </a:cubicBezTo>
                <a:cubicBezTo>
                  <a:pt x="102" y="17"/>
                  <a:pt x="102" y="16"/>
                  <a:pt x="101" y="16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3" y="0"/>
                  <a:pt x="73" y="0"/>
                </a:cubicBezTo>
                <a:cubicBezTo>
                  <a:pt x="72" y="0"/>
                  <a:pt x="72" y="0"/>
                  <a:pt x="71" y="0"/>
                </a:cubicBezTo>
                <a:cubicBezTo>
                  <a:pt x="70" y="1"/>
                  <a:pt x="70" y="2"/>
                  <a:pt x="70" y="3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3"/>
                  <a:pt x="69" y="14"/>
                  <a:pt x="67" y="15"/>
                </a:cubicBezTo>
                <a:cubicBezTo>
                  <a:pt x="59" y="17"/>
                  <a:pt x="52" y="21"/>
                  <a:pt x="45" y="26"/>
                </a:cubicBezTo>
                <a:cubicBezTo>
                  <a:pt x="36" y="32"/>
                  <a:pt x="28" y="41"/>
                  <a:pt x="22" y="51"/>
                </a:cubicBezTo>
                <a:cubicBezTo>
                  <a:pt x="21" y="53"/>
                  <a:pt x="19" y="58"/>
                  <a:pt x="17" y="61"/>
                </a:cubicBezTo>
                <a:cubicBezTo>
                  <a:pt x="17" y="61"/>
                  <a:pt x="17" y="62"/>
                  <a:pt x="17" y="63"/>
                </a:cubicBezTo>
                <a:cubicBezTo>
                  <a:pt x="18" y="64"/>
                  <a:pt x="18" y="64"/>
                  <a:pt x="19" y="65"/>
                </a:cubicBezTo>
                <a:cubicBezTo>
                  <a:pt x="25" y="67"/>
                  <a:pt x="25" y="67"/>
                  <a:pt x="25" y="67"/>
                </a:cubicBezTo>
                <a:cubicBezTo>
                  <a:pt x="25" y="67"/>
                  <a:pt x="25" y="67"/>
                  <a:pt x="26" y="67"/>
                </a:cubicBezTo>
                <a:cubicBezTo>
                  <a:pt x="27" y="67"/>
                  <a:pt x="28" y="66"/>
                  <a:pt x="29" y="65"/>
                </a:cubicBezTo>
                <a:close/>
                <a:moveTo>
                  <a:pt x="149" y="32"/>
                </a:moveTo>
                <a:cubicBezTo>
                  <a:pt x="149" y="32"/>
                  <a:pt x="150" y="32"/>
                  <a:pt x="150" y="31"/>
                </a:cubicBezTo>
                <a:cubicBezTo>
                  <a:pt x="152" y="30"/>
                  <a:pt x="155" y="27"/>
                  <a:pt x="156" y="26"/>
                </a:cubicBezTo>
                <a:cubicBezTo>
                  <a:pt x="156" y="26"/>
                  <a:pt x="156" y="25"/>
                  <a:pt x="156" y="25"/>
                </a:cubicBezTo>
                <a:cubicBezTo>
                  <a:pt x="155" y="24"/>
                  <a:pt x="153" y="22"/>
                  <a:pt x="150" y="19"/>
                </a:cubicBezTo>
                <a:cubicBezTo>
                  <a:pt x="147" y="17"/>
                  <a:pt x="145" y="14"/>
                  <a:pt x="144" y="13"/>
                </a:cubicBezTo>
                <a:cubicBezTo>
                  <a:pt x="144" y="13"/>
                  <a:pt x="143" y="13"/>
                  <a:pt x="143" y="14"/>
                </a:cubicBezTo>
                <a:cubicBezTo>
                  <a:pt x="142" y="14"/>
                  <a:pt x="139" y="17"/>
                  <a:pt x="138" y="19"/>
                </a:cubicBezTo>
                <a:cubicBezTo>
                  <a:pt x="137" y="19"/>
                  <a:pt x="137" y="20"/>
                  <a:pt x="137" y="20"/>
                </a:cubicBezTo>
                <a:cubicBezTo>
                  <a:pt x="138" y="21"/>
                  <a:pt x="148" y="31"/>
                  <a:pt x="149" y="32"/>
                </a:cubicBezTo>
                <a:close/>
                <a:moveTo>
                  <a:pt x="115" y="79"/>
                </a:moveTo>
                <a:cubicBezTo>
                  <a:pt x="114" y="80"/>
                  <a:pt x="114" y="83"/>
                  <a:pt x="113" y="84"/>
                </a:cubicBezTo>
                <a:cubicBezTo>
                  <a:pt x="111" y="86"/>
                  <a:pt x="108" y="88"/>
                  <a:pt x="107" y="89"/>
                </a:cubicBezTo>
                <a:cubicBezTo>
                  <a:pt x="105" y="91"/>
                  <a:pt x="102" y="91"/>
                  <a:pt x="100" y="90"/>
                </a:cubicBezTo>
                <a:cubicBezTo>
                  <a:pt x="100" y="90"/>
                  <a:pt x="98" y="90"/>
                  <a:pt x="97" y="89"/>
                </a:cubicBezTo>
                <a:cubicBezTo>
                  <a:pt x="94" y="86"/>
                  <a:pt x="95" y="85"/>
                  <a:pt x="90" y="80"/>
                </a:cubicBezTo>
                <a:cubicBezTo>
                  <a:pt x="85" y="75"/>
                  <a:pt x="84" y="76"/>
                  <a:pt x="81" y="73"/>
                </a:cubicBezTo>
                <a:cubicBezTo>
                  <a:pt x="80" y="72"/>
                  <a:pt x="80" y="71"/>
                  <a:pt x="80" y="70"/>
                </a:cubicBezTo>
                <a:cubicBezTo>
                  <a:pt x="79" y="68"/>
                  <a:pt x="79" y="65"/>
                  <a:pt x="81" y="63"/>
                </a:cubicBezTo>
                <a:cubicBezTo>
                  <a:pt x="81" y="62"/>
                  <a:pt x="84" y="59"/>
                  <a:pt x="85" y="58"/>
                </a:cubicBezTo>
                <a:cubicBezTo>
                  <a:pt x="87" y="56"/>
                  <a:pt x="90" y="56"/>
                  <a:pt x="91" y="55"/>
                </a:cubicBezTo>
                <a:cubicBezTo>
                  <a:pt x="92" y="54"/>
                  <a:pt x="91" y="51"/>
                  <a:pt x="93" y="50"/>
                </a:cubicBezTo>
                <a:cubicBezTo>
                  <a:pt x="95" y="48"/>
                  <a:pt x="97" y="48"/>
                  <a:pt x="98" y="47"/>
                </a:cubicBezTo>
                <a:cubicBezTo>
                  <a:pt x="99" y="47"/>
                  <a:pt x="99" y="44"/>
                  <a:pt x="100" y="42"/>
                </a:cubicBezTo>
                <a:cubicBezTo>
                  <a:pt x="102" y="41"/>
                  <a:pt x="104" y="41"/>
                  <a:pt x="105" y="40"/>
                </a:cubicBezTo>
                <a:cubicBezTo>
                  <a:pt x="106" y="39"/>
                  <a:pt x="107" y="36"/>
                  <a:pt x="107" y="35"/>
                </a:cubicBezTo>
                <a:cubicBezTo>
                  <a:pt x="111" y="32"/>
                  <a:pt x="113" y="29"/>
                  <a:pt x="114" y="29"/>
                </a:cubicBezTo>
                <a:cubicBezTo>
                  <a:pt x="116" y="27"/>
                  <a:pt x="118" y="26"/>
                  <a:pt x="120" y="26"/>
                </a:cubicBezTo>
                <a:cubicBezTo>
                  <a:pt x="122" y="25"/>
                  <a:pt x="125" y="25"/>
                  <a:pt x="129" y="25"/>
                </a:cubicBezTo>
                <a:cubicBezTo>
                  <a:pt x="130" y="25"/>
                  <a:pt x="132" y="25"/>
                  <a:pt x="133" y="24"/>
                </a:cubicBezTo>
                <a:cubicBezTo>
                  <a:pt x="134" y="24"/>
                  <a:pt x="134" y="24"/>
                  <a:pt x="134" y="24"/>
                </a:cubicBezTo>
                <a:cubicBezTo>
                  <a:pt x="134" y="23"/>
                  <a:pt x="134" y="23"/>
                  <a:pt x="135" y="23"/>
                </a:cubicBezTo>
                <a:cubicBezTo>
                  <a:pt x="135" y="22"/>
                  <a:pt x="137" y="22"/>
                  <a:pt x="137" y="2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2"/>
                  <a:pt x="147" y="34"/>
                  <a:pt x="146" y="34"/>
                </a:cubicBezTo>
                <a:cubicBezTo>
                  <a:pt x="146" y="35"/>
                  <a:pt x="146" y="35"/>
                  <a:pt x="146" y="35"/>
                </a:cubicBezTo>
                <a:cubicBezTo>
                  <a:pt x="145" y="35"/>
                  <a:pt x="145" y="35"/>
                  <a:pt x="145" y="36"/>
                </a:cubicBezTo>
                <a:cubicBezTo>
                  <a:pt x="145" y="37"/>
                  <a:pt x="145" y="39"/>
                  <a:pt x="145" y="41"/>
                </a:cubicBezTo>
                <a:cubicBezTo>
                  <a:pt x="144" y="44"/>
                  <a:pt x="144" y="47"/>
                  <a:pt x="144" y="49"/>
                </a:cubicBezTo>
                <a:cubicBezTo>
                  <a:pt x="143" y="52"/>
                  <a:pt x="142" y="53"/>
                  <a:pt x="141" y="55"/>
                </a:cubicBezTo>
                <a:cubicBezTo>
                  <a:pt x="140" y="56"/>
                  <a:pt x="138" y="59"/>
                  <a:pt x="135" y="62"/>
                </a:cubicBezTo>
                <a:cubicBezTo>
                  <a:pt x="134" y="62"/>
                  <a:pt x="131" y="63"/>
                  <a:pt x="130" y="64"/>
                </a:cubicBezTo>
                <a:cubicBezTo>
                  <a:pt x="129" y="64"/>
                  <a:pt x="129" y="65"/>
                  <a:pt x="129" y="65"/>
                </a:cubicBezTo>
                <a:cubicBezTo>
                  <a:pt x="122" y="66"/>
                  <a:pt x="114" y="68"/>
                  <a:pt x="114" y="73"/>
                </a:cubicBezTo>
                <a:cubicBezTo>
                  <a:pt x="114" y="74"/>
                  <a:pt x="115" y="75"/>
                  <a:pt x="116" y="76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6" y="78"/>
                  <a:pt x="116" y="79"/>
                  <a:pt x="115" y="79"/>
                </a:cubicBezTo>
                <a:close/>
                <a:moveTo>
                  <a:pt x="98" y="60"/>
                </a:moveTo>
                <a:cubicBezTo>
                  <a:pt x="97" y="59"/>
                  <a:pt x="95" y="58"/>
                  <a:pt x="95" y="57"/>
                </a:cubicBezTo>
                <a:cubicBezTo>
                  <a:pt x="95" y="57"/>
                  <a:pt x="94" y="57"/>
                  <a:pt x="93" y="57"/>
                </a:cubicBezTo>
                <a:cubicBezTo>
                  <a:pt x="92" y="58"/>
                  <a:pt x="91" y="59"/>
                  <a:pt x="90" y="59"/>
                </a:cubicBezTo>
                <a:cubicBezTo>
                  <a:pt x="90" y="59"/>
                  <a:pt x="89" y="59"/>
                  <a:pt x="89" y="59"/>
                </a:cubicBezTo>
                <a:cubicBezTo>
                  <a:pt x="89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5" y="64"/>
                  <a:pt x="84" y="65"/>
                  <a:pt x="84" y="65"/>
                </a:cubicBezTo>
                <a:cubicBezTo>
                  <a:pt x="83" y="65"/>
                  <a:pt x="83" y="66"/>
                  <a:pt x="84" y="66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67"/>
                  <a:pt x="85" y="67"/>
                  <a:pt x="85" y="66"/>
                </a:cubicBezTo>
                <a:cubicBezTo>
                  <a:pt x="86" y="66"/>
                  <a:pt x="86" y="65"/>
                  <a:pt x="89" y="63"/>
                </a:cubicBezTo>
                <a:cubicBezTo>
                  <a:pt x="90" y="61"/>
                  <a:pt x="96" y="63"/>
                  <a:pt x="97" y="61"/>
                </a:cubicBezTo>
                <a:cubicBezTo>
                  <a:pt x="97" y="61"/>
                  <a:pt x="98" y="60"/>
                  <a:pt x="98" y="60"/>
                </a:cubicBezTo>
                <a:close/>
                <a:moveTo>
                  <a:pt x="104" y="59"/>
                </a:moveTo>
                <a:cubicBezTo>
                  <a:pt x="104" y="59"/>
                  <a:pt x="100" y="56"/>
                  <a:pt x="100" y="55"/>
                </a:cubicBezTo>
                <a:cubicBezTo>
                  <a:pt x="100" y="55"/>
                  <a:pt x="100" y="55"/>
                  <a:pt x="100" y="54"/>
                </a:cubicBezTo>
                <a:cubicBezTo>
                  <a:pt x="100" y="54"/>
                  <a:pt x="101" y="53"/>
                  <a:pt x="102" y="52"/>
                </a:cubicBezTo>
                <a:cubicBezTo>
                  <a:pt x="103" y="51"/>
                  <a:pt x="103" y="51"/>
                  <a:pt x="102" y="50"/>
                </a:cubicBezTo>
                <a:cubicBezTo>
                  <a:pt x="102" y="50"/>
                  <a:pt x="101" y="50"/>
                  <a:pt x="101" y="50"/>
                </a:cubicBezTo>
                <a:cubicBezTo>
                  <a:pt x="99" y="51"/>
                  <a:pt x="98" y="52"/>
                  <a:pt x="97" y="52"/>
                </a:cubicBezTo>
                <a:cubicBezTo>
                  <a:pt x="97" y="52"/>
                  <a:pt x="96" y="52"/>
                  <a:pt x="96" y="52"/>
                </a:cubicBezTo>
                <a:cubicBezTo>
                  <a:pt x="95" y="52"/>
                  <a:pt x="94" y="53"/>
                  <a:pt x="96" y="54"/>
                </a:cubicBezTo>
                <a:cubicBezTo>
                  <a:pt x="102" y="61"/>
                  <a:pt x="102" y="61"/>
                  <a:pt x="102" y="61"/>
                </a:cubicBezTo>
                <a:cubicBezTo>
                  <a:pt x="102" y="61"/>
                  <a:pt x="103" y="61"/>
                  <a:pt x="104" y="61"/>
                </a:cubicBezTo>
                <a:cubicBezTo>
                  <a:pt x="104" y="60"/>
                  <a:pt x="104" y="59"/>
                  <a:pt x="104" y="59"/>
                </a:cubicBezTo>
                <a:close/>
                <a:moveTo>
                  <a:pt x="111" y="51"/>
                </a:moveTo>
                <a:cubicBezTo>
                  <a:pt x="111" y="51"/>
                  <a:pt x="108" y="48"/>
                  <a:pt x="107" y="48"/>
                </a:cubicBezTo>
                <a:cubicBezTo>
                  <a:pt x="107" y="47"/>
                  <a:pt x="107" y="47"/>
                  <a:pt x="107" y="47"/>
                </a:cubicBezTo>
                <a:cubicBezTo>
                  <a:pt x="108" y="46"/>
                  <a:pt x="108" y="45"/>
                  <a:pt x="109" y="44"/>
                </a:cubicBezTo>
                <a:cubicBezTo>
                  <a:pt x="110" y="44"/>
                  <a:pt x="110" y="43"/>
                  <a:pt x="109" y="43"/>
                </a:cubicBezTo>
                <a:cubicBezTo>
                  <a:pt x="109" y="42"/>
                  <a:pt x="108" y="42"/>
                  <a:pt x="108" y="43"/>
                </a:cubicBezTo>
                <a:cubicBezTo>
                  <a:pt x="107" y="44"/>
                  <a:pt x="105" y="44"/>
                  <a:pt x="104" y="44"/>
                </a:cubicBezTo>
                <a:cubicBezTo>
                  <a:pt x="104" y="44"/>
                  <a:pt x="104" y="45"/>
                  <a:pt x="103" y="45"/>
                </a:cubicBezTo>
                <a:cubicBezTo>
                  <a:pt x="103" y="45"/>
                  <a:pt x="102" y="46"/>
                  <a:pt x="103" y="47"/>
                </a:cubicBezTo>
                <a:cubicBezTo>
                  <a:pt x="109" y="53"/>
                  <a:pt x="109" y="53"/>
                  <a:pt x="109" y="53"/>
                </a:cubicBezTo>
                <a:cubicBezTo>
                  <a:pt x="110" y="54"/>
                  <a:pt x="110" y="54"/>
                  <a:pt x="111" y="53"/>
                </a:cubicBezTo>
                <a:cubicBezTo>
                  <a:pt x="111" y="53"/>
                  <a:pt x="111" y="52"/>
                  <a:pt x="111" y="51"/>
                </a:cubicBezTo>
                <a:close/>
                <a:moveTo>
                  <a:pt x="117" y="46"/>
                </a:moveTo>
                <a:cubicBezTo>
                  <a:pt x="117" y="46"/>
                  <a:pt x="118" y="46"/>
                  <a:pt x="118" y="46"/>
                </a:cubicBezTo>
                <a:cubicBezTo>
                  <a:pt x="119" y="45"/>
                  <a:pt x="119" y="44"/>
                  <a:pt x="118" y="44"/>
                </a:cubicBezTo>
                <a:cubicBezTo>
                  <a:pt x="118" y="44"/>
                  <a:pt x="116" y="42"/>
                  <a:pt x="115" y="41"/>
                </a:cubicBezTo>
                <a:cubicBezTo>
                  <a:pt x="115" y="41"/>
                  <a:pt x="115" y="40"/>
                  <a:pt x="115" y="40"/>
                </a:cubicBezTo>
                <a:cubicBezTo>
                  <a:pt x="116" y="40"/>
                  <a:pt x="119" y="37"/>
                  <a:pt x="120" y="35"/>
                </a:cubicBezTo>
                <a:cubicBezTo>
                  <a:pt x="121" y="34"/>
                  <a:pt x="128" y="31"/>
                  <a:pt x="134" y="30"/>
                </a:cubicBezTo>
                <a:cubicBezTo>
                  <a:pt x="135" y="30"/>
                  <a:pt x="135" y="29"/>
                  <a:pt x="135" y="29"/>
                </a:cubicBezTo>
                <a:cubicBezTo>
                  <a:pt x="135" y="28"/>
                  <a:pt x="135" y="28"/>
                  <a:pt x="134" y="28"/>
                </a:cubicBezTo>
                <a:cubicBezTo>
                  <a:pt x="133" y="28"/>
                  <a:pt x="131" y="28"/>
                  <a:pt x="129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6" y="29"/>
                  <a:pt x="122" y="29"/>
                  <a:pt x="121" y="29"/>
                </a:cubicBezTo>
                <a:cubicBezTo>
                  <a:pt x="119" y="30"/>
                  <a:pt x="118" y="30"/>
                  <a:pt x="116" y="32"/>
                </a:cubicBezTo>
                <a:cubicBezTo>
                  <a:pt x="116" y="32"/>
                  <a:pt x="115" y="33"/>
                  <a:pt x="111" y="37"/>
                </a:cubicBezTo>
                <a:cubicBezTo>
                  <a:pt x="110" y="38"/>
                  <a:pt x="110" y="39"/>
                  <a:pt x="110" y="40"/>
                </a:cubicBezTo>
                <a:lnTo>
                  <a:pt x="117" y="46"/>
                </a:lnTo>
                <a:close/>
                <a:moveTo>
                  <a:pt x="188" y="57"/>
                </a:moveTo>
                <a:cubicBezTo>
                  <a:pt x="186" y="58"/>
                  <a:pt x="185" y="59"/>
                  <a:pt x="185" y="61"/>
                </a:cubicBezTo>
                <a:cubicBezTo>
                  <a:pt x="183" y="61"/>
                  <a:pt x="180" y="62"/>
                  <a:pt x="180" y="64"/>
                </a:cubicBezTo>
                <a:cubicBezTo>
                  <a:pt x="179" y="64"/>
                  <a:pt x="178" y="64"/>
                  <a:pt x="177" y="65"/>
                </a:cubicBezTo>
                <a:cubicBezTo>
                  <a:pt x="177" y="65"/>
                  <a:pt x="177" y="65"/>
                  <a:pt x="177" y="65"/>
                </a:cubicBezTo>
                <a:cubicBezTo>
                  <a:pt x="175" y="66"/>
                  <a:pt x="174" y="67"/>
                  <a:pt x="174" y="68"/>
                </a:cubicBezTo>
                <a:cubicBezTo>
                  <a:pt x="172" y="67"/>
                  <a:pt x="169" y="69"/>
                  <a:pt x="168" y="71"/>
                </a:cubicBezTo>
                <a:cubicBezTo>
                  <a:pt x="167" y="70"/>
                  <a:pt x="163" y="71"/>
                  <a:pt x="163" y="73"/>
                </a:cubicBezTo>
                <a:cubicBezTo>
                  <a:pt x="161" y="72"/>
                  <a:pt x="159" y="73"/>
                  <a:pt x="157" y="75"/>
                </a:cubicBezTo>
                <a:cubicBezTo>
                  <a:pt x="156" y="74"/>
                  <a:pt x="155" y="74"/>
                  <a:pt x="154" y="73"/>
                </a:cubicBezTo>
                <a:cubicBezTo>
                  <a:pt x="154" y="74"/>
                  <a:pt x="153" y="74"/>
                  <a:pt x="153" y="75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54" y="98"/>
                  <a:pt x="154" y="99"/>
                  <a:pt x="154" y="100"/>
                </a:cubicBezTo>
                <a:cubicBezTo>
                  <a:pt x="154" y="106"/>
                  <a:pt x="136" y="106"/>
                  <a:pt x="135" y="106"/>
                </a:cubicBezTo>
                <a:cubicBezTo>
                  <a:pt x="134" y="106"/>
                  <a:pt x="116" y="106"/>
                  <a:pt x="116" y="100"/>
                </a:cubicBezTo>
                <a:cubicBezTo>
                  <a:pt x="116" y="99"/>
                  <a:pt x="117" y="98"/>
                  <a:pt x="118" y="97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17" y="74"/>
                  <a:pt x="116" y="74"/>
                  <a:pt x="116" y="73"/>
                </a:cubicBezTo>
                <a:cubicBezTo>
                  <a:pt x="116" y="67"/>
                  <a:pt x="134" y="67"/>
                  <a:pt x="135" y="67"/>
                </a:cubicBezTo>
                <a:cubicBezTo>
                  <a:pt x="136" y="67"/>
                  <a:pt x="146" y="67"/>
                  <a:pt x="152" y="69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51" y="68"/>
                  <a:pt x="151" y="67"/>
                  <a:pt x="151" y="65"/>
                </a:cubicBezTo>
                <a:cubicBezTo>
                  <a:pt x="152" y="65"/>
                  <a:pt x="156" y="65"/>
                  <a:pt x="156" y="61"/>
                </a:cubicBezTo>
                <a:cubicBezTo>
                  <a:pt x="159" y="62"/>
                  <a:pt x="162" y="60"/>
                  <a:pt x="162" y="58"/>
                </a:cubicBezTo>
                <a:cubicBezTo>
                  <a:pt x="164" y="58"/>
                  <a:pt x="167" y="58"/>
                  <a:pt x="168" y="55"/>
                </a:cubicBezTo>
                <a:cubicBezTo>
                  <a:pt x="170" y="56"/>
                  <a:pt x="173" y="55"/>
                  <a:pt x="174" y="52"/>
                </a:cubicBezTo>
                <a:cubicBezTo>
                  <a:pt x="175" y="53"/>
                  <a:pt x="177" y="55"/>
                  <a:pt x="180" y="52"/>
                </a:cubicBezTo>
                <a:cubicBezTo>
                  <a:pt x="180" y="53"/>
                  <a:pt x="184" y="54"/>
                  <a:pt x="186" y="52"/>
                </a:cubicBezTo>
                <a:cubicBezTo>
                  <a:pt x="186" y="55"/>
                  <a:pt x="186" y="56"/>
                  <a:pt x="188" y="57"/>
                </a:cubicBezTo>
                <a:close/>
                <a:moveTo>
                  <a:pt x="119" y="73"/>
                </a:moveTo>
                <a:cubicBezTo>
                  <a:pt x="120" y="74"/>
                  <a:pt x="125" y="75"/>
                  <a:pt x="135" y="75"/>
                </a:cubicBezTo>
                <a:cubicBezTo>
                  <a:pt x="145" y="75"/>
                  <a:pt x="151" y="74"/>
                  <a:pt x="152" y="73"/>
                </a:cubicBezTo>
                <a:cubicBezTo>
                  <a:pt x="151" y="71"/>
                  <a:pt x="145" y="70"/>
                  <a:pt x="135" y="70"/>
                </a:cubicBezTo>
                <a:cubicBezTo>
                  <a:pt x="125" y="70"/>
                  <a:pt x="120" y="71"/>
                  <a:pt x="119" y="73"/>
                </a:cubicBezTo>
                <a:close/>
                <a:moveTo>
                  <a:pt x="182" y="56"/>
                </a:moveTo>
                <a:cubicBezTo>
                  <a:pt x="182" y="56"/>
                  <a:pt x="181" y="56"/>
                  <a:pt x="180" y="56"/>
                </a:cubicBezTo>
                <a:cubicBezTo>
                  <a:pt x="177" y="56"/>
                  <a:pt x="172" y="57"/>
                  <a:pt x="167" y="59"/>
                </a:cubicBezTo>
                <a:cubicBezTo>
                  <a:pt x="161" y="62"/>
                  <a:pt x="154" y="66"/>
                  <a:pt x="155" y="68"/>
                </a:cubicBezTo>
                <a:cubicBezTo>
                  <a:pt x="156" y="69"/>
                  <a:pt x="156" y="69"/>
                  <a:pt x="158" y="69"/>
                </a:cubicBezTo>
                <a:cubicBezTo>
                  <a:pt x="160" y="69"/>
                  <a:pt x="165" y="68"/>
                  <a:pt x="170" y="66"/>
                </a:cubicBezTo>
                <a:cubicBezTo>
                  <a:pt x="174" y="64"/>
                  <a:pt x="177" y="62"/>
                  <a:pt x="179" y="61"/>
                </a:cubicBezTo>
                <a:cubicBezTo>
                  <a:pt x="182" y="59"/>
                  <a:pt x="183" y="57"/>
                  <a:pt x="182" y="56"/>
                </a:cubicBezTo>
                <a:close/>
                <a:moveTo>
                  <a:pt x="40" y="116"/>
                </a:moveTo>
                <a:cubicBezTo>
                  <a:pt x="28" y="126"/>
                  <a:pt x="14" y="128"/>
                  <a:pt x="8" y="121"/>
                </a:cubicBezTo>
                <a:cubicBezTo>
                  <a:pt x="8" y="121"/>
                  <a:pt x="6" y="119"/>
                  <a:pt x="6" y="119"/>
                </a:cubicBezTo>
                <a:cubicBezTo>
                  <a:pt x="0" y="112"/>
                  <a:pt x="5" y="99"/>
                  <a:pt x="16" y="89"/>
                </a:cubicBezTo>
                <a:cubicBezTo>
                  <a:pt x="28" y="79"/>
                  <a:pt x="42" y="76"/>
                  <a:pt x="48" y="83"/>
                </a:cubicBezTo>
                <a:cubicBezTo>
                  <a:pt x="48" y="84"/>
                  <a:pt x="49" y="85"/>
                  <a:pt x="50" y="86"/>
                </a:cubicBezTo>
                <a:cubicBezTo>
                  <a:pt x="56" y="93"/>
                  <a:pt x="51" y="106"/>
                  <a:pt x="40" y="116"/>
                </a:cubicBezTo>
                <a:close/>
                <a:moveTo>
                  <a:pt x="43" y="86"/>
                </a:moveTo>
                <a:cubicBezTo>
                  <a:pt x="40" y="82"/>
                  <a:pt x="29" y="83"/>
                  <a:pt x="19" y="92"/>
                </a:cubicBezTo>
                <a:cubicBezTo>
                  <a:pt x="9" y="100"/>
                  <a:pt x="6" y="111"/>
                  <a:pt x="9" y="115"/>
                </a:cubicBezTo>
                <a:cubicBezTo>
                  <a:pt x="13" y="119"/>
                  <a:pt x="23" y="117"/>
                  <a:pt x="33" y="109"/>
                </a:cubicBezTo>
                <a:cubicBezTo>
                  <a:pt x="43" y="100"/>
                  <a:pt x="47" y="90"/>
                  <a:pt x="43" y="86"/>
                </a:cubicBezTo>
                <a:close/>
                <a:moveTo>
                  <a:pt x="92" y="125"/>
                </a:moveTo>
                <a:cubicBezTo>
                  <a:pt x="92" y="125"/>
                  <a:pt x="91" y="127"/>
                  <a:pt x="90" y="127"/>
                </a:cubicBezTo>
                <a:cubicBezTo>
                  <a:pt x="87" y="134"/>
                  <a:pt x="75" y="134"/>
                  <a:pt x="64" y="128"/>
                </a:cubicBezTo>
                <a:cubicBezTo>
                  <a:pt x="54" y="121"/>
                  <a:pt x="48" y="112"/>
                  <a:pt x="52" y="105"/>
                </a:cubicBezTo>
                <a:cubicBezTo>
                  <a:pt x="52" y="105"/>
                  <a:pt x="53" y="103"/>
                  <a:pt x="53" y="103"/>
                </a:cubicBezTo>
                <a:cubicBezTo>
                  <a:pt x="57" y="96"/>
                  <a:pt x="68" y="96"/>
                  <a:pt x="79" y="102"/>
                </a:cubicBezTo>
                <a:cubicBezTo>
                  <a:pt x="90" y="109"/>
                  <a:pt x="96" y="118"/>
                  <a:pt x="92" y="125"/>
                </a:cubicBezTo>
                <a:close/>
                <a:moveTo>
                  <a:pt x="77" y="105"/>
                </a:moveTo>
                <a:cubicBezTo>
                  <a:pt x="68" y="100"/>
                  <a:pt x="59" y="100"/>
                  <a:pt x="57" y="104"/>
                </a:cubicBezTo>
                <a:cubicBezTo>
                  <a:pt x="55" y="108"/>
                  <a:pt x="59" y="116"/>
                  <a:pt x="68" y="121"/>
                </a:cubicBezTo>
                <a:cubicBezTo>
                  <a:pt x="78" y="126"/>
                  <a:pt x="86" y="126"/>
                  <a:pt x="89" y="122"/>
                </a:cubicBezTo>
                <a:cubicBezTo>
                  <a:pt x="91" y="119"/>
                  <a:pt x="87" y="111"/>
                  <a:pt x="77" y="105"/>
                </a:cubicBezTo>
                <a:close/>
                <a:moveTo>
                  <a:pt x="55" y="143"/>
                </a:moveTo>
                <a:cubicBezTo>
                  <a:pt x="51" y="153"/>
                  <a:pt x="44" y="159"/>
                  <a:pt x="38" y="157"/>
                </a:cubicBezTo>
                <a:cubicBezTo>
                  <a:pt x="38" y="157"/>
                  <a:pt x="36" y="157"/>
                  <a:pt x="36" y="156"/>
                </a:cubicBezTo>
                <a:cubicBezTo>
                  <a:pt x="30" y="154"/>
                  <a:pt x="28" y="145"/>
                  <a:pt x="32" y="135"/>
                </a:cubicBezTo>
                <a:cubicBezTo>
                  <a:pt x="35" y="125"/>
                  <a:pt x="42" y="119"/>
                  <a:pt x="48" y="121"/>
                </a:cubicBezTo>
                <a:cubicBezTo>
                  <a:pt x="49" y="121"/>
                  <a:pt x="50" y="122"/>
                  <a:pt x="50" y="122"/>
                </a:cubicBezTo>
                <a:cubicBezTo>
                  <a:pt x="56" y="124"/>
                  <a:pt x="58" y="133"/>
                  <a:pt x="55" y="143"/>
                </a:cubicBezTo>
                <a:close/>
                <a:moveTo>
                  <a:pt x="47" y="124"/>
                </a:moveTo>
                <a:cubicBezTo>
                  <a:pt x="43" y="123"/>
                  <a:pt x="37" y="128"/>
                  <a:pt x="34" y="136"/>
                </a:cubicBezTo>
                <a:cubicBezTo>
                  <a:pt x="31" y="145"/>
                  <a:pt x="33" y="152"/>
                  <a:pt x="36" y="153"/>
                </a:cubicBezTo>
                <a:cubicBezTo>
                  <a:pt x="40" y="154"/>
                  <a:pt x="46" y="150"/>
                  <a:pt x="49" y="141"/>
                </a:cubicBezTo>
                <a:cubicBezTo>
                  <a:pt x="52" y="133"/>
                  <a:pt x="50" y="126"/>
                  <a:pt x="47" y="124"/>
                </a:cubicBezTo>
                <a:close/>
                <a:moveTo>
                  <a:pt x="34" y="144"/>
                </a:moveTo>
                <a:cubicBezTo>
                  <a:pt x="34" y="144"/>
                  <a:pt x="34" y="144"/>
                  <a:pt x="34" y="14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41" y="140"/>
                  <a:pt x="41" y="140"/>
                  <a:pt x="41" y="140"/>
                </a:cubicBezTo>
                <a:cubicBezTo>
                  <a:pt x="42" y="140"/>
                  <a:pt x="42" y="140"/>
                  <a:pt x="42" y="140"/>
                </a:cubicBezTo>
                <a:cubicBezTo>
                  <a:pt x="43" y="138"/>
                  <a:pt x="43" y="138"/>
                  <a:pt x="43" y="138"/>
                </a:cubicBezTo>
                <a:cubicBezTo>
                  <a:pt x="43" y="138"/>
                  <a:pt x="43" y="138"/>
                  <a:pt x="42" y="138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0" y="130"/>
                  <a:pt x="40" y="131"/>
                  <a:pt x="39" y="131"/>
                </a:cubicBezTo>
                <a:lnTo>
                  <a:pt x="34" y="144"/>
                </a:lnTo>
                <a:close/>
                <a:moveTo>
                  <a:pt x="42" y="143"/>
                </a:moveTo>
                <a:cubicBezTo>
                  <a:pt x="42" y="145"/>
                  <a:pt x="41" y="146"/>
                  <a:pt x="43" y="146"/>
                </a:cubicBezTo>
                <a:cubicBezTo>
                  <a:pt x="43" y="147"/>
                  <a:pt x="45" y="146"/>
                  <a:pt x="45" y="146"/>
                </a:cubicBezTo>
                <a:cubicBezTo>
                  <a:pt x="45" y="146"/>
                  <a:pt x="45" y="146"/>
                  <a:pt x="45" y="146"/>
                </a:cubicBezTo>
                <a:cubicBezTo>
                  <a:pt x="46" y="145"/>
                  <a:pt x="46" y="145"/>
                  <a:pt x="46" y="145"/>
                </a:cubicBezTo>
                <a:cubicBezTo>
                  <a:pt x="46" y="144"/>
                  <a:pt x="45" y="144"/>
                  <a:pt x="45" y="144"/>
                </a:cubicBezTo>
                <a:cubicBezTo>
                  <a:pt x="45" y="144"/>
                  <a:pt x="44" y="144"/>
                  <a:pt x="44" y="144"/>
                </a:cubicBezTo>
                <a:cubicBezTo>
                  <a:pt x="44" y="144"/>
                  <a:pt x="44" y="144"/>
                  <a:pt x="44" y="143"/>
                </a:cubicBezTo>
                <a:cubicBezTo>
                  <a:pt x="46" y="139"/>
                  <a:pt x="46" y="139"/>
                  <a:pt x="46" y="139"/>
                </a:cubicBezTo>
                <a:cubicBezTo>
                  <a:pt x="47" y="140"/>
                  <a:pt x="47" y="140"/>
                  <a:pt x="47" y="140"/>
                </a:cubicBezTo>
                <a:cubicBezTo>
                  <a:pt x="47" y="140"/>
                  <a:pt x="47" y="140"/>
                  <a:pt x="48" y="139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7" y="135"/>
                  <a:pt x="47" y="135"/>
                  <a:pt x="47" y="135"/>
                </a:cubicBezTo>
                <a:cubicBezTo>
                  <a:pt x="48" y="134"/>
                  <a:pt x="48" y="134"/>
                  <a:pt x="47" y="134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45" y="137"/>
                  <a:pt x="45" y="137"/>
                  <a:pt x="45" y="137"/>
                </a:cubicBezTo>
                <a:cubicBezTo>
                  <a:pt x="44" y="137"/>
                  <a:pt x="44" y="137"/>
                  <a:pt x="44" y="137"/>
                </a:cubicBezTo>
                <a:cubicBezTo>
                  <a:pt x="44" y="137"/>
                  <a:pt x="44" y="137"/>
                  <a:pt x="44" y="137"/>
                </a:cubicBezTo>
                <a:cubicBezTo>
                  <a:pt x="43" y="138"/>
                  <a:pt x="43" y="138"/>
                  <a:pt x="43" y="138"/>
                </a:cubicBezTo>
                <a:cubicBezTo>
                  <a:pt x="43" y="138"/>
                  <a:pt x="43" y="139"/>
                  <a:pt x="43" y="139"/>
                </a:cubicBezTo>
                <a:cubicBezTo>
                  <a:pt x="44" y="139"/>
                  <a:pt x="44" y="139"/>
                  <a:pt x="44" y="139"/>
                </a:cubicBezTo>
                <a:lnTo>
                  <a:pt x="42" y="143"/>
                </a:lnTo>
                <a:close/>
                <a:moveTo>
                  <a:pt x="14" y="105"/>
                </a:moveTo>
                <a:cubicBezTo>
                  <a:pt x="14" y="106"/>
                  <a:pt x="14" y="106"/>
                  <a:pt x="15" y="106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17" y="106"/>
                  <a:pt x="17" y="106"/>
                  <a:pt x="18" y="106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6" y="101"/>
                  <a:pt x="27" y="101"/>
                  <a:pt x="27" y="101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2" y="98"/>
                  <a:pt x="22" y="98"/>
                  <a:pt x="22" y="98"/>
                </a:cubicBezTo>
                <a:cubicBezTo>
                  <a:pt x="24" y="94"/>
                  <a:pt x="24" y="94"/>
                  <a:pt x="24" y="94"/>
                </a:cubicBezTo>
                <a:cubicBezTo>
                  <a:pt x="31" y="95"/>
                  <a:pt x="31" y="95"/>
                  <a:pt x="31" y="95"/>
                </a:cubicBezTo>
                <a:cubicBezTo>
                  <a:pt x="31" y="95"/>
                  <a:pt x="32" y="94"/>
                  <a:pt x="32" y="94"/>
                </a:cubicBezTo>
                <a:cubicBezTo>
                  <a:pt x="33" y="92"/>
                  <a:pt x="33" y="92"/>
                  <a:pt x="33" y="92"/>
                </a:cubicBezTo>
                <a:cubicBezTo>
                  <a:pt x="33" y="92"/>
                  <a:pt x="33" y="92"/>
                  <a:pt x="32" y="92"/>
                </a:cubicBezTo>
                <a:cubicBezTo>
                  <a:pt x="23" y="91"/>
                  <a:pt x="23" y="91"/>
                  <a:pt x="23" y="91"/>
                </a:cubicBezTo>
                <a:cubicBezTo>
                  <a:pt x="23" y="91"/>
                  <a:pt x="22" y="91"/>
                  <a:pt x="22" y="91"/>
                </a:cubicBezTo>
                <a:lnTo>
                  <a:pt x="14" y="105"/>
                </a:lnTo>
                <a:close/>
                <a:moveTo>
                  <a:pt x="28" y="104"/>
                </a:moveTo>
                <a:cubicBezTo>
                  <a:pt x="27" y="106"/>
                  <a:pt x="27" y="108"/>
                  <a:pt x="29" y="108"/>
                </a:cubicBezTo>
                <a:cubicBezTo>
                  <a:pt x="30" y="108"/>
                  <a:pt x="32" y="108"/>
                  <a:pt x="32" y="108"/>
                </a:cubicBezTo>
                <a:cubicBezTo>
                  <a:pt x="33" y="108"/>
                  <a:pt x="33" y="108"/>
                  <a:pt x="33" y="107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34" y="106"/>
                  <a:pt x="33" y="106"/>
                  <a:pt x="33" y="106"/>
                </a:cubicBezTo>
                <a:cubicBezTo>
                  <a:pt x="33" y="106"/>
                  <a:pt x="32" y="106"/>
                  <a:pt x="31" y="106"/>
                </a:cubicBezTo>
                <a:cubicBezTo>
                  <a:pt x="31" y="106"/>
                  <a:pt x="30" y="106"/>
                  <a:pt x="31" y="105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1"/>
                  <a:pt x="36" y="101"/>
                  <a:pt x="36" y="100"/>
                </a:cubicBezTo>
                <a:cubicBezTo>
                  <a:pt x="37" y="99"/>
                  <a:pt x="37" y="99"/>
                  <a:pt x="37" y="99"/>
                </a:cubicBezTo>
                <a:cubicBezTo>
                  <a:pt x="37" y="99"/>
                  <a:pt x="37" y="98"/>
                  <a:pt x="37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4" y="94"/>
                  <a:pt x="34" y="94"/>
                  <a:pt x="34" y="94"/>
                </a:cubicBezTo>
                <a:cubicBezTo>
                  <a:pt x="33" y="94"/>
                  <a:pt x="33" y="94"/>
                  <a:pt x="33" y="95"/>
                </a:cubicBezTo>
                <a:cubicBezTo>
                  <a:pt x="31" y="97"/>
                  <a:pt x="31" y="97"/>
                  <a:pt x="31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30" y="97"/>
                  <a:pt x="30" y="97"/>
                  <a:pt x="30" y="98"/>
                </a:cubicBezTo>
                <a:cubicBezTo>
                  <a:pt x="29" y="99"/>
                  <a:pt x="29" y="99"/>
                  <a:pt x="29" y="99"/>
                </a:cubicBezTo>
                <a:cubicBezTo>
                  <a:pt x="29" y="99"/>
                  <a:pt x="29" y="100"/>
                  <a:pt x="29" y="100"/>
                </a:cubicBezTo>
                <a:cubicBezTo>
                  <a:pt x="30" y="100"/>
                  <a:pt x="30" y="100"/>
                  <a:pt x="30" y="100"/>
                </a:cubicBezTo>
                <a:lnTo>
                  <a:pt x="28" y="104"/>
                </a:lnTo>
                <a:close/>
                <a:moveTo>
                  <a:pt x="70" y="120"/>
                </a:moveTo>
                <a:cubicBezTo>
                  <a:pt x="70" y="120"/>
                  <a:pt x="70" y="120"/>
                  <a:pt x="71" y="120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75" y="114"/>
                  <a:pt x="75" y="114"/>
                  <a:pt x="75" y="114"/>
                </a:cubicBezTo>
                <a:cubicBezTo>
                  <a:pt x="75" y="114"/>
                  <a:pt x="75" y="114"/>
                  <a:pt x="75" y="113"/>
                </a:cubicBezTo>
                <a:cubicBezTo>
                  <a:pt x="74" y="112"/>
                  <a:pt x="74" y="112"/>
                  <a:pt x="74" y="112"/>
                </a:cubicBezTo>
                <a:cubicBezTo>
                  <a:pt x="74" y="112"/>
                  <a:pt x="74" y="111"/>
                  <a:pt x="74" y="111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2" y="106"/>
                  <a:pt x="62" y="106"/>
                  <a:pt x="62" y="106"/>
                </a:cubicBezTo>
                <a:lnTo>
                  <a:pt x="70" y="120"/>
                </a:lnTo>
                <a:close/>
                <a:moveTo>
                  <a:pt x="79" y="116"/>
                </a:moveTo>
                <a:cubicBezTo>
                  <a:pt x="80" y="118"/>
                  <a:pt x="82" y="119"/>
                  <a:pt x="84" y="119"/>
                </a:cubicBezTo>
                <a:cubicBezTo>
                  <a:pt x="85" y="119"/>
                  <a:pt x="86" y="118"/>
                  <a:pt x="86" y="118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5" y="116"/>
                  <a:pt x="85" y="116"/>
                  <a:pt x="85" y="116"/>
                </a:cubicBezTo>
                <a:cubicBezTo>
                  <a:pt x="85" y="116"/>
                  <a:pt x="85" y="116"/>
                  <a:pt x="84" y="116"/>
                </a:cubicBezTo>
                <a:cubicBezTo>
                  <a:pt x="84" y="116"/>
                  <a:pt x="84" y="117"/>
                  <a:pt x="83" y="117"/>
                </a:cubicBezTo>
                <a:cubicBezTo>
                  <a:pt x="83" y="117"/>
                  <a:pt x="82" y="117"/>
                  <a:pt x="82" y="116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82" y="111"/>
                  <a:pt x="82" y="111"/>
                  <a:pt x="82" y="111"/>
                </a:cubicBezTo>
                <a:cubicBezTo>
                  <a:pt x="82" y="111"/>
                  <a:pt x="82" y="111"/>
                  <a:pt x="82" y="111"/>
                </a:cubicBezTo>
                <a:cubicBezTo>
                  <a:pt x="81" y="110"/>
                  <a:pt x="81" y="110"/>
                  <a:pt x="81" y="110"/>
                </a:cubicBezTo>
                <a:cubicBezTo>
                  <a:pt x="81" y="109"/>
                  <a:pt x="81" y="109"/>
                  <a:pt x="80" y="109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6" y="107"/>
                  <a:pt x="76" y="106"/>
                  <a:pt x="76" y="106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75" y="110"/>
                  <a:pt x="75" y="110"/>
                  <a:pt x="75" y="110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5" y="112"/>
                  <a:pt x="76" y="112"/>
                  <a:pt x="76" y="112"/>
                </a:cubicBezTo>
                <a:cubicBezTo>
                  <a:pt x="77" y="112"/>
                  <a:pt x="77" y="112"/>
                  <a:pt x="77" y="112"/>
                </a:cubicBezTo>
                <a:lnTo>
                  <a:pt x="79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6" name="Cím 1">
            <a:extLst>
              <a:ext uri="{FF2B5EF4-FFF2-40B4-BE49-F238E27FC236}">
                <a16:creationId xmlns="" xmlns:a16="http://schemas.microsoft.com/office/drawing/2014/main" id="{50A33838-EEE1-4567-9AF3-1D5A2FD2C9C5}"/>
              </a:ext>
            </a:extLst>
          </p:cNvPr>
          <p:cNvSpPr txBox="1">
            <a:spLocks/>
          </p:cNvSpPr>
          <p:nvPr/>
        </p:nvSpPr>
        <p:spPr>
          <a:xfrm>
            <a:off x="337069" y="391590"/>
            <a:ext cx="6354761" cy="91138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hu-HU" sz="2400" b="1" dirty="0" smtClean="0">
                <a:solidFill>
                  <a:schemeClr val="bg1"/>
                </a:solidFill>
              </a:rPr>
              <a:t>Tudatosítás – Klíma és Természetvédelmi Akcióterv 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70" y="3625059"/>
            <a:ext cx="4532523" cy="23629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4307" y="5759037"/>
            <a:ext cx="2422013" cy="80810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" y="5193535"/>
            <a:ext cx="4660357" cy="1407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2763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900" b="1">
                <a:solidFill>
                  <a:srgbClr val="0E1655"/>
                </a:solidFill>
              </a:rPr>
              <a:t>Az évi 328.000 m</a:t>
            </a:r>
            <a:r>
              <a:rPr lang="hu-HU" sz="1900" b="1" baseline="30000">
                <a:solidFill>
                  <a:srgbClr val="0E1655"/>
                </a:solidFill>
              </a:rPr>
              <a:t>3</a:t>
            </a:r>
            <a:r>
              <a:rPr lang="hu-HU" sz="1900" b="1">
                <a:solidFill>
                  <a:srgbClr val="0E1655"/>
                </a:solidFill>
              </a:rPr>
              <a:t> illegális hulladék </a:t>
            </a:r>
            <a:r>
              <a:rPr lang="en-US" sz="1900" b="1">
                <a:solidFill>
                  <a:srgbClr val="0E1655"/>
                </a:solidFill>
              </a:rPr>
              <a:t/>
            </a:r>
            <a:br>
              <a:rPr lang="en-US" sz="1900" b="1">
                <a:solidFill>
                  <a:srgbClr val="0E1655"/>
                </a:solidFill>
              </a:rPr>
            </a:br>
            <a:r>
              <a:rPr lang="hu-HU" sz="1900" b="1">
                <a:solidFill>
                  <a:srgbClr val="0E1655"/>
                </a:solidFill>
              </a:rPr>
              <a:t>6 méter magasan borítaná be </a:t>
            </a:r>
            <a:r>
              <a:rPr lang="en-US" sz="1900" b="1">
                <a:solidFill>
                  <a:srgbClr val="0E1655"/>
                </a:solidFill>
              </a:rPr>
              <a:t/>
            </a:r>
            <a:br>
              <a:rPr lang="en-US" sz="1900" b="1">
                <a:solidFill>
                  <a:srgbClr val="0E1655"/>
                </a:solidFill>
              </a:rPr>
            </a:br>
            <a:r>
              <a:rPr lang="hu-HU" sz="1900" b="1">
                <a:solidFill>
                  <a:srgbClr val="0E1655"/>
                </a:solidFill>
              </a:rPr>
              <a:t>a Kossuth</a:t>
            </a:r>
            <a:r>
              <a:rPr lang="en-US" sz="1900" b="1">
                <a:solidFill>
                  <a:srgbClr val="0E1655"/>
                </a:solidFill>
              </a:rPr>
              <a:t> </a:t>
            </a:r>
            <a:r>
              <a:rPr lang="hu-HU" sz="1900" b="1">
                <a:solidFill>
                  <a:srgbClr val="0E1655"/>
                </a:solidFill>
              </a:rPr>
              <a:t>teret.</a:t>
            </a:r>
            <a:r>
              <a:rPr lang="en-US" sz="1900" b="1">
                <a:solidFill>
                  <a:srgbClr val="0E1655"/>
                </a:solidFill>
              </a:rPr>
              <a:t/>
            </a:r>
            <a:br>
              <a:rPr lang="en-US" sz="1900" b="1">
                <a:solidFill>
                  <a:srgbClr val="0E1655"/>
                </a:solidFill>
              </a:rPr>
            </a:br>
            <a:endParaRPr lang="hu-HU" sz="1900" b="1">
              <a:solidFill>
                <a:srgbClr val="0E1655"/>
              </a:solidFill>
            </a:endParaRP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/>
              <a:t>Megtisztítjuk az illegális hulladéktól az országot 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0465680" y="343166"/>
            <a:ext cx="1029272" cy="941086"/>
          </a:xfrm>
          <a:prstGeom prst="ellipse">
            <a:avLst/>
          </a:prstGeom>
          <a:gradFill flip="none" rotWithShape="1">
            <a:gsLst>
              <a:gs pos="0">
                <a:srgbClr val="B3E03D"/>
              </a:gs>
              <a:gs pos="100000">
                <a:srgbClr val="00B050"/>
              </a:gs>
            </a:gsLst>
            <a:lin ang="27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" name="Rectangle 16"/>
          <p:cNvSpPr/>
          <p:nvPr/>
        </p:nvSpPr>
        <p:spPr>
          <a:xfrm>
            <a:off x="567993" y="2214696"/>
            <a:ext cx="9210699" cy="2254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Bef>
                <a:spcPts val="443"/>
              </a:spcBef>
              <a:spcAft>
                <a:spcPts val="443"/>
              </a:spcAft>
            </a:pPr>
            <a:r>
              <a:rPr lang="hu-HU" sz="1600" b="1" dirty="0">
                <a:solidFill>
                  <a:srgbClr val="0E1655"/>
                </a:solidFill>
                <a:latin typeface="Arial" pitchFamily="34" charset="0"/>
                <a:cs typeface="Arial" pitchFamily="34" charset="0"/>
              </a:rPr>
              <a:t>Határozott lépéseket teszünk az illegális hulladéklerakók felszámolása és az elkövetők megbüntetése érdekében.</a:t>
            </a:r>
          </a:p>
          <a:p>
            <a:pPr algn="just">
              <a:spcBef>
                <a:spcPts val="443"/>
              </a:spcBef>
              <a:spcAft>
                <a:spcPts val="443"/>
              </a:spcAft>
            </a:pPr>
            <a:r>
              <a:rPr lang="hu-HU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Július 1-től </a:t>
            </a:r>
            <a:r>
              <a:rPr lang="hu-H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létrehozzuk a Hulladékgazdálkodási Hatóságot, amelynek feladata lesz a hulladék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hu-H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gazdálkodási ágazat ellenőrzése, az illegális hulladéklerakók felkutatása, tettenérése, büntetése, illetve az ingatlan tulajdonosok kényszerítése - együttműködésben az önkormányzatokkal - a hulladék eltávolítására. Ösztönözzük az újrahasználható termékek elterjedését és hasznosítjuk az </a:t>
            </a:r>
            <a:r>
              <a:rPr lang="hu-H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újrafeldolgozható</a:t>
            </a:r>
            <a:r>
              <a:rPr lang="hu-H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hulladékot, a településeket és az embereket megóvjuk a szennyezés káros hatásaitól. Az ezzel kapcsolatos részletes intézkedéseket a kormány tavasszal fogadja el.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7993" y="1566434"/>
            <a:ext cx="10438792" cy="686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hu-HU" sz="2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 hulladék helytelen gyűjtése, kezelése, ártalmatlanítása, feldolgozása,</a:t>
            </a:r>
            <a:r>
              <a:rPr lang="en-US" sz="2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lerakása esetén a lehető legszigorúbb intézkedéseket vezetjük be.</a:t>
            </a:r>
            <a:endParaRPr lang="hu-HU" sz="1600" b="1" dirty="0">
              <a:solidFill>
                <a:srgbClr val="0E165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8"/>
          <p:cNvSpPr>
            <a:spLocks noEditPoints="1"/>
          </p:cNvSpPr>
          <p:nvPr/>
        </p:nvSpPr>
        <p:spPr bwMode="auto">
          <a:xfrm>
            <a:off x="10465680" y="492222"/>
            <a:ext cx="921070" cy="596215"/>
          </a:xfrm>
          <a:custGeom>
            <a:avLst/>
            <a:gdLst>
              <a:gd name="T0" fmla="*/ 64 w 177"/>
              <a:gd name="T1" fmla="*/ 38 h 144"/>
              <a:gd name="T2" fmla="*/ 30 w 177"/>
              <a:gd name="T3" fmla="*/ 39 h 144"/>
              <a:gd name="T4" fmla="*/ 16 w 177"/>
              <a:gd name="T5" fmla="*/ 119 h 144"/>
              <a:gd name="T6" fmla="*/ 86 w 177"/>
              <a:gd name="T7" fmla="*/ 77 h 144"/>
              <a:gd name="T8" fmla="*/ 34 w 177"/>
              <a:gd name="T9" fmla="*/ 99 h 144"/>
              <a:gd name="T10" fmla="*/ 42 w 177"/>
              <a:gd name="T11" fmla="*/ 74 h 144"/>
              <a:gd name="T12" fmla="*/ 43 w 177"/>
              <a:gd name="T13" fmla="*/ 70 h 144"/>
              <a:gd name="T14" fmla="*/ 49 w 177"/>
              <a:gd name="T15" fmla="*/ 73 h 144"/>
              <a:gd name="T16" fmla="*/ 49 w 177"/>
              <a:gd name="T17" fmla="*/ 74 h 144"/>
              <a:gd name="T18" fmla="*/ 50 w 177"/>
              <a:gd name="T19" fmla="*/ 74 h 144"/>
              <a:gd name="T20" fmla="*/ 47 w 177"/>
              <a:gd name="T21" fmla="*/ 80 h 144"/>
              <a:gd name="T22" fmla="*/ 43 w 177"/>
              <a:gd name="T23" fmla="*/ 78 h 144"/>
              <a:gd name="T24" fmla="*/ 35 w 177"/>
              <a:gd name="T25" fmla="*/ 99 h 144"/>
              <a:gd name="T26" fmla="*/ 42 w 177"/>
              <a:gd name="T27" fmla="*/ 109 h 144"/>
              <a:gd name="T28" fmla="*/ 40 w 177"/>
              <a:gd name="T29" fmla="*/ 113 h 144"/>
              <a:gd name="T30" fmla="*/ 37 w 177"/>
              <a:gd name="T31" fmla="*/ 105 h 144"/>
              <a:gd name="T32" fmla="*/ 38 w 177"/>
              <a:gd name="T33" fmla="*/ 104 h 144"/>
              <a:gd name="T34" fmla="*/ 38 w 177"/>
              <a:gd name="T35" fmla="*/ 103 h 144"/>
              <a:gd name="T36" fmla="*/ 39 w 177"/>
              <a:gd name="T37" fmla="*/ 103 h 144"/>
              <a:gd name="T38" fmla="*/ 45 w 177"/>
              <a:gd name="T39" fmla="*/ 107 h 144"/>
              <a:gd name="T40" fmla="*/ 67 w 177"/>
              <a:gd name="T41" fmla="*/ 103 h 144"/>
              <a:gd name="T42" fmla="*/ 71 w 177"/>
              <a:gd name="T43" fmla="*/ 98 h 144"/>
              <a:gd name="T44" fmla="*/ 70 w 177"/>
              <a:gd name="T45" fmla="*/ 99 h 144"/>
              <a:gd name="T46" fmla="*/ 69 w 177"/>
              <a:gd name="T47" fmla="*/ 98 h 144"/>
              <a:gd name="T48" fmla="*/ 65 w 177"/>
              <a:gd name="T49" fmla="*/ 93 h 144"/>
              <a:gd name="T50" fmla="*/ 57 w 177"/>
              <a:gd name="T51" fmla="*/ 76 h 144"/>
              <a:gd name="T52" fmla="*/ 73 w 177"/>
              <a:gd name="T53" fmla="*/ 92 h 144"/>
              <a:gd name="T54" fmla="*/ 76 w 177"/>
              <a:gd name="T55" fmla="*/ 92 h 144"/>
              <a:gd name="T56" fmla="*/ 13 w 177"/>
              <a:gd name="T57" fmla="*/ 107 h 144"/>
              <a:gd name="T58" fmla="*/ 6 w 177"/>
              <a:gd name="T59" fmla="*/ 81 h 144"/>
              <a:gd name="T60" fmla="*/ 10 w 177"/>
              <a:gd name="T61" fmla="*/ 57 h 144"/>
              <a:gd name="T62" fmla="*/ 30 w 177"/>
              <a:gd name="T63" fmla="*/ 56 h 144"/>
              <a:gd name="T64" fmla="*/ 153 w 177"/>
              <a:gd name="T65" fmla="*/ 116 h 144"/>
              <a:gd name="T66" fmla="*/ 146 w 177"/>
              <a:gd name="T67" fmla="*/ 111 h 144"/>
              <a:gd name="T68" fmla="*/ 158 w 177"/>
              <a:gd name="T69" fmla="*/ 111 h 144"/>
              <a:gd name="T70" fmla="*/ 172 w 177"/>
              <a:gd name="T71" fmla="*/ 123 h 144"/>
              <a:gd name="T72" fmla="*/ 172 w 177"/>
              <a:gd name="T73" fmla="*/ 116 h 144"/>
              <a:gd name="T74" fmla="*/ 173 w 177"/>
              <a:gd name="T75" fmla="*/ 103 h 144"/>
              <a:gd name="T76" fmla="*/ 165 w 177"/>
              <a:gd name="T77" fmla="*/ 103 h 144"/>
              <a:gd name="T78" fmla="*/ 169 w 177"/>
              <a:gd name="T79" fmla="*/ 99 h 144"/>
              <a:gd name="T80" fmla="*/ 90 w 177"/>
              <a:gd name="T81" fmla="*/ 135 h 144"/>
              <a:gd name="T82" fmla="*/ 165 w 177"/>
              <a:gd name="T83" fmla="*/ 135 h 144"/>
              <a:gd name="T84" fmla="*/ 132 w 177"/>
              <a:gd name="T85" fmla="*/ 101 h 144"/>
              <a:gd name="T86" fmla="*/ 155 w 177"/>
              <a:gd name="T87" fmla="*/ 140 h 144"/>
              <a:gd name="T88" fmla="*/ 126 w 177"/>
              <a:gd name="T89" fmla="*/ 90 h 144"/>
              <a:gd name="T90" fmla="*/ 134 w 177"/>
              <a:gd name="T91" fmla="*/ 144 h 144"/>
              <a:gd name="T92" fmla="*/ 127 w 177"/>
              <a:gd name="T93" fmla="*/ 131 h 144"/>
              <a:gd name="T94" fmla="*/ 119 w 177"/>
              <a:gd name="T95" fmla="*/ 131 h 144"/>
              <a:gd name="T96" fmla="*/ 114 w 177"/>
              <a:gd name="T97" fmla="*/ 142 h 144"/>
              <a:gd name="T98" fmla="*/ 112 w 177"/>
              <a:gd name="T99" fmla="*/ 95 h 144"/>
              <a:gd name="T100" fmla="*/ 124 w 177"/>
              <a:gd name="T101" fmla="*/ 75 h 144"/>
              <a:gd name="T102" fmla="*/ 103 w 177"/>
              <a:gd name="T103" fmla="*/ 1 h 144"/>
              <a:gd name="T104" fmla="*/ 111 w 177"/>
              <a:gd name="T105" fmla="*/ 91 h 144"/>
              <a:gd name="T106" fmla="*/ 109 w 177"/>
              <a:gd name="T107" fmla="*/ 10 h 144"/>
              <a:gd name="T108" fmla="*/ 104 w 177"/>
              <a:gd name="T109" fmla="*/ 7 h 144"/>
              <a:gd name="T110" fmla="*/ 109 w 177"/>
              <a:gd name="T111" fmla="*/ 1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7" h="144">
                <a:moveTo>
                  <a:pt x="69" y="55"/>
                </a:moveTo>
                <a:cubicBezTo>
                  <a:pt x="78" y="39"/>
                  <a:pt x="78" y="39"/>
                  <a:pt x="78" y="39"/>
                </a:cubicBezTo>
                <a:cubicBezTo>
                  <a:pt x="78" y="39"/>
                  <a:pt x="71" y="33"/>
                  <a:pt x="64" y="38"/>
                </a:cubicBezTo>
                <a:cubicBezTo>
                  <a:pt x="60" y="42"/>
                  <a:pt x="61" y="31"/>
                  <a:pt x="54" y="31"/>
                </a:cubicBezTo>
                <a:cubicBezTo>
                  <a:pt x="48" y="31"/>
                  <a:pt x="49" y="42"/>
                  <a:pt x="44" y="38"/>
                </a:cubicBezTo>
                <a:cubicBezTo>
                  <a:pt x="38" y="33"/>
                  <a:pt x="30" y="39"/>
                  <a:pt x="30" y="39"/>
                </a:cubicBezTo>
                <a:cubicBezTo>
                  <a:pt x="40" y="55"/>
                  <a:pt x="40" y="55"/>
                  <a:pt x="40" y="55"/>
                </a:cubicBezTo>
                <a:cubicBezTo>
                  <a:pt x="32" y="58"/>
                  <a:pt x="24" y="64"/>
                  <a:pt x="23" y="77"/>
                </a:cubicBezTo>
                <a:cubicBezTo>
                  <a:pt x="20" y="106"/>
                  <a:pt x="14" y="112"/>
                  <a:pt x="16" y="119"/>
                </a:cubicBezTo>
                <a:cubicBezTo>
                  <a:pt x="16" y="122"/>
                  <a:pt x="23" y="127"/>
                  <a:pt x="54" y="127"/>
                </a:cubicBezTo>
                <a:cubicBezTo>
                  <a:pt x="85" y="127"/>
                  <a:pt x="92" y="122"/>
                  <a:pt x="93" y="119"/>
                </a:cubicBezTo>
                <a:cubicBezTo>
                  <a:pt x="94" y="112"/>
                  <a:pt x="89" y="106"/>
                  <a:pt x="86" y="77"/>
                </a:cubicBezTo>
                <a:cubicBezTo>
                  <a:pt x="84" y="64"/>
                  <a:pt x="76" y="58"/>
                  <a:pt x="69" y="55"/>
                </a:cubicBezTo>
                <a:close/>
                <a:moveTo>
                  <a:pt x="35" y="99"/>
                </a:moveTo>
                <a:cubicBezTo>
                  <a:pt x="35" y="99"/>
                  <a:pt x="35" y="99"/>
                  <a:pt x="34" y="99"/>
                </a:cubicBezTo>
                <a:cubicBezTo>
                  <a:pt x="34" y="99"/>
                  <a:pt x="33" y="98"/>
                  <a:pt x="32" y="97"/>
                </a:cubicBezTo>
                <a:cubicBezTo>
                  <a:pt x="32" y="95"/>
                  <a:pt x="32" y="94"/>
                  <a:pt x="32" y="92"/>
                </a:cubicBezTo>
                <a:cubicBezTo>
                  <a:pt x="32" y="84"/>
                  <a:pt x="36" y="78"/>
                  <a:pt x="42" y="74"/>
                </a:cubicBezTo>
                <a:cubicBezTo>
                  <a:pt x="42" y="74"/>
                  <a:pt x="42" y="74"/>
                  <a:pt x="42" y="74"/>
                </a:cubicBezTo>
                <a:cubicBezTo>
                  <a:pt x="41" y="73"/>
                  <a:pt x="40" y="72"/>
                  <a:pt x="41" y="71"/>
                </a:cubicBezTo>
                <a:cubicBezTo>
                  <a:pt x="41" y="70"/>
                  <a:pt x="42" y="69"/>
                  <a:pt x="43" y="70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9" y="72"/>
                  <a:pt x="49" y="72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50" y="74"/>
                  <a:pt x="49" y="74"/>
                  <a:pt x="50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49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1"/>
                  <a:pt x="46" y="81"/>
                  <a:pt x="45" y="81"/>
                </a:cubicBezTo>
                <a:cubicBezTo>
                  <a:pt x="45" y="81"/>
                  <a:pt x="45" y="81"/>
                  <a:pt x="44" y="81"/>
                </a:cubicBezTo>
                <a:cubicBezTo>
                  <a:pt x="43" y="81"/>
                  <a:pt x="43" y="79"/>
                  <a:pt x="43" y="78"/>
                </a:cubicBezTo>
                <a:cubicBezTo>
                  <a:pt x="39" y="81"/>
                  <a:pt x="36" y="86"/>
                  <a:pt x="36" y="92"/>
                </a:cubicBezTo>
                <a:cubicBezTo>
                  <a:pt x="36" y="93"/>
                  <a:pt x="36" y="95"/>
                  <a:pt x="36" y="96"/>
                </a:cubicBezTo>
                <a:cubicBezTo>
                  <a:pt x="37" y="97"/>
                  <a:pt x="36" y="98"/>
                  <a:pt x="35" y="99"/>
                </a:cubicBezTo>
                <a:close/>
                <a:moveTo>
                  <a:pt x="67" y="106"/>
                </a:moveTo>
                <a:cubicBezTo>
                  <a:pt x="63" y="110"/>
                  <a:pt x="58" y="112"/>
                  <a:pt x="52" y="112"/>
                </a:cubicBezTo>
                <a:cubicBezTo>
                  <a:pt x="48" y="112"/>
                  <a:pt x="45" y="111"/>
                  <a:pt x="42" y="109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42" y="111"/>
                  <a:pt x="41" y="112"/>
                  <a:pt x="40" y="113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39" y="113"/>
                  <a:pt x="38" y="112"/>
                  <a:pt x="38" y="111"/>
                </a:cubicBezTo>
                <a:cubicBezTo>
                  <a:pt x="37" y="105"/>
                  <a:pt x="37" y="105"/>
                  <a:pt x="37" y="105"/>
                </a:cubicBezTo>
                <a:cubicBezTo>
                  <a:pt x="37" y="105"/>
                  <a:pt x="37" y="105"/>
                  <a:pt x="37" y="105"/>
                </a:cubicBezTo>
                <a:cubicBezTo>
                  <a:pt x="37" y="105"/>
                  <a:pt x="37" y="105"/>
                  <a:pt x="37" y="105"/>
                </a:cubicBezTo>
                <a:cubicBezTo>
                  <a:pt x="37" y="105"/>
                  <a:pt x="37" y="104"/>
                  <a:pt x="37" y="104"/>
                </a:cubicBezTo>
                <a:cubicBezTo>
                  <a:pt x="37" y="104"/>
                  <a:pt x="37" y="104"/>
                  <a:pt x="38" y="104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6" y="103"/>
                  <a:pt x="47" y="103"/>
                  <a:pt x="47" y="105"/>
                </a:cubicBezTo>
                <a:cubicBezTo>
                  <a:pt x="47" y="106"/>
                  <a:pt x="46" y="106"/>
                  <a:pt x="45" y="107"/>
                </a:cubicBezTo>
                <a:cubicBezTo>
                  <a:pt x="47" y="108"/>
                  <a:pt x="50" y="108"/>
                  <a:pt x="52" y="108"/>
                </a:cubicBezTo>
                <a:cubicBezTo>
                  <a:pt x="57" y="108"/>
                  <a:pt x="61" y="107"/>
                  <a:pt x="64" y="103"/>
                </a:cubicBezTo>
                <a:cubicBezTo>
                  <a:pt x="65" y="103"/>
                  <a:pt x="66" y="103"/>
                  <a:pt x="67" y="103"/>
                </a:cubicBezTo>
                <a:cubicBezTo>
                  <a:pt x="68" y="104"/>
                  <a:pt x="68" y="106"/>
                  <a:pt x="67" y="106"/>
                </a:cubicBezTo>
                <a:close/>
                <a:moveTo>
                  <a:pt x="76" y="95"/>
                </a:moveTo>
                <a:cubicBezTo>
                  <a:pt x="71" y="98"/>
                  <a:pt x="71" y="98"/>
                  <a:pt x="7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99"/>
                  <a:pt x="70" y="99"/>
                  <a:pt x="70" y="99"/>
                </a:cubicBezTo>
                <a:cubicBezTo>
                  <a:pt x="70" y="99"/>
                  <a:pt x="70" y="99"/>
                  <a:pt x="70" y="99"/>
                </a:cubicBezTo>
                <a:cubicBezTo>
                  <a:pt x="70" y="98"/>
                  <a:pt x="70" y="98"/>
                  <a:pt x="69" y="98"/>
                </a:cubicBezTo>
                <a:cubicBezTo>
                  <a:pt x="69" y="98"/>
                  <a:pt x="69" y="98"/>
                  <a:pt x="69" y="98"/>
                </a:cubicBezTo>
                <a:cubicBezTo>
                  <a:pt x="69" y="98"/>
                  <a:pt x="69" y="98"/>
                  <a:pt x="69" y="98"/>
                </a:cubicBezTo>
                <a:cubicBezTo>
                  <a:pt x="69" y="98"/>
                  <a:pt x="69" y="98"/>
                  <a:pt x="68" y="98"/>
                </a:cubicBezTo>
                <a:cubicBezTo>
                  <a:pt x="65" y="93"/>
                  <a:pt x="65" y="93"/>
                  <a:pt x="65" y="93"/>
                </a:cubicBezTo>
                <a:cubicBezTo>
                  <a:pt x="65" y="92"/>
                  <a:pt x="65" y="91"/>
                  <a:pt x="66" y="90"/>
                </a:cubicBezTo>
                <a:cubicBezTo>
                  <a:pt x="67" y="90"/>
                  <a:pt x="68" y="90"/>
                  <a:pt x="69" y="91"/>
                </a:cubicBezTo>
                <a:cubicBezTo>
                  <a:pt x="68" y="84"/>
                  <a:pt x="63" y="78"/>
                  <a:pt x="57" y="76"/>
                </a:cubicBezTo>
                <a:cubicBezTo>
                  <a:pt x="55" y="76"/>
                  <a:pt x="55" y="75"/>
                  <a:pt x="55" y="74"/>
                </a:cubicBezTo>
                <a:cubicBezTo>
                  <a:pt x="55" y="73"/>
                  <a:pt x="57" y="72"/>
                  <a:pt x="58" y="72"/>
                </a:cubicBezTo>
                <a:cubicBezTo>
                  <a:pt x="67" y="75"/>
                  <a:pt x="73" y="83"/>
                  <a:pt x="73" y="92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92"/>
                  <a:pt x="73" y="92"/>
                  <a:pt x="73" y="92"/>
                </a:cubicBezTo>
                <a:cubicBezTo>
                  <a:pt x="74" y="91"/>
                  <a:pt x="76" y="91"/>
                  <a:pt x="76" y="92"/>
                </a:cubicBezTo>
                <a:cubicBezTo>
                  <a:pt x="77" y="93"/>
                  <a:pt x="77" y="94"/>
                  <a:pt x="76" y="95"/>
                </a:cubicBezTo>
                <a:close/>
                <a:moveTo>
                  <a:pt x="18" y="77"/>
                </a:moveTo>
                <a:cubicBezTo>
                  <a:pt x="17" y="93"/>
                  <a:pt x="14" y="101"/>
                  <a:pt x="13" y="107"/>
                </a:cubicBezTo>
                <a:cubicBezTo>
                  <a:pt x="12" y="110"/>
                  <a:pt x="11" y="113"/>
                  <a:pt x="11" y="116"/>
                </a:cubicBezTo>
                <a:cubicBezTo>
                  <a:pt x="4" y="115"/>
                  <a:pt x="1" y="113"/>
                  <a:pt x="1" y="111"/>
                </a:cubicBezTo>
                <a:cubicBezTo>
                  <a:pt x="0" y="107"/>
                  <a:pt x="4" y="100"/>
                  <a:pt x="6" y="81"/>
                </a:cubicBezTo>
                <a:cubicBezTo>
                  <a:pt x="7" y="71"/>
                  <a:pt x="14" y="68"/>
                  <a:pt x="19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57"/>
                  <a:pt x="15" y="53"/>
                  <a:pt x="19" y="56"/>
                </a:cubicBezTo>
                <a:cubicBezTo>
                  <a:pt x="22" y="59"/>
                  <a:pt x="22" y="51"/>
                  <a:pt x="26" y="51"/>
                </a:cubicBezTo>
                <a:cubicBezTo>
                  <a:pt x="28" y="51"/>
                  <a:pt x="29" y="54"/>
                  <a:pt x="30" y="56"/>
                </a:cubicBezTo>
                <a:cubicBezTo>
                  <a:pt x="24" y="60"/>
                  <a:pt x="19" y="67"/>
                  <a:pt x="18" y="77"/>
                </a:cubicBezTo>
                <a:close/>
                <a:moveTo>
                  <a:pt x="158" y="111"/>
                </a:moveTo>
                <a:cubicBezTo>
                  <a:pt x="158" y="114"/>
                  <a:pt x="155" y="116"/>
                  <a:pt x="153" y="116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6"/>
                  <a:pt x="146" y="114"/>
                  <a:pt x="146" y="111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146" y="109"/>
                  <a:pt x="148" y="106"/>
                  <a:pt x="150" y="106"/>
                </a:cubicBezTo>
                <a:cubicBezTo>
                  <a:pt x="153" y="106"/>
                  <a:pt x="153" y="106"/>
                  <a:pt x="153" y="106"/>
                </a:cubicBezTo>
                <a:cubicBezTo>
                  <a:pt x="155" y="106"/>
                  <a:pt x="158" y="109"/>
                  <a:pt x="158" y="111"/>
                </a:cubicBezTo>
                <a:close/>
                <a:moveTo>
                  <a:pt x="177" y="120"/>
                </a:moveTo>
                <a:cubicBezTo>
                  <a:pt x="177" y="122"/>
                  <a:pt x="175" y="123"/>
                  <a:pt x="173" y="12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0" y="123"/>
                  <a:pt x="168" y="122"/>
                  <a:pt x="168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118"/>
                  <a:pt x="170" y="116"/>
                  <a:pt x="172" y="116"/>
                </a:cubicBezTo>
                <a:cubicBezTo>
                  <a:pt x="173" y="116"/>
                  <a:pt x="173" y="116"/>
                  <a:pt x="173" y="116"/>
                </a:cubicBezTo>
                <a:cubicBezTo>
                  <a:pt x="175" y="116"/>
                  <a:pt x="177" y="118"/>
                  <a:pt x="177" y="120"/>
                </a:cubicBezTo>
                <a:close/>
                <a:moveTo>
                  <a:pt x="173" y="103"/>
                </a:moveTo>
                <a:cubicBezTo>
                  <a:pt x="173" y="105"/>
                  <a:pt x="171" y="106"/>
                  <a:pt x="169" y="106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7" y="106"/>
                  <a:pt x="165" y="105"/>
                  <a:pt x="165" y="103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65" y="101"/>
                  <a:pt x="167" y="99"/>
                  <a:pt x="169" y="99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1" y="99"/>
                  <a:pt x="173" y="101"/>
                  <a:pt x="173" y="103"/>
                </a:cubicBezTo>
                <a:close/>
                <a:moveTo>
                  <a:pt x="100" y="138"/>
                </a:moveTo>
                <a:cubicBezTo>
                  <a:pt x="97" y="137"/>
                  <a:pt x="93" y="136"/>
                  <a:pt x="90" y="135"/>
                </a:cubicBezTo>
                <a:cubicBezTo>
                  <a:pt x="108" y="128"/>
                  <a:pt x="108" y="111"/>
                  <a:pt x="111" y="92"/>
                </a:cubicBezTo>
                <a:cubicBezTo>
                  <a:pt x="117" y="89"/>
                  <a:pt x="123" y="87"/>
                  <a:pt x="129" y="85"/>
                </a:cubicBezTo>
                <a:cubicBezTo>
                  <a:pt x="134" y="102"/>
                  <a:pt x="138" y="123"/>
                  <a:pt x="165" y="135"/>
                </a:cubicBezTo>
                <a:cubicBezTo>
                  <a:pt x="163" y="137"/>
                  <a:pt x="160" y="138"/>
                  <a:pt x="158" y="139"/>
                </a:cubicBezTo>
                <a:cubicBezTo>
                  <a:pt x="153" y="136"/>
                  <a:pt x="149" y="132"/>
                  <a:pt x="145" y="128"/>
                </a:cubicBezTo>
                <a:cubicBezTo>
                  <a:pt x="137" y="118"/>
                  <a:pt x="134" y="108"/>
                  <a:pt x="132" y="101"/>
                </a:cubicBezTo>
                <a:cubicBezTo>
                  <a:pt x="130" y="94"/>
                  <a:pt x="129" y="90"/>
                  <a:pt x="129" y="90"/>
                </a:cubicBezTo>
                <a:cubicBezTo>
                  <a:pt x="129" y="90"/>
                  <a:pt x="128" y="108"/>
                  <a:pt x="143" y="129"/>
                </a:cubicBezTo>
                <a:cubicBezTo>
                  <a:pt x="146" y="133"/>
                  <a:pt x="151" y="137"/>
                  <a:pt x="155" y="140"/>
                </a:cubicBezTo>
                <a:cubicBezTo>
                  <a:pt x="152" y="141"/>
                  <a:pt x="149" y="142"/>
                  <a:pt x="146" y="143"/>
                </a:cubicBezTo>
                <a:cubicBezTo>
                  <a:pt x="143" y="138"/>
                  <a:pt x="140" y="134"/>
                  <a:pt x="137" y="129"/>
                </a:cubicBezTo>
                <a:cubicBezTo>
                  <a:pt x="127" y="108"/>
                  <a:pt x="127" y="90"/>
                  <a:pt x="126" y="90"/>
                </a:cubicBezTo>
                <a:cubicBezTo>
                  <a:pt x="126" y="90"/>
                  <a:pt x="125" y="108"/>
                  <a:pt x="135" y="130"/>
                </a:cubicBezTo>
                <a:cubicBezTo>
                  <a:pt x="137" y="135"/>
                  <a:pt x="140" y="139"/>
                  <a:pt x="143" y="143"/>
                </a:cubicBezTo>
                <a:cubicBezTo>
                  <a:pt x="140" y="143"/>
                  <a:pt x="137" y="144"/>
                  <a:pt x="134" y="144"/>
                </a:cubicBezTo>
                <a:cubicBezTo>
                  <a:pt x="132" y="140"/>
                  <a:pt x="131" y="135"/>
                  <a:pt x="130" y="131"/>
                </a:cubicBezTo>
                <a:cubicBezTo>
                  <a:pt x="123" y="109"/>
                  <a:pt x="123" y="92"/>
                  <a:pt x="122" y="92"/>
                </a:cubicBezTo>
                <a:cubicBezTo>
                  <a:pt x="121" y="92"/>
                  <a:pt x="122" y="110"/>
                  <a:pt x="127" y="131"/>
                </a:cubicBezTo>
                <a:cubicBezTo>
                  <a:pt x="128" y="136"/>
                  <a:pt x="129" y="140"/>
                  <a:pt x="131" y="144"/>
                </a:cubicBezTo>
                <a:cubicBezTo>
                  <a:pt x="126" y="144"/>
                  <a:pt x="122" y="143"/>
                  <a:pt x="118" y="143"/>
                </a:cubicBezTo>
                <a:cubicBezTo>
                  <a:pt x="118" y="139"/>
                  <a:pt x="119" y="135"/>
                  <a:pt x="119" y="131"/>
                </a:cubicBezTo>
                <a:cubicBezTo>
                  <a:pt x="119" y="111"/>
                  <a:pt x="117" y="93"/>
                  <a:pt x="117" y="93"/>
                </a:cubicBezTo>
                <a:cubicBezTo>
                  <a:pt x="116" y="93"/>
                  <a:pt x="117" y="111"/>
                  <a:pt x="116" y="130"/>
                </a:cubicBezTo>
                <a:cubicBezTo>
                  <a:pt x="116" y="135"/>
                  <a:pt x="115" y="139"/>
                  <a:pt x="114" y="142"/>
                </a:cubicBezTo>
                <a:cubicBezTo>
                  <a:pt x="111" y="141"/>
                  <a:pt x="107" y="140"/>
                  <a:pt x="104" y="139"/>
                </a:cubicBezTo>
                <a:cubicBezTo>
                  <a:pt x="106" y="137"/>
                  <a:pt x="108" y="134"/>
                  <a:pt x="109" y="130"/>
                </a:cubicBezTo>
                <a:cubicBezTo>
                  <a:pt x="114" y="113"/>
                  <a:pt x="112" y="95"/>
                  <a:pt x="112" y="95"/>
                </a:cubicBezTo>
                <a:cubicBezTo>
                  <a:pt x="111" y="95"/>
                  <a:pt x="113" y="113"/>
                  <a:pt x="106" y="129"/>
                </a:cubicBezTo>
                <a:cubicBezTo>
                  <a:pt x="105" y="133"/>
                  <a:pt x="103" y="136"/>
                  <a:pt x="100" y="138"/>
                </a:cubicBezTo>
                <a:close/>
                <a:moveTo>
                  <a:pt x="124" y="75"/>
                </a:moveTo>
                <a:cubicBezTo>
                  <a:pt x="111" y="2"/>
                  <a:pt x="111" y="2"/>
                  <a:pt x="111" y="2"/>
                </a:cubicBezTo>
                <a:cubicBezTo>
                  <a:pt x="111" y="1"/>
                  <a:pt x="109" y="0"/>
                  <a:pt x="107" y="1"/>
                </a:cubicBezTo>
                <a:cubicBezTo>
                  <a:pt x="103" y="1"/>
                  <a:pt x="103" y="1"/>
                  <a:pt x="103" y="1"/>
                </a:cubicBezTo>
                <a:cubicBezTo>
                  <a:pt x="101" y="2"/>
                  <a:pt x="100" y="3"/>
                  <a:pt x="100" y="4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12" y="79"/>
                  <a:pt x="111" y="91"/>
                  <a:pt x="111" y="91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29" y="84"/>
                  <a:pt x="124" y="76"/>
                  <a:pt x="124" y="75"/>
                </a:cubicBezTo>
                <a:close/>
                <a:moveTo>
                  <a:pt x="109" y="10"/>
                </a:moveTo>
                <a:cubicBezTo>
                  <a:pt x="109" y="11"/>
                  <a:pt x="108" y="12"/>
                  <a:pt x="107" y="12"/>
                </a:cubicBezTo>
                <a:cubicBezTo>
                  <a:pt x="106" y="12"/>
                  <a:pt x="105" y="12"/>
                  <a:pt x="105" y="11"/>
                </a:cubicBezTo>
                <a:cubicBezTo>
                  <a:pt x="104" y="7"/>
                  <a:pt x="104" y="7"/>
                  <a:pt x="104" y="7"/>
                </a:cubicBezTo>
                <a:cubicBezTo>
                  <a:pt x="104" y="6"/>
                  <a:pt x="104" y="5"/>
                  <a:pt x="106" y="5"/>
                </a:cubicBezTo>
                <a:cubicBezTo>
                  <a:pt x="107" y="4"/>
                  <a:pt x="108" y="5"/>
                  <a:pt x="108" y="6"/>
                </a:cubicBezTo>
                <a:lnTo>
                  <a:pt x="109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33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5612" y="3733800"/>
            <a:ext cx="3674023" cy="20994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0375" y="5423063"/>
            <a:ext cx="2277089" cy="590373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67996" y="2056582"/>
            <a:ext cx="9210697" cy="2254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Bef>
                <a:spcPts val="443"/>
              </a:spcBef>
              <a:spcAft>
                <a:spcPts val="443"/>
              </a:spcAft>
            </a:pPr>
            <a:r>
              <a:rPr lang="hu-HU" sz="1600" b="1" dirty="0">
                <a:solidFill>
                  <a:srgbClr val="0E1655"/>
                </a:solidFill>
                <a:latin typeface="Arial" pitchFamily="34" charset="0"/>
                <a:cs typeface="Arial" pitchFamily="34" charset="0"/>
              </a:rPr>
              <a:t>2021-től betiltjuk az egyszer használatos műanyagok forgalmazását, így különösen a műanyag poharakat, evőeszközöket, tányérokat, szívószálakat és bevásárló táskákat.</a:t>
            </a:r>
          </a:p>
          <a:p>
            <a:pPr algn="just">
              <a:spcBef>
                <a:spcPts val="443"/>
              </a:spcBef>
              <a:spcAft>
                <a:spcPts val="443"/>
              </a:spcAft>
            </a:pPr>
            <a:r>
              <a:rPr lang="hu-H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Minden olyan intézkedést megteszünk, amely ahhoz szükséges, hogy az egyszer használatos, ám jelenleg tömegesen előforduló termékek forgalmazását, illetve használatát más, könnyen újrahasználható, újrahasznosítható termékek váltsák fel. Ennek érdekében támogatni fogjuk a vállalkozásokat, kiemelten a hazai kis-, és közepes vállalkozásokat az egyszer használatos műanyag termékeket felváltó új termékek fejlesztésében, gyártásában.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67992" y="1566434"/>
            <a:ext cx="10765357" cy="686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hu-HU" sz="2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Beszüntetjük a környezetromboló </a:t>
            </a:r>
            <a:r>
              <a:rPr lang="hu-HU" sz="2200" b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termékek használatát</a:t>
            </a:r>
            <a:r>
              <a:rPr lang="en-US" sz="2200" b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u-HU" sz="1600" b="1" dirty="0">
              <a:solidFill>
                <a:srgbClr val="0E165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" y="5193535"/>
            <a:ext cx="2778559" cy="1407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2763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800" b="1">
                <a:solidFill>
                  <a:srgbClr val="0E1655"/>
                </a:solidFill>
              </a:rPr>
              <a:t>6 év alatt felére csökkentettük az egy főre jutó műanyag </a:t>
            </a:r>
            <a:r>
              <a:rPr lang="en-US" sz="1800" b="1">
                <a:solidFill>
                  <a:srgbClr val="0E1655"/>
                </a:solidFill>
              </a:rPr>
              <a:t> </a:t>
            </a:r>
            <a:br>
              <a:rPr lang="en-US" sz="1800" b="1">
                <a:solidFill>
                  <a:srgbClr val="0E1655"/>
                </a:solidFill>
              </a:rPr>
            </a:br>
            <a:r>
              <a:rPr lang="hu-HU" sz="1800" b="1">
                <a:solidFill>
                  <a:srgbClr val="0E1655"/>
                </a:solidFill>
              </a:rPr>
              <a:t>zacskók számát.</a:t>
            </a: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1550468" y="257044"/>
            <a:ext cx="8596651" cy="1113330"/>
          </a:xfrm>
        </p:spPr>
        <p:txBody>
          <a:bodyPr/>
          <a:lstStyle/>
          <a:p>
            <a:pPr algn="l"/>
            <a:r>
              <a:rPr lang="hu-HU" dirty="0"/>
              <a:t>Betiltjuk az egyszer használatos műanyagokat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0590212" y="343166"/>
            <a:ext cx="904740" cy="941086"/>
          </a:xfrm>
          <a:prstGeom prst="ellipse">
            <a:avLst/>
          </a:prstGeom>
          <a:gradFill flip="none" rotWithShape="1">
            <a:gsLst>
              <a:gs pos="0">
                <a:srgbClr val="B3E03D"/>
              </a:gs>
              <a:gs pos="100000">
                <a:srgbClr val="00B050"/>
              </a:gs>
            </a:gsLst>
            <a:lin ang="27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Freeform 20"/>
          <p:cNvSpPr>
            <a:spLocks noEditPoints="1"/>
          </p:cNvSpPr>
          <p:nvPr/>
        </p:nvSpPr>
        <p:spPr bwMode="auto">
          <a:xfrm>
            <a:off x="10742612" y="469229"/>
            <a:ext cx="666937" cy="686026"/>
          </a:xfrm>
          <a:custGeom>
            <a:avLst/>
            <a:gdLst>
              <a:gd name="T0" fmla="*/ 127 w 165"/>
              <a:gd name="T1" fmla="*/ 77 h 165"/>
              <a:gd name="T2" fmla="*/ 131 w 165"/>
              <a:gd name="T3" fmla="*/ 80 h 165"/>
              <a:gd name="T4" fmla="*/ 126 w 165"/>
              <a:gd name="T5" fmla="*/ 87 h 165"/>
              <a:gd name="T6" fmla="*/ 78 w 165"/>
              <a:gd name="T7" fmla="*/ 39 h 165"/>
              <a:gd name="T8" fmla="*/ 85 w 165"/>
              <a:gd name="T9" fmla="*/ 34 h 165"/>
              <a:gd name="T10" fmla="*/ 88 w 165"/>
              <a:gd name="T11" fmla="*/ 38 h 165"/>
              <a:gd name="T12" fmla="*/ 91 w 165"/>
              <a:gd name="T13" fmla="*/ 36 h 165"/>
              <a:gd name="T14" fmla="*/ 114 w 165"/>
              <a:gd name="T15" fmla="*/ 59 h 165"/>
              <a:gd name="T16" fmla="*/ 125 w 165"/>
              <a:gd name="T17" fmla="*/ 47 h 165"/>
              <a:gd name="T18" fmla="*/ 131 w 165"/>
              <a:gd name="T19" fmla="*/ 53 h 165"/>
              <a:gd name="T20" fmla="*/ 119 w 165"/>
              <a:gd name="T21" fmla="*/ 64 h 165"/>
              <a:gd name="T22" fmla="*/ 129 w 165"/>
              <a:gd name="T23" fmla="*/ 74 h 165"/>
              <a:gd name="T24" fmla="*/ 127 w 165"/>
              <a:gd name="T25" fmla="*/ 77 h 165"/>
              <a:gd name="T26" fmla="*/ 92 w 165"/>
              <a:gd name="T27" fmla="*/ 109 h 165"/>
              <a:gd name="T28" fmla="*/ 57 w 165"/>
              <a:gd name="T29" fmla="*/ 73 h 165"/>
              <a:gd name="T30" fmla="*/ 34 w 165"/>
              <a:gd name="T31" fmla="*/ 100 h 165"/>
              <a:gd name="T32" fmla="*/ 65 w 165"/>
              <a:gd name="T33" fmla="*/ 131 h 165"/>
              <a:gd name="T34" fmla="*/ 92 w 165"/>
              <a:gd name="T35" fmla="*/ 109 h 165"/>
              <a:gd name="T36" fmla="*/ 79 w 165"/>
              <a:gd name="T37" fmla="*/ 46 h 165"/>
              <a:gd name="T38" fmla="*/ 71 w 165"/>
              <a:gd name="T39" fmla="*/ 56 h 165"/>
              <a:gd name="T40" fmla="*/ 109 w 165"/>
              <a:gd name="T41" fmla="*/ 94 h 165"/>
              <a:gd name="T42" fmla="*/ 119 w 165"/>
              <a:gd name="T43" fmla="*/ 86 h 165"/>
              <a:gd name="T44" fmla="*/ 79 w 165"/>
              <a:gd name="T45" fmla="*/ 46 h 165"/>
              <a:gd name="T46" fmla="*/ 165 w 165"/>
              <a:gd name="T47" fmla="*/ 83 h 165"/>
              <a:gd name="T48" fmla="*/ 82 w 165"/>
              <a:gd name="T49" fmla="*/ 165 h 165"/>
              <a:gd name="T50" fmla="*/ 0 w 165"/>
              <a:gd name="T51" fmla="*/ 83 h 165"/>
              <a:gd name="T52" fmla="*/ 82 w 165"/>
              <a:gd name="T53" fmla="*/ 0 h 165"/>
              <a:gd name="T54" fmla="*/ 165 w 165"/>
              <a:gd name="T55" fmla="*/ 83 h 165"/>
              <a:gd name="T56" fmla="*/ 82 w 165"/>
              <a:gd name="T57" fmla="*/ 18 h 165"/>
              <a:gd name="T58" fmla="*/ 44 w 165"/>
              <a:gd name="T59" fmla="*/ 31 h 165"/>
              <a:gd name="T60" fmla="*/ 134 w 165"/>
              <a:gd name="T61" fmla="*/ 121 h 165"/>
              <a:gd name="T62" fmla="*/ 147 w 165"/>
              <a:gd name="T63" fmla="*/ 83 h 165"/>
              <a:gd name="T64" fmla="*/ 82 w 165"/>
              <a:gd name="T65" fmla="*/ 18 h 165"/>
              <a:gd name="T66" fmla="*/ 82 w 165"/>
              <a:gd name="T67" fmla="*/ 147 h 165"/>
              <a:gd name="T68" fmla="*/ 121 w 165"/>
              <a:gd name="T69" fmla="*/ 134 h 165"/>
              <a:gd name="T70" fmla="*/ 31 w 165"/>
              <a:gd name="T71" fmla="*/ 44 h 165"/>
              <a:gd name="T72" fmla="*/ 18 w 165"/>
              <a:gd name="T73" fmla="*/ 83 h 165"/>
              <a:gd name="T74" fmla="*/ 82 w 165"/>
              <a:gd name="T75" fmla="*/ 147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5" h="165">
                <a:moveTo>
                  <a:pt x="127" y="77"/>
                </a:moveTo>
                <a:cubicBezTo>
                  <a:pt x="131" y="80"/>
                  <a:pt x="131" y="80"/>
                  <a:pt x="131" y="80"/>
                </a:cubicBezTo>
                <a:cubicBezTo>
                  <a:pt x="126" y="87"/>
                  <a:pt x="126" y="87"/>
                  <a:pt x="126" y="87"/>
                </a:cubicBezTo>
                <a:cubicBezTo>
                  <a:pt x="78" y="39"/>
                  <a:pt x="78" y="39"/>
                  <a:pt x="78" y="39"/>
                </a:cubicBezTo>
                <a:cubicBezTo>
                  <a:pt x="85" y="34"/>
                  <a:pt x="85" y="34"/>
                  <a:pt x="85" y="34"/>
                </a:cubicBezTo>
                <a:cubicBezTo>
                  <a:pt x="88" y="38"/>
                  <a:pt x="88" y="38"/>
                  <a:pt x="88" y="38"/>
                </a:cubicBezTo>
                <a:cubicBezTo>
                  <a:pt x="91" y="36"/>
                  <a:pt x="91" y="36"/>
                  <a:pt x="91" y="36"/>
                </a:cubicBezTo>
                <a:cubicBezTo>
                  <a:pt x="114" y="59"/>
                  <a:pt x="114" y="59"/>
                  <a:pt x="114" y="59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29" y="74"/>
                  <a:pt x="129" y="74"/>
                  <a:pt x="129" y="74"/>
                </a:cubicBezTo>
                <a:lnTo>
                  <a:pt x="127" y="77"/>
                </a:lnTo>
                <a:close/>
                <a:moveTo>
                  <a:pt x="92" y="109"/>
                </a:moveTo>
                <a:cubicBezTo>
                  <a:pt x="57" y="73"/>
                  <a:pt x="57" y="73"/>
                  <a:pt x="57" y="73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65" y="131"/>
                  <a:pt x="65" y="131"/>
                  <a:pt x="65" y="131"/>
                </a:cubicBezTo>
                <a:lnTo>
                  <a:pt x="92" y="109"/>
                </a:lnTo>
                <a:close/>
                <a:moveTo>
                  <a:pt x="79" y="46"/>
                </a:moveTo>
                <a:cubicBezTo>
                  <a:pt x="71" y="56"/>
                  <a:pt x="71" y="56"/>
                  <a:pt x="71" y="56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19" y="86"/>
                  <a:pt x="119" y="86"/>
                  <a:pt x="119" y="86"/>
                </a:cubicBezTo>
                <a:lnTo>
                  <a:pt x="79" y="46"/>
                </a:lnTo>
                <a:close/>
                <a:moveTo>
                  <a:pt x="165" y="83"/>
                </a:moveTo>
                <a:cubicBezTo>
                  <a:pt x="165" y="128"/>
                  <a:pt x="128" y="165"/>
                  <a:pt x="82" y="165"/>
                </a:cubicBezTo>
                <a:cubicBezTo>
                  <a:pt x="37" y="165"/>
                  <a:pt x="0" y="128"/>
                  <a:pt x="0" y="83"/>
                </a:cubicBezTo>
                <a:cubicBezTo>
                  <a:pt x="0" y="37"/>
                  <a:pt x="37" y="0"/>
                  <a:pt x="82" y="0"/>
                </a:cubicBezTo>
                <a:cubicBezTo>
                  <a:pt x="128" y="0"/>
                  <a:pt x="165" y="37"/>
                  <a:pt x="165" y="83"/>
                </a:cubicBezTo>
                <a:close/>
                <a:moveTo>
                  <a:pt x="82" y="18"/>
                </a:moveTo>
                <a:cubicBezTo>
                  <a:pt x="68" y="18"/>
                  <a:pt x="54" y="23"/>
                  <a:pt x="44" y="31"/>
                </a:cubicBezTo>
                <a:cubicBezTo>
                  <a:pt x="134" y="121"/>
                  <a:pt x="134" y="121"/>
                  <a:pt x="134" y="121"/>
                </a:cubicBezTo>
                <a:cubicBezTo>
                  <a:pt x="142" y="111"/>
                  <a:pt x="147" y="97"/>
                  <a:pt x="147" y="83"/>
                </a:cubicBezTo>
                <a:cubicBezTo>
                  <a:pt x="147" y="47"/>
                  <a:pt x="118" y="18"/>
                  <a:pt x="82" y="18"/>
                </a:cubicBezTo>
                <a:close/>
                <a:moveTo>
                  <a:pt x="82" y="147"/>
                </a:moveTo>
                <a:cubicBezTo>
                  <a:pt x="97" y="147"/>
                  <a:pt x="110" y="142"/>
                  <a:pt x="121" y="134"/>
                </a:cubicBezTo>
                <a:cubicBezTo>
                  <a:pt x="31" y="44"/>
                  <a:pt x="31" y="44"/>
                  <a:pt x="31" y="44"/>
                </a:cubicBezTo>
                <a:cubicBezTo>
                  <a:pt x="23" y="55"/>
                  <a:pt x="18" y="68"/>
                  <a:pt x="18" y="83"/>
                </a:cubicBezTo>
                <a:cubicBezTo>
                  <a:pt x="18" y="118"/>
                  <a:pt x="47" y="147"/>
                  <a:pt x="82" y="1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5" name="Group 4"/>
          <p:cNvGrpSpPr/>
          <p:nvPr/>
        </p:nvGrpSpPr>
        <p:grpSpPr>
          <a:xfrm>
            <a:off x="2650634" y="6034958"/>
            <a:ext cx="912883" cy="385992"/>
            <a:chOff x="1644650" y="4691062"/>
            <a:chExt cx="566420" cy="300037"/>
          </a:xfrm>
        </p:grpSpPr>
        <p:sp>
          <p:nvSpPr>
            <p:cNvPr id="3" name="Rectangle 2"/>
            <p:cNvSpPr/>
            <p:nvPr/>
          </p:nvSpPr>
          <p:spPr>
            <a:xfrm>
              <a:off x="1720850" y="4838699"/>
              <a:ext cx="41402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1300" b="1">
                  <a:solidFill>
                    <a:srgbClr val="59B347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300" b="1">
                  <a:solidFill>
                    <a:srgbClr val="59B347"/>
                  </a:solidFill>
                  <a:latin typeface="Arial" pitchFamily="34" charset="0"/>
                  <a:cs typeface="Arial" pitchFamily="34" charset="0"/>
                </a:rPr>
                <a:t>010</a:t>
              </a:r>
              <a:endParaRPr lang="hu-HU" sz="1300" b="1">
                <a:solidFill>
                  <a:srgbClr val="59B34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44650" y="4691062"/>
              <a:ext cx="56642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160 db/f</a:t>
              </a:r>
              <a:r>
                <a:rPr lang="hu-HU" sz="9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ő</a:t>
              </a:r>
              <a:r>
                <a:rPr lang="en-US" sz="9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hu-HU" sz="9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év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86761" y="6034958"/>
            <a:ext cx="912883" cy="385992"/>
            <a:chOff x="2181225" y="4691062"/>
            <a:chExt cx="566420" cy="300037"/>
          </a:xfrm>
        </p:grpSpPr>
        <p:sp>
          <p:nvSpPr>
            <p:cNvPr id="14" name="Rectangle 13"/>
            <p:cNvSpPr/>
            <p:nvPr/>
          </p:nvSpPr>
          <p:spPr>
            <a:xfrm>
              <a:off x="2257425" y="4838699"/>
              <a:ext cx="41402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1300" b="1">
                  <a:solidFill>
                    <a:srgbClr val="59B347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300" b="1">
                  <a:solidFill>
                    <a:srgbClr val="59B347"/>
                  </a:solidFill>
                  <a:latin typeface="Arial" pitchFamily="34" charset="0"/>
                  <a:cs typeface="Arial" pitchFamily="34" charset="0"/>
                </a:rPr>
                <a:t>01</a:t>
              </a:r>
              <a:r>
                <a:rPr lang="hu-HU" sz="1300" b="1">
                  <a:solidFill>
                    <a:srgbClr val="59B347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81225" y="4691062"/>
              <a:ext cx="56642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80 db/f</a:t>
              </a:r>
              <a:r>
                <a:rPr lang="hu-HU" sz="9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ő</a:t>
              </a:r>
              <a:r>
                <a:rPr lang="en-US" sz="9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hu-HU" sz="9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év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57390" y="6034958"/>
            <a:ext cx="912883" cy="385992"/>
            <a:chOff x="2641600" y="4691062"/>
            <a:chExt cx="566420" cy="300037"/>
          </a:xfrm>
        </p:grpSpPr>
        <p:sp>
          <p:nvSpPr>
            <p:cNvPr id="17" name="Rectangle 16"/>
            <p:cNvSpPr/>
            <p:nvPr/>
          </p:nvSpPr>
          <p:spPr>
            <a:xfrm>
              <a:off x="2717800" y="4838699"/>
              <a:ext cx="41402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1300" b="1" dirty="0">
                  <a:solidFill>
                    <a:srgbClr val="59B347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300" b="1" dirty="0">
                  <a:solidFill>
                    <a:srgbClr val="59B347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hu-HU" sz="1300" b="1" dirty="0">
                  <a:solidFill>
                    <a:srgbClr val="59B347"/>
                  </a:solidFill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41600" y="4691062"/>
              <a:ext cx="56642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0 db/f</a:t>
              </a:r>
              <a:r>
                <a:rPr lang="hu-HU" sz="9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ő</a:t>
              </a:r>
              <a:r>
                <a:rPr lang="en-US" sz="9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hu-HU" sz="9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év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1" t="51429" b="9946"/>
          <a:stretch/>
        </p:blipFill>
        <p:spPr>
          <a:xfrm>
            <a:off x="7319435" y="3527030"/>
            <a:ext cx="4850759" cy="26488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06" r="58818" b="26528"/>
          <a:stretch/>
        </p:blipFill>
        <p:spPr>
          <a:xfrm>
            <a:off x="18630" y="3950599"/>
            <a:ext cx="5004272" cy="1088132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67994" y="2056582"/>
            <a:ext cx="9747990" cy="147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>
              <a:spcBef>
                <a:spcPts val="443"/>
              </a:spcBef>
              <a:spcAft>
                <a:spcPts val="443"/>
              </a:spcAft>
            </a:pPr>
            <a:r>
              <a:rPr lang="hu-HU" sz="1600" b="1" dirty="0">
                <a:solidFill>
                  <a:srgbClr val="0E1655"/>
                </a:solidFill>
                <a:latin typeface="Arial" pitchFamily="34" charset="0"/>
                <a:cs typeface="Arial" pitchFamily="34" charset="0"/>
              </a:rPr>
              <a:t>Nem leszünk Európa roncstemetője, a szennyező autók behozatalát szigorúan korlátozzuk.</a:t>
            </a:r>
          </a:p>
          <a:p>
            <a:pPr algn="just">
              <a:spcBef>
                <a:spcPts val="443"/>
              </a:spcBef>
              <a:spcAft>
                <a:spcPts val="443"/>
              </a:spcAft>
            </a:pPr>
            <a:r>
              <a:rPr lang="hu-H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 elektromos közlekedés nem a gazdagok kiváltsága. Megreformáljuk az </a:t>
            </a:r>
            <a:r>
              <a:rPr lang="hu-H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elektromobilitás</a:t>
            </a:r>
            <a:r>
              <a:rPr lang="hu-H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ösztönzési rendszerét, megteremtjük annak lehetőségét, hogy a kis és olcsó autók nagyobb támogatást kapjanak. A megfelelő szolgáltatások kiépítése érdekében minden új építésű társas-, és irodaházban lehetőség lesz az elektromos autók töltésére. Kiemelt figyelmet fordítunk a különböző közszolgáltatók, valamint a flottákat üzemeltető társaságok járműveinek cseréjére.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67993" y="1566434"/>
            <a:ext cx="10193174" cy="686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hu-HU" sz="2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Átalakítjuk az elektromos gépjárművek beszerzését.</a:t>
            </a:r>
            <a:endParaRPr lang="hu-HU" sz="1600" b="1" dirty="0">
              <a:solidFill>
                <a:srgbClr val="0E165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" y="5193535"/>
            <a:ext cx="3024178" cy="1407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2763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900" b="1">
                <a:solidFill>
                  <a:srgbClr val="0E1655"/>
                </a:solidFill>
              </a:rPr>
              <a:t>Jelentősen nő az elektromos járművek aránya az új autó-vásárlásokon belül.</a:t>
            </a: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700" dirty="0"/>
              <a:t>Támogatjuk az olcsó elektromos </a:t>
            </a:r>
            <a:r>
              <a:rPr lang="hu-HU" sz="2700"/>
              <a:t>autók </a:t>
            </a:r>
            <a:r>
              <a:rPr lang="en-US" sz="2700"/>
              <a:t/>
            </a:r>
            <a:br>
              <a:rPr lang="en-US" sz="2700"/>
            </a:br>
            <a:r>
              <a:rPr lang="hu-HU" sz="2700"/>
              <a:t>megjelenését </a:t>
            </a:r>
            <a:r>
              <a:rPr lang="hu-HU" sz="2700" dirty="0"/>
              <a:t>és használatát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0477085" y="343166"/>
            <a:ext cx="1017867" cy="941086"/>
          </a:xfrm>
          <a:prstGeom prst="ellipse">
            <a:avLst/>
          </a:prstGeom>
          <a:gradFill flip="none" rotWithShape="1">
            <a:gsLst>
              <a:gs pos="0">
                <a:srgbClr val="B3E03D"/>
              </a:gs>
              <a:gs pos="100000">
                <a:srgbClr val="00B050"/>
              </a:gs>
            </a:gsLst>
            <a:lin ang="27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10594159" y="463368"/>
            <a:ext cx="739692" cy="738797"/>
          </a:xfrm>
          <a:custGeom>
            <a:avLst/>
            <a:gdLst>
              <a:gd name="T0" fmla="*/ 81 w 165"/>
              <a:gd name="T1" fmla="*/ 1 h 178"/>
              <a:gd name="T2" fmla="*/ 1 w 165"/>
              <a:gd name="T3" fmla="*/ 81 h 178"/>
              <a:gd name="T4" fmla="*/ 18 w 165"/>
              <a:gd name="T5" fmla="*/ 138 h 178"/>
              <a:gd name="T6" fmla="*/ 26 w 165"/>
              <a:gd name="T7" fmla="*/ 160 h 178"/>
              <a:gd name="T8" fmla="*/ 32 w 165"/>
              <a:gd name="T9" fmla="*/ 168 h 178"/>
              <a:gd name="T10" fmla="*/ 39 w 165"/>
              <a:gd name="T11" fmla="*/ 170 h 178"/>
              <a:gd name="T12" fmla="*/ 50 w 165"/>
              <a:gd name="T13" fmla="*/ 177 h 178"/>
              <a:gd name="T14" fmla="*/ 56 w 165"/>
              <a:gd name="T15" fmla="*/ 171 h 178"/>
              <a:gd name="T16" fmla="*/ 53 w 165"/>
              <a:gd name="T17" fmla="*/ 155 h 178"/>
              <a:gd name="T18" fmla="*/ 68 w 165"/>
              <a:gd name="T19" fmla="*/ 164 h 178"/>
              <a:gd name="T20" fmla="*/ 59 w 165"/>
              <a:gd name="T21" fmla="*/ 150 h 178"/>
              <a:gd name="T22" fmla="*/ 61 w 165"/>
              <a:gd name="T23" fmla="*/ 143 h 178"/>
              <a:gd name="T24" fmla="*/ 56 w 165"/>
              <a:gd name="T25" fmla="*/ 140 h 178"/>
              <a:gd name="T26" fmla="*/ 33 w 165"/>
              <a:gd name="T27" fmla="*/ 131 h 178"/>
              <a:gd name="T28" fmla="*/ 24 w 165"/>
              <a:gd name="T29" fmla="*/ 126 h 178"/>
              <a:gd name="T30" fmla="*/ 81 w 165"/>
              <a:gd name="T31" fmla="*/ 10 h 178"/>
              <a:gd name="T32" fmla="*/ 156 w 165"/>
              <a:gd name="T33" fmla="*/ 83 h 178"/>
              <a:gd name="T34" fmla="*/ 100 w 165"/>
              <a:gd name="T35" fmla="*/ 143 h 178"/>
              <a:gd name="T36" fmla="*/ 87 w 165"/>
              <a:gd name="T37" fmla="*/ 110 h 178"/>
              <a:gd name="T38" fmla="*/ 103 w 165"/>
              <a:gd name="T39" fmla="*/ 116 h 178"/>
              <a:gd name="T40" fmla="*/ 119 w 165"/>
              <a:gd name="T41" fmla="*/ 122 h 178"/>
              <a:gd name="T42" fmla="*/ 125 w 165"/>
              <a:gd name="T43" fmla="*/ 110 h 178"/>
              <a:gd name="T44" fmla="*/ 130 w 165"/>
              <a:gd name="T45" fmla="*/ 75 h 178"/>
              <a:gd name="T46" fmla="*/ 119 w 165"/>
              <a:gd name="T47" fmla="*/ 42 h 178"/>
              <a:gd name="T48" fmla="*/ 64 w 165"/>
              <a:gd name="T49" fmla="*/ 29 h 178"/>
              <a:gd name="T50" fmla="*/ 41 w 165"/>
              <a:gd name="T51" fmla="*/ 65 h 178"/>
              <a:gd name="T52" fmla="*/ 34 w 165"/>
              <a:gd name="T53" fmla="*/ 98 h 178"/>
              <a:gd name="T54" fmla="*/ 41 w 165"/>
              <a:gd name="T55" fmla="*/ 116 h 178"/>
              <a:gd name="T56" fmla="*/ 56 w 165"/>
              <a:gd name="T57" fmla="*/ 122 h 178"/>
              <a:gd name="T58" fmla="*/ 63 w 165"/>
              <a:gd name="T59" fmla="*/ 110 h 178"/>
              <a:gd name="T60" fmla="*/ 78 w 165"/>
              <a:gd name="T61" fmla="*/ 116 h 178"/>
              <a:gd name="T62" fmla="*/ 109 w 165"/>
              <a:gd name="T63" fmla="*/ 154 h 178"/>
              <a:gd name="T64" fmla="*/ 165 w 165"/>
              <a:gd name="T65" fmla="*/ 83 h 178"/>
              <a:gd name="T66" fmla="*/ 124 w 165"/>
              <a:gd name="T67" fmla="*/ 90 h 178"/>
              <a:gd name="T68" fmla="*/ 103 w 165"/>
              <a:gd name="T69" fmla="*/ 97 h 178"/>
              <a:gd name="T70" fmla="*/ 118 w 165"/>
              <a:gd name="T71" fmla="*/ 85 h 178"/>
              <a:gd name="T72" fmla="*/ 56 w 165"/>
              <a:gd name="T73" fmla="*/ 45 h 178"/>
              <a:gd name="T74" fmla="*/ 102 w 165"/>
              <a:gd name="T75" fmla="*/ 38 h 178"/>
              <a:gd name="T76" fmla="*/ 114 w 165"/>
              <a:gd name="T77" fmla="*/ 64 h 178"/>
              <a:gd name="T78" fmla="*/ 56 w 165"/>
              <a:gd name="T79" fmla="*/ 45 h 178"/>
              <a:gd name="T80" fmla="*/ 48 w 165"/>
              <a:gd name="T81" fmla="*/ 97 h 178"/>
              <a:gd name="T82" fmla="*/ 48 w 165"/>
              <a:gd name="T83" fmla="*/ 85 h 178"/>
              <a:gd name="T84" fmla="*/ 62 w 165"/>
              <a:gd name="T85" fmla="*/ 9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5" h="178">
                <a:moveTo>
                  <a:pt x="140" y="24"/>
                </a:moveTo>
                <a:cubicBezTo>
                  <a:pt x="124" y="9"/>
                  <a:pt x="103" y="0"/>
                  <a:pt x="81" y="1"/>
                </a:cubicBezTo>
                <a:cubicBezTo>
                  <a:pt x="60" y="1"/>
                  <a:pt x="40" y="10"/>
                  <a:pt x="25" y="25"/>
                </a:cubicBezTo>
                <a:cubicBezTo>
                  <a:pt x="10" y="40"/>
                  <a:pt x="1" y="60"/>
                  <a:pt x="1" y="81"/>
                </a:cubicBezTo>
                <a:cubicBezTo>
                  <a:pt x="0" y="100"/>
                  <a:pt x="6" y="118"/>
                  <a:pt x="18" y="133"/>
                </a:cubicBezTo>
                <a:cubicBezTo>
                  <a:pt x="17" y="135"/>
                  <a:pt x="17" y="137"/>
                  <a:pt x="18" y="138"/>
                </a:cubicBezTo>
                <a:cubicBezTo>
                  <a:pt x="22" y="142"/>
                  <a:pt x="22" y="142"/>
                  <a:pt x="22" y="142"/>
                </a:cubicBezTo>
                <a:cubicBezTo>
                  <a:pt x="20" y="148"/>
                  <a:pt x="22" y="155"/>
                  <a:pt x="26" y="160"/>
                </a:cubicBezTo>
                <a:cubicBezTo>
                  <a:pt x="31" y="165"/>
                  <a:pt x="31" y="165"/>
                  <a:pt x="31" y="165"/>
                </a:cubicBezTo>
                <a:cubicBezTo>
                  <a:pt x="31" y="166"/>
                  <a:pt x="31" y="167"/>
                  <a:pt x="32" y="168"/>
                </a:cubicBezTo>
                <a:cubicBezTo>
                  <a:pt x="34" y="170"/>
                  <a:pt x="34" y="170"/>
                  <a:pt x="34" y="170"/>
                </a:cubicBezTo>
                <a:cubicBezTo>
                  <a:pt x="35" y="171"/>
                  <a:pt x="37" y="171"/>
                  <a:pt x="39" y="170"/>
                </a:cubicBezTo>
                <a:cubicBezTo>
                  <a:pt x="41" y="168"/>
                  <a:pt x="41" y="168"/>
                  <a:pt x="41" y="168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2" y="178"/>
                  <a:pt x="54" y="178"/>
                  <a:pt x="56" y="177"/>
                </a:cubicBezTo>
                <a:cubicBezTo>
                  <a:pt x="57" y="175"/>
                  <a:pt x="57" y="172"/>
                  <a:pt x="56" y="171"/>
                </a:cubicBezTo>
                <a:cubicBezTo>
                  <a:pt x="47" y="162"/>
                  <a:pt x="47" y="162"/>
                  <a:pt x="47" y="162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62" y="164"/>
                  <a:pt x="62" y="164"/>
                  <a:pt x="62" y="164"/>
                </a:cubicBezTo>
                <a:cubicBezTo>
                  <a:pt x="64" y="166"/>
                  <a:pt x="66" y="166"/>
                  <a:pt x="68" y="164"/>
                </a:cubicBezTo>
                <a:cubicBezTo>
                  <a:pt x="69" y="163"/>
                  <a:pt x="69" y="160"/>
                  <a:pt x="68" y="159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3" y="146"/>
                  <a:pt x="63" y="144"/>
                  <a:pt x="61" y="143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58" y="140"/>
                  <a:pt x="57" y="140"/>
                  <a:pt x="56" y="140"/>
                </a:cubicBezTo>
                <a:cubicBezTo>
                  <a:pt x="51" y="135"/>
                  <a:pt x="51" y="135"/>
                  <a:pt x="51" y="135"/>
                </a:cubicBezTo>
                <a:cubicBezTo>
                  <a:pt x="46" y="130"/>
                  <a:pt x="39" y="129"/>
                  <a:pt x="33" y="131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28" y="126"/>
                  <a:pt x="26" y="125"/>
                  <a:pt x="24" y="126"/>
                </a:cubicBezTo>
                <a:cubicBezTo>
                  <a:pt x="14" y="113"/>
                  <a:pt x="9" y="97"/>
                  <a:pt x="10" y="81"/>
                </a:cubicBezTo>
                <a:cubicBezTo>
                  <a:pt x="11" y="42"/>
                  <a:pt x="42" y="11"/>
                  <a:pt x="81" y="10"/>
                </a:cubicBezTo>
                <a:cubicBezTo>
                  <a:pt x="101" y="9"/>
                  <a:pt x="119" y="17"/>
                  <a:pt x="134" y="31"/>
                </a:cubicBezTo>
                <a:cubicBezTo>
                  <a:pt x="148" y="45"/>
                  <a:pt x="156" y="63"/>
                  <a:pt x="156" y="83"/>
                </a:cubicBezTo>
                <a:cubicBezTo>
                  <a:pt x="156" y="104"/>
                  <a:pt x="145" y="126"/>
                  <a:pt x="129" y="138"/>
                </a:cubicBezTo>
                <a:cubicBezTo>
                  <a:pt x="119" y="145"/>
                  <a:pt x="108" y="147"/>
                  <a:pt x="100" y="143"/>
                </a:cubicBezTo>
                <a:cubicBezTo>
                  <a:pt x="92" y="139"/>
                  <a:pt x="87" y="129"/>
                  <a:pt x="87" y="116"/>
                </a:cubicBezTo>
                <a:cubicBezTo>
                  <a:pt x="87" y="110"/>
                  <a:pt x="87" y="110"/>
                  <a:pt x="87" y="110"/>
                </a:cubicBezTo>
                <a:cubicBezTo>
                  <a:pt x="103" y="110"/>
                  <a:pt x="103" y="110"/>
                  <a:pt x="103" y="110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3" y="119"/>
                  <a:pt x="105" y="122"/>
                  <a:pt x="109" y="122"/>
                </a:cubicBezTo>
                <a:cubicBezTo>
                  <a:pt x="119" y="122"/>
                  <a:pt x="119" y="122"/>
                  <a:pt x="119" y="122"/>
                </a:cubicBezTo>
                <a:cubicBezTo>
                  <a:pt x="122" y="122"/>
                  <a:pt x="125" y="119"/>
                  <a:pt x="125" y="116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9" y="108"/>
                  <a:pt x="132" y="103"/>
                  <a:pt x="132" y="98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30" y="71"/>
                  <a:pt x="128" y="67"/>
                  <a:pt x="124" y="65"/>
                </a:cubicBezTo>
                <a:cubicBezTo>
                  <a:pt x="119" y="42"/>
                  <a:pt x="119" y="42"/>
                  <a:pt x="119" y="42"/>
                </a:cubicBezTo>
                <a:cubicBezTo>
                  <a:pt x="117" y="34"/>
                  <a:pt x="110" y="29"/>
                  <a:pt x="102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56" y="29"/>
                  <a:pt x="49" y="34"/>
                  <a:pt x="47" y="42"/>
                </a:cubicBezTo>
                <a:cubicBezTo>
                  <a:pt x="41" y="65"/>
                  <a:pt x="41" y="65"/>
                  <a:pt x="41" y="65"/>
                </a:cubicBezTo>
                <a:cubicBezTo>
                  <a:pt x="38" y="67"/>
                  <a:pt x="35" y="71"/>
                  <a:pt x="35" y="75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103"/>
                  <a:pt x="36" y="108"/>
                  <a:pt x="41" y="110"/>
                </a:cubicBezTo>
                <a:cubicBezTo>
                  <a:pt x="41" y="116"/>
                  <a:pt x="41" y="116"/>
                  <a:pt x="41" y="116"/>
                </a:cubicBezTo>
                <a:cubicBezTo>
                  <a:pt x="41" y="119"/>
                  <a:pt x="43" y="122"/>
                  <a:pt x="47" y="122"/>
                </a:cubicBezTo>
                <a:cubicBezTo>
                  <a:pt x="56" y="122"/>
                  <a:pt x="56" y="122"/>
                  <a:pt x="56" y="122"/>
                </a:cubicBezTo>
                <a:cubicBezTo>
                  <a:pt x="60" y="122"/>
                  <a:pt x="63" y="119"/>
                  <a:pt x="63" y="116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32"/>
                  <a:pt x="85" y="145"/>
                  <a:pt x="96" y="151"/>
                </a:cubicBezTo>
                <a:cubicBezTo>
                  <a:pt x="100" y="153"/>
                  <a:pt x="105" y="154"/>
                  <a:pt x="109" y="154"/>
                </a:cubicBezTo>
                <a:cubicBezTo>
                  <a:pt x="118" y="154"/>
                  <a:pt x="126" y="151"/>
                  <a:pt x="135" y="145"/>
                </a:cubicBezTo>
                <a:cubicBezTo>
                  <a:pt x="153" y="132"/>
                  <a:pt x="165" y="107"/>
                  <a:pt x="165" y="83"/>
                </a:cubicBezTo>
                <a:cubicBezTo>
                  <a:pt x="165" y="61"/>
                  <a:pt x="156" y="40"/>
                  <a:pt x="140" y="24"/>
                </a:cubicBezTo>
                <a:close/>
                <a:moveTo>
                  <a:pt x="124" y="90"/>
                </a:moveTo>
                <a:cubicBezTo>
                  <a:pt x="124" y="94"/>
                  <a:pt x="121" y="97"/>
                  <a:pt x="118" y="97"/>
                </a:cubicBezTo>
                <a:cubicBezTo>
                  <a:pt x="111" y="98"/>
                  <a:pt x="106" y="98"/>
                  <a:pt x="103" y="97"/>
                </a:cubicBezTo>
                <a:cubicBezTo>
                  <a:pt x="101" y="96"/>
                  <a:pt x="101" y="95"/>
                  <a:pt x="102" y="93"/>
                </a:cubicBezTo>
                <a:cubicBezTo>
                  <a:pt x="105" y="89"/>
                  <a:pt x="112" y="85"/>
                  <a:pt x="118" y="85"/>
                </a:cubicBezTo>
                <a:cubicBezTo>
                  <a:pt x="121" y="84"/>
                  <a:pt x="124" y="86"/>
                  <a:pt x="124" y="90"/>
                </a:cubicBezTo>
                <a:close/>
                <a:moveTo>
                  <a:pt x="56" y="45"/>
                </a:moveTo>
                <a:cubicBezTo>
                  <a:pt x="57" y="41"/>
                  <a:pt x="60" y="38"/>
                  <a:pt x="64" y="38"/>
                </a:cubicBezTo>
                <a:cubicBezTo>
                  <a:pt x="102" y="38"/>
                  <a:pt x="102" y="38"/>
                  <a:pt x="102" y="38"/>
                </a:cubicBezTo>
                <a:cubicBezTo>
                  <a:pt x="105" y="38"/>
                  <a:pt x="109" y="41"/>
                  <a:pt x="109" y="45"/>
                </a:cubicBezTo>
                <a:cubicBezTo>
                  <a:pt x="114" y="64"/>
                  <a:pt x="114" y="64"/>
                  <a:pt x="114" y="64"/>
                </a:cubicBezTo>
                <a:cubicBezTo>
                  <a:pt x="51" y="64"/>
                  <a:pt x="51" y="64"/>
                  <a:pt x="51" y="64"/>
                </a:cubicBezTo>
                <a:lnTo>
                  <a:pt x="56" y="45"/>
                </a:lnTo>
                <a:close/>
                <a:moveTo>
                  <a:pt x="62" y="97"/>
                </a:moveTo>
                <a:cubicBezTo>
                  <a:pt x="59" y="98"/>
                  <a:pt x="54" y="98"/>
                  <a:pt x="48" y="97"/>
                </a:cubicBezTo>
                <a:cubicBezTo>
                  <a:pt x="44" y="97"/>
                  <a:pt x="41" y="94"/>
                  <a:pt x="41" y="90"/>
                </a:cubicBezTo>
                <a:cubicBezTo>
                  <a:pt x="41" y="86"/>
                  <a:pt x="44" y="84"/>
                  <a:pt x="48" y="85"/>
                </a:cubicBezTo>
                <a:cubicBezTo>
                  <a:pt x="54" y="85"/>
                  <a:pt x="61" y="89"/>
                  <a:pt x="63" y="93"/>
                </a:cubicBezTo>
                <a:cubicBezTo>
                  <a:pt x="65" y="95"/>
                  <a:pt x="64" y="96"/>
                  <a:pt x="62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5075" tIns="67538" rIns="135075" bIns="6753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77" y="5420229"/>
            <a:ext cx="1591984" cy="109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52630" y="5036714"/>
            <a:ext cx="667264" cy="383515"/>
            <a:chOff x="1735921" y="2386012"/>
            <a:chExt cx="414020" cy="298112"/>
          </a:xfrm>
        </p:grpSpPr>
        <p:sp>
          <p:nvSpPr>
            <p:cNvPr id="14" name="Oval 13"/>
            <p:cNvSpPr/>
            <p:nvPr/>
          </p:nvSpPr>
          <p:spPr>
            <a:xfrm>
              <a:off x="1793875" y="2386012"/>
              <a:ext cx="298112" cy="298112"/>
            </a:xfrm>
            <a:prstGeom prst="ellipse">
              <a:avLst/>
            </a:prstGeom>
            <a:solidFill>
              <a:srgbClr val="0E1655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hu-HU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35921" y="2458868"/>
              <a:ext cx="41402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13%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55" y="5342838"/>
            <a:ext cx="452436" cy="34238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185366" y="5718202"/>
            <a:ext cx="667264" cy="196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500" b="1">
                <a:solidFill>
                  <a:srgbClr val="59B347"/>
                </a:solidFill>
                <a:latin typeface="Arial" pitchFamily="34" charset="0"/>
                <a:cs typeface="Arial" pitchFamily="34" charset="0"/>
              </a:rPr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42688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09451" y="3809925"/>
            <a:ext cx="10969943" cy="762075"/>
          </a:xfrm>
        </p:spPr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Magyar</a:t>
            </a:r>
            <a:r>
              <a:rPr lang="hu-HU" sz="2800" dirty="0">
                <a:latin typeface="+mj-lt"/>
              </a:rPr>
              <a:t>, zöld és </a:t>
            </a:r>
            <a:r>
              <a:rPr lang="hu-HU" sz="2800" dirty="0" err="1">
                <a:latin typeface="+mj-lt"/>
              </a:rPr>
              <a:t>high-tech</a:t>
            </a:r>
            <a:r>
              <a:rPr lang="hu-HU" sz="2800" dirty="0">
                <a:latin typeface="+mj-lt"/>
              </a:rPr>
              <a:t> gazdaság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>
                <a:solidFill>
                  <a:prstClr val="white"/>
                </a:solidFill>
              </a:rPr>
              <a:pPr/>
              <a:t>25</a:t>
            </a:fld>
            <a:endParaRPr lang="hu-H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9565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444" y="152382"/>
            <a:ext cx="8304368" cy="911389"/>
          </a:xfrm>
        </p:spPr>
        <p:txBody>
          <a:bodyPr>
            <a:normAutofit/>
          </a:bodyPr>
          <a:lstStyle/>
          <a:p>
            <a:r>
              <a:rPr lang="hu-HU" dirty="0" smtClean="0"/>
              <a:t>Gazdaságfejlesztés és </a:t>
            </a:r>
            <a:r>
              <a:rPr lang="hu-HU" dirty="0" err="1" smtClean="0"/>
              <a:t>dekarbonizáció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324476" y="2846725"/>
            <a:ext cx="64087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</a:rPr>
              <a:t>A fő fejlesztési irányok jól láthatók pl. a Zöld Nemzeti Bajnokok felhívásra beérkezett szakmai anyagokból:</a:t>
            </a:r>
          </a:p>
          <a:p>
            <a:endParaRPr lang="hu-H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</a:rPr>
              <a:t>a </a:t>
            </a:r>
            <a:r>
              <a:rPr lang="hu-HU" sz="2000" dirty="0" err="1">
                <a:solidFill>
                  <a:srgbClr val="002060"/>
                </a:solidFill>
              </a:rPr>
              <a:t>fotovoltaikus</a:t>
            </a:r>
            <a:r>
              <a:rPr lang="hu-HU" sz="2000" dirty="0">
                <a:solidFill>
                  <a:srgbClr val="002060"/>
                </a:solidFill>
              </a:rPr>
              <a:t> (PV) és egyéb megújuló </a:t>
            </a:r>
            <a:r>
              <a:rPr lang="hu-HU" sz="2000" dirty="0" smtClean="0">
                <a:solidFill>
                  <a:srgbClr val="002060"/>
                </a:solidFill>
              </a:rPr>
              <a:t>villamosenergia-előállítási technológiák </a:t>
            </a:r>
            <a:r>
              <a:rPr lang="hu-HU" sz="2000" dirty="0">
                <a:solidFill>
                  <a:srgbClr val="002060"/>
                </a:solidFill>
              </a:rPr>
              <a:t>hazai gyártó </a:t>
            </a:r>
            <a:r>
              <a:rPr lang="hu-HU" sz="2000" dirty="0" smtClean="0">
                <a:solidFill>
                  <a:srgbClr val="002060"/>
                </a:solidFill>
              </a:rPr>
              <a:t>bázisának </a:t>
            </a:r>
            <a:r>
              <a:rPr lang="hu-HU" sz="2000" dirty="0">
                <a:solidFill>
                  <a:srgbClr val="002060"/>
                </a:solidFill>
              </a:rPr>
              <a:t>megteremtése, </a:t>
            </a:r>
            <a:r>
              <a:rPr lang="hu-HU" sz="2000" dirty="0" smtClean="0">
                <a:solidFill>
                  <a:srgbClr val="002060"/>
                </a:solidFill>
              </a:rPr>
              <a:t>fejlesztése;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</a:rPr>
              <a:t>a villamosenergia</a:t>
            </a:r>
            <a:r>
              <a:rPr lang="hu-HU" sz="2000" dirty="0">
                <a:solidFill>
                  <a:srgbClr val="002060"/>
                </a:solidFill>
              </a:rPr>
              <a:t>-</a:t>
            </a:r>
            <a:r>
              <a:rPr lang="hu-HU" sz="2000" dirty="0" smtClean="0">
                <a:solidFill>
                  <a:srgbClr val="002060"/>
                </a:solidFill>
              </a:rPr>
              <a:t>tárolási </a:t>
            </a:r>
            <a:r>
              <a:rPr lang="hu-HU" sz="2000" dirty="0">
                <a:solidFill>
                  <a:srgbClr val="002060"/>
                </a:solidFill>
              </a:rPr>
              <a:t>technológiák hazai gyártó  </a:t>
            </a:r>
            <a:r>
              <a:rPr lang="hu-HU" sz="2000" dirty="0" smtClean="0">
                <a:solidFill>
                  <a:srgbClr val="002060"/>
                </a:solidFill>
              </a:rPr>
              <a:t>bázisának megteremtése</a:t>
            </a:r>
            <a:r>
              <a:rPr lang="hu-HU" sz="2000" dirty="0">
                <a:solidFill>
                  <a:srgbClr val="002060"/>
                </a:solidFill>
              </a:rPr>
              <a:t>, </a:t>
            </a:r>
            <a:r>
              <a:rPr lang="hu-HU" sz="2000" dirty="0" smtClean="0">
                <a:solidFill>
                  <a:srgbClr val="002060"/>
                </a:solidFill>
              </a:rPr>
              <a:t>fejlesztése;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</a:rPr>
              <a:t>a </a:t>
            </a:r>
            <a:r>
              <a:rPr lang="hu-HU" sz="2000" dirty="0">
                <a:solidFill>
                  <a:srgbClr val="002060"/>
                </a:solidFill>
              </a:rPr>
              <a:t>hálózatfejlesztés (</a:t>
            </a:r>
            <a:r>
              <a:rPr lang="hu-HU" sz="2000" dirty="0" err="1">
                <a:solidFill>
                  <a:srgbClr val="002060"/>
                </a:solidFill>
              </a:rPr>
              <a:t>digitalizáció</a:t>
            </a:r>
            <a:r>
              <a:rPr lang="hu-HU" sz="2000" dirty="0">
                <a:solidFill>
                  <a:srgbClr val="002060"/>
                </a:solidFill>
              </a:rPr>
              <a:t>, okos hálózatok, okos mérők) a </a:t>
            </a:r>
            <a:r>
              <a:rPr lang="hu-HU" sz="2000" dirty="0" smtClean="0">
                <a:solidFill>
                  <a:srgbClr val="002060"/>
                </a:solidFill>
              </a:rPr>
              <a:t>megújuló </a:t>
            </a:r>
            <a:r>
              <a:rPr lang="hu-HU" sz="2000" dirty="0">
                <a:solidFill>
                  <a:srgbClr val="002060"/>
                </a:solidFill>
              </a:rPr>
              <a:t>áramtermelők  </a:t>
            </a:r>
            <a:r>
              <a:rPr lang="hu-HU" sz="2000" dirty="0" smtClean="0">
                <a:solidFill>
                  <a:srgbClr val="002060"/>
                </a:solidFill>
              </a:rPr>
              <a:t>integrálhatóságának </a:t>
            </a:r>
            <a:r>
              <a:rPr lang="hu-HU" sz="2000" dirty="0">
                <a:solidFill>
                  <a:srgbClr val="002060"/>
                </a:solidFill>
              </a:rPr>
              <a:t>növelése </a:t>
            </a:r>
            <a:r>
              <a:rPr lang="hu-HU" sz="2000" dirty="0" smtClean="0">
                <a:solidFill>
                  <a:srgbClr val="002060"/>
                </a:solidFill>
              </a:rPr>
              <a:t>érdekében;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332412" y="1176635"/>
            <a:ext cx="655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solidFill>
                  <a:srgbClr val="0E1655"/>
                </a:solidFill>
              </a:rPr>
              <a:t>A gazdaság zöldítése egyben új </a:t>
            </a:r>
            <a:r>
              <a:rPr lang="hu-HU" sz="2000" dirty="0" err="1">
                <a:solidFill>
                  <a:srgbClr val="0E1655"/>
                </a:solidFill>
              </a:rPr>
              <a:t>high-tech</a:t>
            </a:r>
            <a:r>
              <a:rPr lang="hu-HU" sz="2000" dirty="0">
                <a:solidFill>
                  <a:srgbClr val="0E1655"/>
                </a:solidFill>
              </a:rPr>
              <a:t> technológiák honosítását és munkahelyteremtést is jelent. </a:t>
            </a:r>
            <a:r>
              <a:rPr lang="hu-HU" sz="2000" dirty="0" smtClean="0">
                <a:solidFill>
                  <a:srgbClr val="002060"/>
                </a:solidFill>
              </a:rPr>
              <a:t>A Kormány kiemelt célja a nagy növekedési potenciállal rendelkező, zöld gazdasághoz kapcsolódó vállalkozások támogatása </a:t>
            </a:r>
            <a:r>
              <a:rPr lang="hu-HU" sz="2000" dirty="0">
                <a:solidFill>
                  <a:srgbClr val="002060"/>
                </a:solidFill>
              </a:rPr>
              <a:t>a </a:t>
            </a:r>
            <a:r>
              <a:rPr lang="hu-HU" sz="2000" dirty="0" smtClean="0">
                <a:solidFill>
                  <a:srgbClr val="002060"/>
                </a:solidFill>
              </a:rPr>
              <a:t>villamosenergia</a:t>
            </a:r>
            <a:r>
              <a:rPr lang="hu-HU" sz="2000" dirty="0">
                <a:solidFill>
                  <a:srgbClr val="002060"/>
                </a:solidFill>
              </a:rPr>
              <a:t>-</a:t>
            </a:r>
            <a:r>
              <a:rPr lang="hu-HU" sz="2000" dirty="0" smtClean="0">
                <a:solidFill>
                  <a:srgbClr val="002060"/>
                </a:solidFill>
              </a:rPr>
              <a:t>szektor </a:t>
            </a:r>
            <a:r>
              <a:rPr lang="hu-HU" sz="2000" dirty="0" err="1" smtClean="0">
                <a:solidFill>
                  <a:srgbClr val="002060"/>
                </a:solidFill>
              </a:rPr>
              <a:t>dekarbonizációja</a:t>
            </a:r>
            <a:r>
              <a:rPr lang="hu-HU" sz="2000" dirty="0" smtClean="0">
                <a:solidFill>
                  <a:srgbClr val="002060"/>
                </a:solidFill>
              </a:rPr>
              <a:t> terén is</a:t>
            </a:r>
            <a:endParaRPr lang="hu-H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ommissioning Solar PV System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1398012"/>
            <a:ext cx="4065878" cy="204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dustrial Battery Chargers Dc Chargers Rectifier Chargers Manufacturer In  China - Buy Industrial Battery Charger,Rectifier Charger,Charger  Manufacturer In China Product on Alibaba.com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3" b="7347"/>
          <a:stretch/>
        </p:blipFill>
        <p:spPr bwMode="auto">
          <a:xfrm>
            <a:off x="546120" y="3710709"/>
            <a:ext cx="405157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4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1812" y="152400"/>
            <a:ext cx="7696200" cy="911389"/>
          </a:xfrm>
        </p:spPr>
        <p:txBody>
          <a:bodyPr>
            <a:normAutofit/>
          </a:bodyPr>
          <a:lstStyle/>
          <a:p>
            <a:r>
              <a:rPr lang="hu-HU" dirty="0"/>
              <a:t>Gazdaságfejlesztés </a:t>
            </a:r>
            <a:r>
              <a:rPr lang="hu-HU" dirty="0" smtClean="0"/>
              <a:t>és közlekedés-zöldítés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27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942012" y="1459459"/>
            <a:ext cx="5486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</a:rPr>
              <a:t>a </a:t>
            </a:r>
            <a:r>
              <a:rPr lang="hu-HU" sz="2000" dirty="0">
                <a:solidFill>
                  <a:srgbClr val="002060"/>
                </a:solidFill>
              </a:rPr>
              <a:t>magyar összeszerelési, beszállítói részesedés megőrzése és fejlesztése az alternatív hajtású és </a:t>
            </a:r>
            <a:r>
              <a:rPr lang="hu-HU" sz="2000" dirty="0" smtClean="0">
                <a:solidFill>
                  <a:srgbClr val="002060"/>
                </a:solidFill>
              </a:rPr>
              <a:t>alternatív </a:t>
            </a:r>
            <a:r>
              <a:rPr lang="hu-HU" sz="2000" dirty="0">
                <a:solidFill>
                  <a:srgbClr val="002060"/>
                </a:solidFill>
              </a:rPr>
              <a:t>üzemanyagot használó </a:t>
            </a:r>
            <a:r>
              <a:rPr lang="hu-HU" sz="2000" dirty="0" smtClean="0">
                <a:solidFill>
                  <a:srgbClr val="002060"/>
                </a:solidFill>
              </a:rPr>
              <a:t>járműgyártásban;</a:t>
            </a:r>
            <a:endParaRPr lang="hu-HU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</a:rPr>
              <a:t>az </a:t>
            </a:r>
            <a:r>
              <a:rPr lang="hu-HU" sz="2000" dirty="0">
                <a:solidFill>
                  <a:srgbClr val="002060"/>
                </a:solidFill>
              </a:rPr>
              <a:t>elektromos </a:t>
            </a:r>
            <a:r>
              <a:rPr lang="hu-HU" sz="2000" dirty="0" smtClean="0">
                <a:solidFill>
                  <a:srgbClr val="002060"/>
                </a:solidFill>
              </a:rPr>
              <a:t>buszok és egyéb céljárművek </a:t>
            </a:r>
            <a:r>
              <a:rPr lang="hu-HU" sz="2000" dirty="0">
                <a:solidFill>
                  <a:srgbClr val="002060"/>
                </a:solidFill>
              </a:rPr>
              <a:t>hazai gyártóbázisának </a:t>
            </a:r>
            <a:r>
              <a:rPr lang="hu-HU" sz="2000" dirty="0" smtClean="0">
                <a:solidFill>
                  <a:srgbClr val="002060"/>
                </a:solidFill>
              </a:rPr>
              <a:t>fejlesztése;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</a:rPr>
              <a:t>a hazai bázisú töltőhálózat kialakítása mind az elektromos hajtású, mind az egyéb alternatív hajtású járművek esetén;</a:t>
            </a:r>
            <a:endParaRPr lang="hu-HU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</a:rPr>
              <a:t>a tömegközlekedés, a teher </a:t>
            </a:r>
            <a:r>
              <a:rPr lang="hu-HU" sz="2000" dirty="0">
                <a:solidFill>
                  <a:srgbClr val="002060"/>
                </a:solidFill>
              </a:rPr>
              <a:t>és </a:t>
            </a:r>
            <a:r>
              <a:rPr lang="hu-HU" sz="2000" dirty="0" smtClean="0">
                <a:solidFill>
                  <a:srgbClr val="002060"/>
                </a:solidFill>
              </a:rPr>
              <a:t>áru-szállítás karbon-mentesítése, azaz a ‚</a:t>
            </a:r>
            <a:r>
              <a:rPr lang="hu-HU" sz="2000" dirty="0" err="1" smtClean="0">
                <a:solidFill>
                  <a:srgbClr val="002060"/>
                </a:solidFill>
              </a:rPr>
              <a:t>modal</a:t>
            </a:r>
            <a:r>
              <a:rPr lang="hu-HU" sz="2000" dirty="0" smtClean="0">
                <a:solidFill>
                  <a:srgbClr val="002060"/>
                </a:solidFill>
              </a:rPr>
              <a:t> shift’ pénzügyi és szabályozási eszközökkel való segítése, hazai beszállítói háttér megteremtése; </a:t>
            </a:r>
            <a:endParaRPr lang="hu-HU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</a:rPr>
              <a:t>a környezetet nem terhelő közlekedési módok (pl. hagyományos- és elektromos kerékpár, roller) népszerűsítése, ezek hazai gyártóbázisának megteremtése, fejlesztése</a:t>
            </a:r>
            <a:endParaRPr lang="hu-HU" sz="2000" dirty="0">
              <a:solidFill>
                <a:srgbClr val="00206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1524000"/>
            <a:ext cx="5054599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Techlife X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0" t="5654" r="14982" b="8909"/>
          <a:stretch/>
        </p:blipFill>
        <p:spPr bwMode="auto">
          <a:xfrm>
            <a:off x="760412" y="4110181"/>
            <a:ext cx="1974273" cy="197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489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Diagram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610473"/>
              </p:ext>
            </p:extLst>
          </p:nvPr>
        </p:nvGraphicFramePr>
        <p:xfrm>
          <a:off x="201355" y="4142913"/>
          <a:ext cx="294835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Diagram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603808"/>
              </p:ext>
            </p:extLst>
          </p:nvPr>
        </p:nvGraphicFramePr>
        <p:xfrm>
          <a:off x="3349535" y="1367794"/>
          <a:ext cx="2851608" cy="267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Diagram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179416"/>
              </p:ext>
            </p:extLst>
          </p:nvPr>
        </p:nvGraphicFramePr>
        <p:xfrm>
          <a:off x="201355" y="1351904"/>
          <a:ext cx="2938408" cy="2686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Magyar, high-tech, zöld: a KKV-k modern üzleti és termelési kihívásokhoz való alkalmazkodását segítő fejlesztések támogatása</a:t>
            </a:r>
            <a:br>
              <a:rPr lang="hu-HU" smtClean="0"/>
            </a:br>
            <a:r>
              <a:rPr lang="hu-HU" sz="1800" b="0" smtClean="0"/>
              <a:t>(Utolsó adatfrissítés: 06.23. 17:00</a:t>
            </a:r>
            <a:r>
              <a:rPr lang="en-US" sz="1800" b="0" smtClean="0"/>
              <a:t>, </a:t>
            </a:r>
            <a:r>
              <a:rPr lang="hu-HU" sz="1800" b="0" smtClean="0"/>
              <a:t>pályázat felfüggesztve)</a:t>
            </a:r>
            <a:endParaRPr lang="hu-HU" sz="1800" b="0" dirty="0"/>
          </a:p>
        </p:txBody>
      </p:sp>
      <p:cxnSp>
        <p:nvCxnSpPr>
          <p:cNvPr id="27" name="Egyenes összekötő 26"/>
          <p:cNvCxnSpPr/>
          <p:nvPr/>
        </p:nvCxnSpPr>
        <p:spPr>
          <a:xfrm>
            <a:off x="956687" y="2637587"/>
            <a:ext cx="9712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4870104" y="2331921"/>
            <a:ext cx="882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1919360" y="2182400"/>
            <a:ext cx="865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3997601" y="2755353"/>
            <a:ext cx="1002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>
            <a:off x="1059380" y="5369677"/>
            <a:ext cx="900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>
            <a:off x="1785474" y="4918225"/>
            <a:ext cx="942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8742315" y="3521788"/>
            <a:ext cx="1918739" cy="5962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Beruházások volumene</a:t>
            </a:r>
          </a:p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56,28 Mrd Ft</a:t>
            </a:r>
          </a:p>
        </p:txBody>
      </p:sp>
      <p:sp>
        <p:nvSpPr>
          <p:cNvPr id="7" name="Téglalap 6"/>
          <p:cNvSpPr/>
          <p:nvPr/>
        </p:nvSpPr>
        <p:spPr>
          <a:xfrm>
            <a:off x="6636853" y="1981459"/>
            <a:ext cx="1918739" cy="5962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Benyújtott támogatási kérelmek száma</a:t>
            </a:r>
          </a:p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3849 db</a:t>
            </a:r>
          </a:p>
        </p:txBody>
      </p:sp>
      <p:sp>
        <p:nvSpPr>
          <p:cNvPr id="8" name="Téglalap 7"/>
          <p:cNvSpPr/>
          <p:nvPr/>
        </p:nvSpPr>
        <p:spPr>
          <a:xfrm>
            <a:off x="6636854" y="1351903"/>
            <a:ext cx="1918740" cy="4923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GINOP 1.2.8-20</a:t>
            </a:r>
          </a:p>
        </p:txBody>
      </p:sp>
      <p:sp>
        <p:nvSpPr>
          <p:cNvPr id="9" name="Téglalap 8"/>
          <p:cNvSpPr/>
          <p:nvPr/>
        </p:nvSpPr>
        <p:spPr>
          <a:xfrm>
            <a:off x="8742315" y="4976451"/>
            <a:ext cx="1918739" cy="5962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Átlagos támogatási igény vállalkozásonként</a:t>
            </a:r>
          </a:p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24 038 249 Ft</a:t>
            </a:r>
          </a:p>
        </p:txBody>
      </p:sp>
      <p:sp>
        <p:nvSpPr>
          <p:cNvPr id="10" name="Téglalap 9"/>
          <p:cNvSpPr/>
          <p:nvPr/>
        </p:nvSpPr>
        <p:spPr>
          <a:xfrm>
            <a:off x="8742315" y="4249120"/>
            <a:ext cx="1918739" cy="5962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Támogatási igény</a:t>
            </a:r>
          </a:p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36,99 Mrd Ft</a:t>
            </a:r>
          </a:p>
        </p:txBody>
      </p:sp>
      <p:sp>
        <p:nvSpPr>
          <p:cNvPr id="11" name="Téglalap 10"/>
          <p:cNvSpPr/>
          <p:nvPr/>
        </p:nvSpPr>
        <p:spPr>
          <a:xfrm>
            <a:off x="6636854" y="4972714"/>
            <a:ext cx="1918739" cy="5962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Átlagos támogatási igény vállalkozásonként</a:t>
            </a:r>
          </a:p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24 353 819 Ft</a:t>
            </a:r>
          </a:p>
        </p:txBody>
      </p:sp>
      <p:sp>
        <p:nvSpPr>
          <p:cNvPr id="12" name="Téglalap 11"/>
          <p:cNvSpPr/>
          <p:nvPr/>
        </p:nvSpPr>
        <p:spPr>
          <a:xfrm>
            <a:off x="8742315" y="1366490"/>
            <a:ext cx="1918738" cy="492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VEKOP 1.2.6-20</a:t>
            </a:r>
          </a:p>
        </p:txBody>
      </p:sp>
      <p:sp>
        <p:nvSpPr>
          <p:cNvPr id="13" name="Téglalap 12"/>
          <p:cNvSpPr/>
          <p:nvPr/>
        </p:nvSpPr>
        <p:spPr>
          <a:xfrm>
            <a:off x="8742315" y="1989997"/>
            <a:ext cx="1918739" cy="5962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Benyújtott támogatási kérelmek száma</a:t>
            </a:r>
          </a:p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1578 db</a:t>
            </a:r>
          </a:p>
        </p:txBody>
      </p:sp>
      <p:sp>
        <p:nvSpPr>
          <p:cNvPr id="14" name="Téglalap 13"/>
          <p:cNvSpPr/>
          <p:nvPr/>
        </p:nvSpPr>
        <p:spPr>
          <a:xfrm>
            <a:off x="6636854" y="4241646"/>
            <a:ext cx="1918739" cy="5962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Támogatási igény</a:t>
            </a:r>
          </a:p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90,84 Mrd Ft</a:t>
            </a:r>
          </a:p>
        </p:txBody>
      </p:sp>
      <p:sp>
        <p:nvSpPr>
          <p:cNvPr id="15" name="Téglalap 14"/>
          <p:cNvSpPr/>
          <p:nvPr/>
        </p:nvSpPr>
        <p:spPr>
          <a:xfrm>
            <a:off x="6636854" y="3484388"/>
            <a:ext cx="1918739" cy="5962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Beruházások volumene</a:t>
            </a:r>
          </a:p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137,02 Mrd Ft</a:t>
            </a:r>
          </a:p>
        </p:txBody>
      </p:sp>
      <p:sp>
        <p:nvSpPr>
          <p:cNvPr id="16" name="Téglalap 15"/>
          <p:cNvSpPr/>
          <p:nvPr/>
        </p:nvSpPr>
        <p:spPr>
          <a:xfrm>
            <a:off x="6636854" y="5703783"/>
            <a:ext cx="1918739" cy="5962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Átlagos támogatási intenzitás</a:t>
            </a:r>
          </a:p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66,26%</a:t>
            </a:r>
          </a:p>
        </p:txBody>
      </p:sp>
      <p:sp>
        <p:nvSpPr>
          <p:cNvPr id="17" name="Téglalap 16"/>
          <p:cNvSpPr/>
          <p:nvPr/>
        </p:nvSpPr>
        <p:spPr>
          <a:xfrm>
            <a:off x="8742315" y="5703783"/>
            <a:ext cx="1918739" cy="5962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Átlagos támogatási intenzitás</a:t>
            </a:r>
          </a:p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65,91%</a:t>
            </a:r>
          </a:p>
        </p:txBody>
      </p:sp>
      <p:sp>
        <p:nvSpPr>
          <p:cNvPr id="31" name="Téglalap 30"/>
          <p:cNvSpPr/>
          <p:nvPr/>
        </p:nvSpPr>
        <p:spPr>
          <a:xfrm>
            <a:off x="10847774" y="1366489"/>
            <a:ext cx="879611" cy="49239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Összesen</a:t>
            </a:r>
          </a:p>
        </p:txBody>
      </p:sp>
      <p:sp>
        <p:nvSpPr>
          <p:cNvPr id="32" name="Téglalap 31"/>
          <p:cNvSpPr/>
          <p:nvPr/>
        </p:nvSpPr>
        <p:spPr>
          <a:xfrm>
            <a:off x="10853601" y="2018552"/>
            <a:ext cx="879611" cy="57741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5427 db</a:t>
            </a:r>
          </a:p>
        </p:txBody>
      </p:sp>
      <p:sp>
        <p:nvSpPr>
          <p:cNvPr id="33" name="Téglalap 32"/>
          <p:cNvSpPr/>
          <p:nvPr/>
        </p:nvSpPr>
        <p:spPr>
          <a:xfrm>
            <a:off x="10847774" y="3521788"/>
            <a:ext cx="879611" cy="59621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193,3</a:t>
            </a:r>
          </a:p>
          <a:p>
            <a:pPr algn="ctr"/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 Ft</a:t>
            </a:r>
          </a:p>
        </p:txBody>
      </p:sp>
      <p:sp>
        <p:nvSpPr>
          <p:cNvPr id="34" name="Téglalap 33"/>
          <p:cNvSpPr/>
          <p:nvPr/>
        </p:nvSpPr>
        <p:spPr>
          <a:xfrm>
            <a:off x="10853601" y="4241645"/>
            <a:ext cx="879611" cy="59621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127,83</a:t>
            </a:r>
          </a:p>
          <a:p>
            <a:pPr algn="ctr"/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 Ft</a:t>
            </a:r>
          </a:p>
        </p:txBody>
      </p:sp>
      <p:sp>
        <p:nvSpPr>
          <p:cNvPr id="35" name="Téglalap 34"/>
          <p:cNvSpPr/>
          <p:nvPr/>
        </p:nvSpPr>
        <p:spPr>
          <a:xfrm>
            <a:off x="10847774" y="4975310"/>
            <a:ext cx="879611" cy="59621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36000" algn="ctr"/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24,20 millió Ft</a:t>
            </a:r>
          </a:p>
        </p:txBody>
      </p:sp>
      <p:sp>
        <p:nvSpPr>
          <p:cNvPr id="36" name="Téglalap 35"/>
          <p:cNvSpPr/>
          <p:nvPr/>
        </p:nvSpPr>
        <p:spPr>
          <a:xfrm>
            <a:off x="10847774" y="5718235"/>
            <a:ext cx="879611" cy="59621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66,09%</a:t>
            </a:r>
          </a:p>
        </p:txBody>
      </p:sp>
      <p:sp>
        <p:nvSpPr>
          <p:cNvPr id="43" name="Téglalap 42"/>
          <p:cNvSpPr/>
          <p:nvPr/>
        </p:nvSpPr>
        <p:spPr>
          <a:xfrm>
            <a:off x="6636854" y="2753320"/>
            <a:ext cx="1918739" cy="5962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Megvédett munkahelyek száma</a:t>
            </a:r>
          </a:p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93 144 fő</a:t>
            </a:r>
          </a:p>
        </p:txBody>
      </p:sp>
      <p:sp>
        <p:nvSpPr>
          <p:cNvPr id="44" name="Téglalap 43"/>
          <p:cNvSpPr/>
          <p:nvPr/>
        </p:nvSpPr>
        <p:spPr>
          <a:xfrm>
            <a:off x="8742315" y="2770662"/>
            <a:ext cx="1918739" cy="5962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Megvédett munkahelyek száma</a:t>
            </a:r>
          </a:p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37 706 fő</a:t>
            </a:r>
          </a:p>
        </p:txBody>
      </p:sp>
      <p:sp>
        <p:nvSpPr>
          <p:cNvPr id="45" name="Téglalap 44"/>
          <p:cNvSpPr/>
          <p:nvPr/>
        </p:nvSpPr>
        <p:spPr>
          <a:xfrm>
            <a:off x="10847774" y="2756743"/>
            <a:ext cx="879611" cy="57741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130 850 fő</a:t>
            </a:r>
          </a:p>
        </p:txBody>
      </p:sp>
      <p:sp>
        <p:nvSpPr>
          <p:cNvPr id="49" name="Téglalap 48"/>
          <p:cNvSpPr/>
          <p:nvPr/>
        </p:nvSpPr>
        <p:spPr>
          <a:xfrm>
            <a:off x="3351543" y="4144857"/>
            <a:ext cx="2843259" cy="2635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3361066" y="5799153"/>
            <a:ext cx="2825264" cy="980903"/>
          </a:xfrm>
          <a:prstGeom prst="rect">
            <a:avLst/>
          </a:prstGeom>
          <a:solidFill>
            <a:schemeClr val="accent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Újra meghirdetjük </a:t>
            </a:r>
          </a:p>
          <a:p>
            <a:pPr algn="ctr"/>
            <a:r>
              <a:rPr lang="hu-H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2021-2027 között</a:t>
            </a:r>
            <a:r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églalap 52"/>
          <p:cNvSpPr/>
          <p:nvPr/>
        </p:nvSpPr>
        <p:spPr>
          <a:xfrm>
            <a:off x="3418583" y="4267200"/>
            <a:ext cx="2735288" cy="131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vállalkozások termelékenységének növelése és technológiai megújulásának támogatása folytatódik a következő EU-s költségvetési időszakban is</a:t>
            </a:r>
            <a:endParaRPr lang="hu-H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26766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265397" y="1303528"/>
            <a:ext cx="3598878" cy="2511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94" name="Rectangle 93"/>
          <p:cNvSpPr/>
          <p:nvPr/>
        </p:nvSpPr>
        <p:spPr>
          <a:xfrm>
            <a:off x="3960812" y="1303528"/>
            <a:ext cx="3598878" cy="2511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95" name="Rectangle 94"/>
          <p:cNvSpPr/>
          <p:nvPr/>
        </p:nvSpPr>
        <p:spPr>
          <a:xfrm>
            <a:off x="265397" y="3962401"/>
            <a:ext cx="3598878" cy="2519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96" name="Rectangle 95"/>
          <p:cNvSpPr/>
          <p:nvPr/>
        </p:nvSpPr>
        <p:spPr>
          <a:xfrm>
            <a:off x="3960812" y="3962401"/>
            <a:ext cx="3598878" cy="2519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Magyar, high-tech, zöld: a KKV-k modern üzleti és termelési kihívásokhoz való alkalmazkodását segítő fejlesztések támogatása</a:t>
            </a:r>
            <a:br>
              <a:rPr lang="hu-HU"/>
            </a:br>
            <a:r>
              <a:rPr lang="hu-HU" sz="1800" b="0"/>
              <a:t>(Utolsó adatfrissítés: 06.23. 17:00</a:t>
            </a:r>
            <a:r>
              <a:rPr lang="en-US" sz="1800" b="0"/>
              <a:t>, </a:t>
            </a:r>
            <a:r>
              <a:rPr lang="hu-HU" sz="1800" b="0"/>
              <a:t>pályázat felfüggesztve)</a:t>
            </a:r>
            <a:endParaRPr lang="hu-H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29</a:t>
            </a:fld>
            <a:endParaRPr lang="hu-HU"/>
          </a:p>
        </p:txBody>
      </p:sp>
      <p:graphicFrame>
        <p:nvGraphicFramePr>
          <p:cNvPr id="5" name="object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42588"/>
              </p:ext>
            </p:extLst>
          </p:nvPr>
        </p:nvGraphicFramePr>
        <p:xfrm>
          <a:off x="7770812" y="1371600"/>
          <a:ext cx="4267200" cy="48006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919"/>
                <a:gridCol w="1709610"/>
                <a:gridCol w="1006471"/>
                <a:gridCol w="838200"/>
              </a:tblGrid>
              <a:tr h="56873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100" b="1" spc="-15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TEÁOR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100" b="1" spc="-5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Megnevezés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07314" marR="9652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tek 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száma  (db)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12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84455" indent="46990">
                        <a:lnSpc>
                          <a:spcPct val="100000"/>
                        </a:lnSpc>
                      </a:pPr>
                      <a:r>
                        <a:rPr sz="1100" b="1" spc="-1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Arány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 tel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esben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3827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41.20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1333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Lakó-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és nem lakó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épület  építése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372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6,84%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3827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56.10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7531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Éttermi,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mozgó  vendéglátás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3,90%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3827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25.62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Fémmegmunkálás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163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3,00%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38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49.41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Közúti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áruszállítás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2,92%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3827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25.11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Fémszerkezet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gyártása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151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2,78%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3827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71.12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3314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Mérnöki tevékenység,  műszaki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tanácsadás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2,34%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382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86.23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Fogorvosi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járóbeteg-ellátás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2,23%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3827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42.11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Út,autópálya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építése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2,04%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388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42.21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2330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Folyadék szállítására  szolgáló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közmű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építése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1,64%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4"/>
                    </a:solidFill>
                  </a:tcPr>
                </a:tc>
              </a:tr>
              <a:tr h="388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43.22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Villanyszerelés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85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1,56%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4"/>
                    </a:solidFill>
                  </a:tcPr>
                </a:tc>
              </a:tr>
              <a:tr h="388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lang="en-US" sz="1100" smtClean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101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spc="-5" smtClean="0">
                          <a:latin typeface="Arial"/>
                          <a:cs typeface="Arial"/>
                        </a:rPr>
                        <a:t>Egyéb</a:t>
                      </a:r>
                      <a:endParaRPr lang="hu-HU" sz="1100" smtClean="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hu-HU" sz="1100" spc="-5" smtClean="0">
                          <a:latin typeface="Arial"/>
                          <a:cs typeface="Arial"/>
                        </a:rPr>
                        <a:t>3846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en-US" sz="1100" smtClean="0">
                          <a:latin typeface="Arial"/>
                          <a:cs typeface="Arial"/>
                        </a:rPr>
                        <a:t>70</a:t>
                      </a:r>
                      <a:r>
                        <a:rPr sz="1100" smtClean="0">
                          <a:latin typeface="Arial"/>
                          <a:cs typeface="Arial"/>
                        </a:rPr>
                        <a:t>,5%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</a:tbl>
          </a:graphicData>
        </a:graphic>
      </p:graphicFrame>
      <p:sp>
        <p:nvSpPr>
          <p:cNvPr id="6" name="object 7"/>
          <p:cNvSpPr/>
          <p:nvPr/>
        </p:nvSpPr>
        <p:spPr>
          <a:xfrm>
            <a:off x="2071247" y="1875029"/>
            <a:ext cx="796083" cy="1012825"/>
          </a:xfrm>
          <a:custGeom>
            <a:avLst/>
            <a:gdLst/>
            <a:ahLst/>
            <a:cxnLst/>
            <a:rect l="l" t="t" r="r" b="b"/>
            <a:pathLst>
              <a:path w="796289" h="1012825">
                <a:moveTo>
                  <a:pt x="0" y="0"/>
                </a:moveTo>
                <a:lnTo>
                  <a:pt x="0" y="796036"/>
                </a:lnTo>
                <a:lnTo>
                  <a:pt x="766190" y="1012316"/>
                </a:lnTo>
                <a:lnTo>
                  <a:pt x="779232" y="959127"/>
                </a:lnTo>
                <a:lnTo>
                  <a:pt x="788606" y="905224"/>
                </a:lnTo>
                <a:lnTo>
                  <a:pt x="794265" y="850796"/>
                </a:lnTo>
                <a:lnTo>
                  <a:pt x="796163" y="796036"/>
                </a:lnTo>
                <a:lnTo>
                  <a:pt x="794709" y="747540"/>
                </a:lnTo>
                <a:lnTo>
                  <a:pt x="790405" y="699813"/>
                </a:lnTo>
                <a:lnTo>
                  <a:pt x="783334" y="652938"/>
                </a:lnTo>
                <a:lnTo>
                  <a:pt x="773579" y="606998"/>
                </a:lnTo>
                <a:lnTo>
                  <a:pt x="761222" y="562077"/>
                </a:lnTo>
                <a:lnTo>
                  <a:pt x="746349" y="518258"/>
                </a:lnTo>
                <a:lnTo>
                  <a:pt x="729041" y="475625"/>
                </a:lnTo>
                <a:lnTo>
                  <a:pt x="709382" y="434259"/>
                </a:lnTo>
                <a:lnTo>
                  <a:pt x="687455" y="394245"/>
                </a:lnTo>
                <a:lnTo>
                  <a:pt x="663344" y="355666"/>
                </a:lnTo>
                <a:lnTo>
                  <a:pt x="637133" y="318605"/>
                </a:lnTo>
                <a:lnTo>
                  <a:pt x="608904" y="283145"/>
                </a:lnTo>
                <a:lnTo>
                  <a:pt x="578740" y="249370"/>
                </a:lnTo>
                <a:lnTo>
                  <a:pt x="546725" y="217362"/>
                </a:lnTo>
                <a:lnTo>
                  <a:pt x="512943" y="187206"/>
                </a:lnTo>
                <a:lnTo>
                  <a:pt x="477476" y="158983"/>
                </a:lnTo>
                <a:lnTo>
                  <a:pt x="440408" y="132778"/>
                </a:lnTo>
                <a:lnTo>
                  <a:pt x="401823" y="108674"/>
                </a:lnTo>
                <a:lnTo>
                  <a:pt x="361803" y="86754"/>
                </a:lnTo>
                <a:lnTo>
                  <a:pt x="320432" y="67100"/>
                </a:lnTo>
                <a:lnTo>
                  <a:pt x="277793" y="49797"/>
                </a:lnTo>
                <a:lnTo>
                  <a:pt x="233969" y="34928"/>
                </a:lnTo>
                <a:lnTo>
                  <a:pt x="189044" y="22576"/>
                </a:lnTo>
                <a:lnTo>
                  <a:pt x="143102" y="12824"/>
                </a:lnTo>
                <a:lnTo>
                  <a:pt x="96224" y="5755"/>
                </a:lnTo>
                <a:lnTo>
                  <a:pt x="48496" y="1452"/>
                </a:lnTo>
                <a:lnTo>
                  <a:pt x="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1275437" y="2169286"/>
            <a:ext cx="1562328" cy="1297940"/>
          </a:xfrm>
          <a:custGeom>
            <a:avLst/>
            <a:gdLst/>
            <a:ahLst/>
            <a:cxnLst/>
            <a:rect l="l" t="t" r="r" b="b"/>
            <a:pathLst>
              <a:path w="1562735" h="1297939">
                <a:moveTo>
                  <a:pt x="178035" y="0"/>
                </a:moveTo>
                <a:lnTo>
                  <a:pt x="145379" y="43099"/>
                </a:lnTo>
                <a:lnTo>
                  <a:pt x="115795" y="88213"/>
                </a:lnTo>
                <a:lnTo>
                  <a:pt x="89373" y="135175"/>
                </a:lnTo>
                <a:lnTo>
                  <a:pt x="66199" y="183820"/>
                </a:lnTo>
                <a:lnTo>
                  <a:pt x="46363" y="233982"/>
                </a:lnTo>
                <a:lnTo>
                  <a:pt x="29953" y="285496"/>
                </a:lnTo>
                <a:lnTo>
                  <a:pt x="18172" y="332565"/>
                </a:lnTo>
                <a:lnTo>
                  <a:pt x="9344" y="379669"/>
                </a:lnTo>
                <a:lnTo>
                  <a:pt x="3411" y="426704"/>
                </a:lnTo>
                <a:lnTo>
                  <a:pt x="315" y="473568"/>
                </a:lnTo>
                <a:lnTo>
                  <a:pt x="0" y="520159"/>
                </a:lnTo>
                <a:lnTo>
                  <a:pt x="2406" y="566372"/>
                </a:lnTo>
                <a:lnTo>
                  <a:pt x="7477" y="612106"/>
                </a:lnTo>
                <a:lnTo>
                  <a:pt x="15155" y="657259"/>
                </a:lnTo>
                <a:lnTo>
                  <a:pt x="25382" y="701726"/>
                </a:lnTo>
                <a:lnTo>
                  <a:pt x="38102" y="745406"/>
                </a:lnTo>
                <a:lnTo>
                  <a:pt x="53256" y="788196"/>
                </a:lnTo>
                <a:lnTo>
                  <a:pt x="70788" y="829993"/>
                </a:lnTo>
                <a:lnTo>
                  <a:pt x="90638" y="870695"/>
                </a:lnTo>
                <a:lnTo>
                  <a:pt x="112751" y="910198"/>
                </a:lnTo>
                <a:lnTo>
                  <a:pt x="137068" y="948401"/>
                </a:lnTo>
                <a:lnTo>
                  <a:pt x="163531" y="985199"/>
                </a:lnTo>
                <a:lnTo>
                  <a:pt x="192084" y="1020492"/>
                </a:lnTo>
                <a:lnTo>
                  <a:pt x="222669" y="1054175"/>
                </a:lnTo>
                <a:lnTo>
                  <a:pt x="255228" y="1086146"/>
                </a:lnTo>
                <a:lnTo>
                  <a:pt x="289703" y="1116303"/>
                </a:lnTo>
                <a:lnTo>
                  <a:pt x="326038" y="1144543"/>
                </a:lnTo>
                <a:lnTo>
                  <a:pt x="364174" y="1170762"/>
                </a:lnTo>
                <a:lnTo>
                  <a:pt x="404054" y="1194860"/>
                </a:lnTo>
                <a:lnTo>
                  <a:pt x="445620" y="1216731"/>
                </a:lnTo>
                <a:lnTo>
                  <a:pt x="488815" y="1236275"/>
                </a:lnTo>
                <a:lnTo>
                  <a:pt x="533582" y="1253388"/>
                </a:lnTo>
                <a:lnTo>
                  <a:pt x="579863" y="1267968"/>
                </a:lnTo>
                <a:lnTo>
                  <a:pt x="626919" y="1279737"/>
                </a:lnTo>
                <a:lnTo>
                  <a:pt x="674010" y="1288554"/>
                </a:lnTo>
                <a:lnTo>
                  <a:pt x="721033" y="1294478"/>
                </a:lnTo>
                <a:lnTo>
                  <a:pt x="767887" y="1297565"/>
                </a:lnTo>
                <a:lnTo>
                  <a:pt x="814467" y="1297872"/>
                </a:lnTo>
                <a:lnTo>
                  <a:pt x="860672" y="1295459"/>
                </a:lnTo>
                <a:lnTo>
                  <a:pt x="906398" y="1290381"/>
                </a:lnTo>
                <a:lnTo>
                  <a:pt x="951543" y="1282697"/>
                </a:lnTo>
                <a:lnTo>
                  <a:pt x="996004" y="1272464"/>
                </a:lnTo>
                <a:lnTo>
                  <a:pt x="1039678" y="1259740"/>
                </a:lnTo>
                <a:lnTo>
                  <a:pt x="1082463" y="1244583"/>
                </a:lnTo>
                <a:lnTo>
                  <a:pt x="1124255" y="1227049"/>
                </a:lnTo>
                <a:lnTo>
                  <a:pt x="1164953" y="1207196"/>
                </a:lnTo>
                <a:lnTo>
                  <a:pt x="1204453" y="1185083"/>
                </a:lnTo>
                <a:lnTo>
                  <a:pt x="1242652" y="1160767"/>
                </a:lnTo>
                <a:lnTo>
                  <a:pt x="1279448" y="1134304"/>
                </a:lnTo>
                <a:lnTo>
                  <a:pt x="1314738" y="1105753"/>
                </a:lnTo>
                <a:lnTo>
                  <a:pt x="1348420" y="1075172"/>
                </a:lnTo>
                <a:lnTo>
                  <a:pt x="1380390" y="1042618"/>
                </a:lnTo>
                <a:lnTo>
                  <a:pt x="1410545" y="1008148"/>
                </a:lnTo>
                <a:lnTo>
                  <a:pt x="1438784" y="971820"/>
                </a:lnTo>
                <a:lnTo>
                  <a:pt x="1465003" y="933691"/>
                </a:lnTo>
                <a:lnTo>
                  <a:pt x="1489100" y="893820"/>
                </a:lnTo>
                <a:lnTo>
                  <a:pt x="1510972" y="852263"/>
                </a:lnTo>
                <a:lnTo>
                  <a:pt x="1530515" y="809079"/>
                </a:lnTo>
                <a:lnTo>
                  <a:pt x="1547628" y="764325"/>
                </a:lnTo>
                <a:lnTo>
                  <a:pt x="1562208" y="718058"/>
                </a:lnTo>
                <a:lnTo>
                  <a:pt x="796017" y="501777"/>
                </a:lnTo>
                <a:lnTo>
                  <a:pt x="178035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1275437" y="2169286"/>
            <a:ext cx="1562328" cy="1297940"/>
          </a:xfrm>
          <a:custGeom>
            <a:avLst/>
            <a:gdLst/>
            <a:ahLst/>
            <a:cxnLst/>
            <a:rect l="l" t="t" r="r" b="b"/>
            <a:pathLst>
              <a:path w="1562735" h="1297939">
                <a:moveTo>
                  <a:pt x="1562208" y="718058"/>
                </a:moveTo>
                <a:lnTo>
                  <a:pt x="1547628" y="764325"/>
                </a:lnTo>
                <a:lnTo>
                  <a:pt x="1530515" y="809079"/>
                </a:lnTo>
                <a:lnTo>
                  <a:pt x="1510972" y="852263"/>
                </a:lnTo>
                <a:lnTo>
                  <a:pt x="1489100" y="893820"/>
                </a:lnTo>
                <a:lnTo>
                  <a:pt x="1465003" y="933691"/>
                </a:lnTo>
                <a:lnTo>
                  <a:pt x="1438784" y="971820"/>
                </a:lnTo>
                <a:lnTo>
                  <a:pt x="1410545" y="1008148"/>
                </a:lnTo>
                <a:lnTo>
                  <a:pt x="1380390" y="1042618"/>
                </a:lnTo>
                <a:lnTo>
                  <a:pt x="1348420" y="1075172"/>
                </a:lnTo>
                <a:lnTo>
                  <a:pt x="1314738" y="1105753"/>
                </a:lnTo>
                <a:lnTo>
                  <a:pt x="1279448" y="1134304"/>
                </a:lnTo>
                <a:lnTo>
                  <a:pt x="1242652" y="1160767"/>
                </a:lnTo>
                <a:lnTo>
                  <a:pt x="1204453" y="1185083"/>
                </a:lnTo>
                <a:lnTo>
                  <a:pt x="1164953" y="1207196"/>
                </a:lnTo>
                <a:lnTo>
                  <a:pt x="1124255" y="1227049"/>
                </a:lnTo>
                <a:lnTo>
                  <a:pt x="1082463" y="1244583"/>
                </a:lnTo>
                <a:lnTo>
                  <a:pt x="1039678" y="1259740"/>
                </a:lnTo>
                <a:lnTo>
                  <a:pt x="996004" y="1272464"/>
                </a:lnTo>
                <a:lnTo>
                  <a:pt x="951543" y="1282697"/>
                </a:lnTo>
                <a:lnTo>
                  <a:pt x="906398" y="1290381"/>
                </a:lnTo>
                <a:lnTo>
                  <a:pt x="860672" y="1295459"/>
                </a:lnTo>
                <a:lnTo>
                  <a:pt x="814467" y="1297872"/>
                </a:lnTo>
                <a:lnTo>
                  <a:pt x="767887" y="1297565"/>
                </a:lnTo>
                <a:lnTo>
                  <a:pt x="721033" y="1294478"/>
                </a:lnTo>
                <a:lnTo>
                  <a:pt x="674010" y="1288554"/>
                </a:lnTo>
                <a:lnTo>
                  <a:pt x="626919" y="1279737"/>
                </a:lnTo>
                <a:lnTo>
                  <a:pt x="579863" y="1267968"/>
                </a:lnTo>
                <a:lnTo>
                  <a:pt x="533582" y="1253388"/>
                </a:lnTo>
                <a:lnTo>
                  <a:pt x="488815" y="1236275"/>
                </a:lnTo>
                <a:lnTo>
                  <a:pt x="445620" y="1216731"/>
                </a:lnTo>
                <a:lnTo>
                  <a:pt x="404054" y="1194860"/>
                </a:lnTo>
                <a:lnTo>
                  <a:pt x="364174" y="1170762"/>
                </a:lnTo>
                <a:lnTo>
                  <a:pt x="326038" y="1144543"/>
                </a:lnTo>
                <a:lnTo>
                  <a:pt x="289703" y="1116303"/>
                </a:lnTo>
                <a:lnTo>
                  <a:pt x="255228" y="1086146"/>
                </a:lnTo>
                <a:lnTo>
                  <a:pt x="222669" y="1054175"/>
                </a:lnTo>
                <a:lnTo>
                  <a:pt x="192084" y="1020492"/>
                </a:lnTo>
                <a:lnTo>
                  <a:pt x="163531" y="985199"/>
                </a:lnTo>
                <a:lnTo>
                  <a:pt x="137068" y="948401"/>
                </a:lnTo>
                <a:lnTo>
                  <a:pt x="112751" y="910198"/>
                </a:lnTo>
                <a:lnTo>
                  <a:pt x="90638" y="870695"/>
                </a:lnTo>
                <a:lnTo>
                  <a:pt x="70788" y="829993"/>
                </a:lnTo>
                <a:lnTo>
                  <a:pt x="53256" y="788196"/>
                </a:lnTo>
                <a:lnTo>
                  <a:pt x="38102" y="745406"/>
                </a:lnTo>
                <a:lnTo>
                  <a:pt x="25382" y="701726"/>
                </a:lnTo>
                <a:lnTo>
                  <a:pt x="15155" y="657259"/>
                </a:lnTo>
                <a:lnTo>
                  <a:pt x="7477" y="612106"/>
                </a:lnTo>
                <a:lnTo>
                  <a:pt x="2406" y="566372"/>
                </a:lnTo>
                <a:lnTo>
                  <a:pt x="0" y="520159"/>
                </a:lnTo>
                <a:lnTo>
                  <a:pt x="315" y="473568"/>
                </a:lnTo>
                <a:lnTo>
                  <a:pt x="3411" y="426704"/>
                </a:lnTo>
                <a:lnTo>
                  <a:pt x="9344" y="379669"/>
                </a:lnTo>
                <a:lnTo>
                  <a:pt x="18172" y="332565"/>
                </a:lnTo>
                <a:lnTo>
                  <a:pt x="29953" y="285496"/>
                </a:lnTo>
                <a:lnTo>
                  <a:pt x="46363" y="233982"/>
                </a:lnTo>
                <a:lnTo>
                  <a:pt x="66199" y="183820"/>
                </a:lnTo>
                <a:lnTo>
                  <a:pt x="89373" y="135175"/>
                </a:lnTo>
                <a:lnTo>
                  <a:pt x="115795" y="88213"/>
                </a:lnTo>
                <a:lnTo>
                  <a:pt x="145379" y="43099"/>
                </a:lnTo>
                <a:lnTo>
                  <a:pt x="178035" y="0"/>
                </a:lnTo>
                <a:lnTo>
                  <a:pt x="796017" y="501777"/>
                </a:lnTo>
                <a:lnTo>
                  <a:pt x="1562208" y="718058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1453425" y="1875028"/>
            <a:ext cx="618329" cy="796290"/>
          </a:xfrm>
          <a:custGeom>
            <a:avLst/>
            <a:gdLst/>
            <a:ahLst/>
            <a:cxnLst/>
            <a:rect l="l" t="t" r="r" b="b"/>
            <a:pathLst>
              <a:path w="618489" h="796289">
                <a:moveTo>
                  <a:pt x="617982" y="0"/>
                </a:moveTo>
                <a:lnTo>
                  <a:pt x="566818" y="1643"/>
                </a:lnTo>
                <a:lnTo>
                  <a:pt x="516182" y="6529"/>
                </a:lnTo>
                <a:lnTo>
                  <a:pt x="466212" y="14593"/>
                </a:lnTo>
                <a:lnTo>
                  <a:pt x="417045" y="25768"/>
                </a:lnTo>
                <a:lnTo>
                  <a:pt x="368819" y="39990"/>
                </a:lnTo>
                <a:lnTo>
                  <a:pt x="321675" y="57193"/>
                </a:lnTo>
                <a:lnTo>
                  <a:pt x="275748" y="77311"/>
                </a:lnTo>
                <a:lnTo>
                  <a:pt x="231179" y="100278"/>
                </a:lnTo>
                <a:lnTo>
                  <a:pt x="188104" y="126030"/>
                </a:lnTo>
                <a:lnTo>
                  <a:pt x="146663" y="154501"/>
                </a:lnTo>
                <a:lnTo>
                  <a:pt x="106994" y="185624"/>
                </a:lnTo>
                <a:lnTo>
                  <a:pt x="69235" y="219336"/>
                </a:lnTo>
                <a:lnTo>
                  <a:pt x="33524" y="255569"/>
                </a:lnTo>
                <a:lnTo>
                  <a:pt x="0" y="294258"/>
                </a:lnTo>
                <a:lnTo>
                  <a:pt x="617982" y="796036"/>
                </a:lnTo>
                <a:lnTo>
                  <a:pt x="617982" y="0"/>
                </a:lnTo>
                <a:close/>
              </a:path>
            </a:pathLst>
          </a:custGeom>
          <a:solidFill>
            <a:srgbClr val="EB6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1453425" y="1875028"/>
            <a:ext cx="618329" cy="796290"/>
          </a:xfrm>
          <a:custGeom>
            <a:avLst/>
            <a:gdLst/>
            <a:ahLst/>
            <a:cxnLst/>
            <a:rect l="l" t="t" r="r" b="b"/>
            <a:pathLst>
              <a:path w="618489" h="796289">
                <a:moveTo>
                  <a:pt x="0" y="294258"/>
                </a:moveTo>
                <a:lnTo>
                  <a:pt x="33524" y="255569"/>
                </a:lnTo>
                <a:lnTo>
                  <a:pt x="69235" y="219336"/>
                </a:lnTo>
                <a:lnTo>
                  <a:pt x="106994" y="185624"/>
                </a:lnTo>
                <a:lnTo>
                  <a:pt x="146663" y="154501"/>
                </a:lnTo>
                <a:lnTo>
                  <a:pt x="188104" y="126030"/>
                </a:lnTo>
                <a:lnTo>
                  <a:pt x="231179" y="100278"/>
                </a:lnTo>
                <a:lnTo>
                  <a:pt x="275748" y="77311"/>
                </a:lnTo>
                <a:lnTo>
                  <a:pt x="321675" y="57193"/>
                </a:lnTo>
                <a:lnTo>
                  <a:pt x="368819" y="39990"/>
                </a:lnTo>
                <a:lnTo>
                  <a:pt x="417045" y="25768"/>
                </a:lnTo>
                <a:lnTo>
                  <a:pt x="466212" y="14593"/>
                </a:lnTo>
                <a:lnTo>
                  <a:pt x="516182" y="6529"/>
                </a:lnTo>
                <a:lnTo>
                  <a:pt x="566818" y="1643"/>
                </a:lnTo>
                <a:lnTo>
                  <a:pt x="617982" y="0"/>
                </a:lnTo>
                <a:lnTo>
                  <a:pt x="617982" y="796036"/>
                </a:lnTo>
                <a:lnTo>
                  <a:pt x="0" y="294258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598303" y="3642615"/>
            <a:ext cx="56500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0" y="56387"/>
                </a:moveTo>
                <a:lnTo>
                  <a:pt x="56387" y="56387"/>
                </a:lnTo>
                <a:lnTo>
                  <a:pt x="56387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1664827" y="3642615"/>
            <a:ext cx="56500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0" y="56387"/>
                </a:moveTo>
                <a:lnTo>
                  <a:pt x="56387" y="56387"/>
                </a:lnTo>
                <a:lnTo>
                  <a:pt x="56387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/>
          <p:nvPr/>
        </p:nvSpPr>
        <p:spPr>
          <a:xfrm>
            <a:off x="2610983" y="3642615"/>
            <a:ext cx="58404" cy="56515"/>
          </a:xfrm>
          <a:custGeom>
            <a:avLst/>
            <a:gdLst/>
            <a:ahLst/>
            <a:cxnLst/>
            <a:rect l="l" t="t" r="r" b="b"/>
            <a:pathLst>
              <a:path w="58419" h="56514">
                <a:moveTo>
                  <a:pt x="0" y="56387"/>
                </a:moveTo>
                <a:lnTo>
                  <a:pt x="57912" y="56387"/>
                </a:lnTo>
                <a:lnTo>
                  <a:pt x="57912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EB6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 txBox="1"/>
          <p:nvPr/>
        </p:nvSpPr>
        <p:spPr>
          <a:xfrm>
            <a:off x="265397" y="1295400"/>
            <a:ext cx="3598878" cy="251968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784860" marR="407034" indent="-366395">
              <a:lnSpc>
                <a:spcPts val="1620"/>
              </a:lnSpc>
              <a:spcBef>
                <a:spcPts val="76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Projektek számának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megoszlása  vállalatméret szerint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(%)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R="499109" algn="ctr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14%</a:t>
            </a:r>
            <a:endParaRPr sz="1050" dirty="0">
              <a:latin typeface="Arial"/>
              <a:cs typeface="Arial"/>
            </a:endParaRPr>
          </a:p>
          <a:p>
            <a:pPr marL="978535" algn="ctr">
              <a:lnSpc>
                <a:spcPct val="100000"/>
              </a:lnSpc>
              <a:spcBef>
                <a:spcPts val="459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29%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R="651510" algn="ctr">
              <a:lnSpc>
                <a:spcPct val="100000"/>
              </a:lnSpc>
              <a:spcBef>
                <a:spcPts val="980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57%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413384">
              <a:lnSpc>
                <a:spcPct val="100000"/>
              </a:lnSpc>
              <a:tabLst>
                <a:tab pos="1480820" algn="l"/>
                <a:tab pos="2427605" algn="l"/>
              </a:tabLst>
            </a:pPr>
            <a:r>
              <a:rPr sz="900" spc="-5" dirty="0">
                <a:latin typeface="Arial"/>
                <a:cs typeface="Arial"/>
              </a:rPr>
              <a:t>Mikrovállalkozás	Kisvállalkozás	Középvállalkozás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766663" y="1849628"/>
            <a:ext cx="581509" cy="796290"/>
          </a:xfrm>
          <a:custGeom>
            <a:avLst/>
            <a:gdLst/>
            <a:ahLst/>
            <a:cxnLst/>
            <a:rect l="l" t="t" r="r" b="b"/>
            <a:pathLst>
              <a:path w="581660" h="796289">
                <a:moveTo>
                  <a:pt x="0" y="0"/>
                </a:moveTo>
                <a:lnTo>
                  <a:pt x="0" y="796036"/>
                </a:lnTo>
                <a:lnTo>
                  <a:pt x="581406" y="252222"/>
                </a:lnTo>
                <a:lnTo>
                  <a:pt x="545607" y="216334"/>
                </a:lnTo>
                <a:lnTo>
                  <a:pt x="507822" y="182977"/>
                </a:lnTo>
                <a:lnTo>
                  <a:pt x="468186" y="152209"/>
                </a:lnTo>
                <a:lnTo>
                  <a:pt x="426834" y="124090"/>
                </a:lnTo>
                <a:lnTo>
                  <a:pt x="383905" y="98679"/>
                </a:lnTo>
                <a:lnTo>
                  <a:pt x="339533" y="76035"/>
                </a:lnTo>
                <a:lnTo>
                  <a:pt x="293855" y="56218"/>
                </a:lnTo>
                <a:lnTo>
                  <a:pt x="247008" y="39287"/>
                </a:lnTo>
                <a:lnTo>
                  <a:pt x="199127" y="25302"/>
                </a:lnTo>
                <a:lnTo>
                  <a:pt x="150350" y="14321"/>
                </a:lnTo>
                <a:lnTo>
                  <a:pt x="100812" y="6404"/>
                </a:lnTo>
                <a:lnTo>
                  <a:pt x="50650" y="1611"/>
                </a:lnTo>
                <a:lnTo>
                  <a:pt x="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/>
          <p:cNvSpPr/>
          <p:nvPr/>
        </p:nvSpPr>
        <p:spPr>
          <a:xfrm>
            <a:off x="5077232" y="2101851"/>
            <a:ext cx="1485513" cy="1340485"/>
          </a:xfrm>
          <a:custGeom>
            <a:avLst/>
            <a:gdLst/>
            <a:ahLst/>
            <a:cxnLst/>
            <a:rect l="l" t="t" r="r" b="b"/>
            <a:pathLst>
              <a:path w="1485900" h="1340485">
                <a:moveTo>
                  <a:pt x="1271016" y="0"/>
                </a:moveTo>
                <a:lnTo>
                  <a:pt x="689610" y="543813"/>
                </a:lnTo>
                <a:lnTo>
                  <a:pt x="0" y="941577"/>
                </a:lnTo>
                <a:lnTo>
                  <a:pt x="23945" y="980400"/>
                </a:lnTo>
                <a:lnTo>
                  <a:pt x="50022" y="1017746"/>
                </a:lnTo>
                <a:lnTo>
                  <a:pt x="78170" y="1053520"/>
                </a:lnTo>
                <a:lnTo>
                  <a:pt x="108331" y="1087627"/>
                </a:lnTo>
                <a:lnTo>
                  <a:pt x="142520" y="1122048"/>
                </a:lnTo>
                <a:lnTo>
                  <a:pt x="178266" y="1153961"/>
                </a:lnTo>
                <a:lnTo>
                  <a:pt x="215450" y="1183363"/>
                </a:lnTo>
                <a:lnTo>
                  <a:pt x="253955" y="1210249"/>
                </a:lnTo>
                <a:lnTo>
                  <a:pt x="293663" y="1234616"/>
                </a:lnTo>
                <a:lnTo>
                  <a:pt x="334456" y="1256460"/>
                </a:lnTo>
                <a:lnTo>
                  <a:pt x="376217" y="1275776"/>
                </a:lnTo>
                <a:lnTo>
                  <a:pt x="418828" y="1292561"/>
                </a:lnTo>
                <a:lnTo>
                  <a:pt x="462171" y="1306811"/>
                </a:lnTo>
                <a:lnTo>
                  <a:pt x="506130" y="1318521"/>
                </a:lnTo>
                <a:lnTo>
                  <a:pt x="550586" y="1327688"/>
                </a:lnTo>
                <a:lnTo>
                  <a:pt x="595422" y="1334308"/>
                </a:lnTo>
                <a:lnTo>
                  <a:pt x="640520" y="1338376"/>
                </a:lnTo>
                <a:lnTo>
                  <a:pt x="685762" y="1339890"/>
                </a:lnTo>
                <a:lnTo>
                  <a:pt x="731031" y="1338844"/>
                </a:lnTo>
                <a:lnTo>
                  <a:pt x="776210" y="1335234"/>
                </a:lnTo>
                <a:lnTo>
                  <a:pt x="821180" y="1329058"/>
                </a:lnTo>
                <a:lnTo>
                  <a:pt x="865824" y="1320310"/>
                </a:lnTo>
                <a:lnTo>
                  <a:pt x="910025" y="1308987"/>
                </a:lnTo>
                <a:lnTo>
                  <a:pt x="953665" y="1295085"/>
                </a:lnTo>
                <a:lnTo>
                  <a:pt x="996626" y="1278600"/>
                </a:lnTo>
                <a:lnTo>
                  <a:pt x="1038790" y="1259528"/>
                </a:lnTo>
                <a:lnTo>
                  <a:pt x="1080041" y="1237865"/>
                </a:lnTo>
                <a:lnTo>
                  <a:pt x="1120260" y="1213606"/>
                </a:lnTo>
                <a:lnTo>
                  <a:pt x="1159329" y="1186748"/>
                </a:lnTo>
                <a:lnTo>
                  <a:pt x="1197132" y="1157287"/>
                </a:lnTo>
                <a:lnTo>
                  <a:pt x="1233551" y="1125219"/>
                </a:lnTo>
                <a:lnTo>
                  <a:pt x="1267971" y="1091016"/>
                </a:lnTo>
                <a:lnTo>
                  <a:pt x="1299882" y="1055258"/>
                </a:lnTo>
                <a:lnTo>
                  <a:pt x="1329281" y="1018062"/>
                </a:lnTo>
                <a:lnTo>
                  <a:pt x="1356165" y="979547"/>
                </a:lnTo>
                <a:lnTo>
                  <a:pt x="1380528" y="939830"/>
                </a:lnTo>
                <a:lnTo>
                  <a:pt x="1402367" y="899028"/>
                </a:lnTo>
                <a:lnTo>
                  <a:pt x="1421678" y="857260"/>
                </a:lnTo>
                <a:lnTo>
                  <a:pt x="1438457" y="814643"/>
                </a:lnTo>
                <a:lnTo>
                  <a:pt x="1452701" y="771294"/>
                </a:lnTo>
                <a:lnTo>
                  <a:pt x="1464405" y="727331"/>
                </a:lnTo>
                <a:lnTo>
                  <a:pt x="1473565" y="682872"/>
                </a:lnTo>
                <a:lnTo>
                  <a:pt x="1480178" y="638034"/>
                </a:lnTo>
                <a:lnTo>
                  <a:pt x="1484239" y="592935"/>
                </a:lnTo>
                <a:lnTo>
                  <a:pt x="1485746" y="547693"/>
                </a:lnTo>
                <a:lnTo>
                  <a:pt x="1484693" y="502425"/>
                </a:lnTo>
                <a:lnTo>
                  <a:pt x="1481076" y="457248"/>
                </a:lnTo>
                <a:lnTo>
                  <a:pt x="1474893" y="412281"/>
                </a:lnTo>
                <a:lnTo>
                  <a:pt x="1466139" y="367641"/>
                </a:lnTo>
                <a:lnTo>
                  <a:pt x="1454810" y="323445"/>
                </a:lnTo>
                <a:lnTo>
                  <a:pt x="1440903" y="279812"/>
                </a:lnTo>
                <a:lnTo>
                  <a:pt x="1424412" y="236859"/>
                </a:lnTo>
                <a:lnTo>
                  <a:pt x="1405335" y="194702"/>
                </a:lnTo>
                <a:lnTo>
                  <a:pt x="1383668" y="153461"/>
                </a:lnTo>
                <a:lnTo>
                  <a:pt x="1359406" y="113253"/>
                </a:lnTo>
                <a:lnTo>
                  <a:pt x="1332546" y="74195"/>
                </a:lnTo>
                <a:lnTo>
                  <a:pt x="1303084" y="36404"/>
                </a:lnTo>
                <a:lnTo>
                  <a:pt x="1271016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8"/>
          <p:cNvSpPr/>
          <p:nvPr/>
        </p:nvSpPr>
        <p:spPr>
          <a:xfrm>
            <a:off x="5077232" y="2101851"/>
            <a:ext cx="1485513" cy="1340485"/>
          </a:xfrm>
          <a:custGeom>
            <a:avLst/>
            <a:gdLst/>
            <a:ahLst/>
            <a:cxnLst/>
            <a:rect l="l" t="t" r="r" b="b"/>
            <a:pathLst>
              <a:path w="1485900" h="1340485">
                <a:moveTo>
                  <a:pt x="1271016" y="0"/>
                </a:moveTo>
                <a:lnTo>
                  <a:pt x="1303084" y="36404"/>
                </a:lnTo>
                <a:lnTo>
                  <a:pt x="1332546" y="74195"/>
                </a:lnTo>
                <a:lnTo>
                  <a:pt x="1359406" y="113253"/>
                </a:lnTo>
                <a:lnTo>
                  <a:pt x="1383668" y="153461"/>
                </a:lnTo>
                <a:lnTo>
                  <a:pt x="1405335" y="194702"/>
                </a:lnTo>
                <a:lnTo>
                  <a:pt x="1424412" y="236859"/>
                </a:lnTo>
                <a:lnTo>
                  <a:pt x="1440903" y="279812"/>
                </a:lnTo>
                <a:lnTo>
                  <a:pt x="1454810" y="323445"/>
                </a:lnTo>
                <a:lnTo>
                  <a:pt x="1466139" y="367641"/>
                </a:lnTo>
                <a:lnTo>
                  <a:pt x="1474893" y="412281"/>
                </a:lnTo>
                <a:lnTo>
                  <a:pt x="1481076" y="457248"/>
                </a:lnTo>
                <a:lnTo>
                  <a:pt x="1484693" y="502425"/>
                </a:lnTo>
                <a:lnTo>
                  <a:pt x="1485746" y="547693"/>
                </a:lnTo>
                <a:lnTo>
                  <a:pt x="1484239" y="592935"/>
                </a:lnTo>
                <a:lnTo>
                  <a:pt x="1480178" y="638034"/>
                </a:lnTo>
                <a:lnTo>
                  <a:pt x="1473565" y="682872"/>
                </a:lnTo>
                <a:lnTo>
                  <a:pt x="1464405" y="727331"/>
                </a:lnTo>
                <a:lnTo>
                  <a:pt x="1452701" y="771294"/>
                </a:lnTo>
                <a:lnTo>
                  <a:pt x="1438457" y="814643"/>
                </a:lnTo>
                <a:lnTo>
                  <a:pt x="1421678" y="857260"/>
                </a:lnTo>
                <a:lnTo>
                  <a:pt x="1402367" y="899028"/>
                </a:lnTo>
                <a:lnTo>
                  <a:pt x="1380528" y="939830"/>
                </a:lnTo>
                <a:lnTo>
                  <a:pt x="1356165" y="979547"/>
                </a:lnTo>
                <a:lnTo>
                  <a:pt x="1329281" y="1018062"/>
                </a:lnTo>
                <a:lnTo>
                  <a:pt x="1299882" y="1055258"/>
                </a:lnTo>
                <a:lnTo>
                  <a:pt x="1267971" y="1091016"/>
                </a:lnTo>
                <a:lnTo>
                  <a:pt x="1233551" y="1125219"/>
                </a:lnTo>
                <a:lnTo>
                  <a:pt x="1197132" y="1157287"/>
                </a:lnTo>
                <a:lnTo>
                  <a:pt x="1159329" y="1186748"/>
                </a:lnTo>
                <a:lnTo>
                  <a:pt x="1120260" y="1213606"/>
                </a:lnTo>
                <a:lnTo>
                  <a:pt x="1080041" y="1237865"/>
                </a:lnTo>
                <a:lnTo>
                  <a:pt x="1038790" y="1259528"/>
                </a:lnTo>
                <a:lnTo>
                  <a:pt x="996626" y="1278600"/>
                </a:lnTo>
                <a:lnTo>
                  <a:pt x="953665" y="1295085"/>
                </a:lnTo>
                <a:lnTo>
                  <a:pt x="910025" y="1308987"/>
                </a:lnTo>
                <a:lnTo>
                  <a:pt x="865824" y="1320310"/>
                </a:lnTo>
                <a:lnTo>
                  <a:pt x="821180" y="1329058"/>
                </a:lnTo>
                <a:lnTo>
                  <a:pt x="776210" y="1335234"/>
                </a:lnTo>
                <a:lnTo>
                  <a:pt x="731031" y="1338844"/>
                </a:lnTo>
                <a:lnTo>
                  <a:pt x="685762" y="1339890"/>
                </a:lnTo>
                <a:lnTo>
                  <a:pt x="640520" y="1338376"/>
                </a:lnTo>
                <a:lnTo>
                  <a:pt x="595422" y="1334308"/>
                </a:lnTo>
                <a:lnTo>
                  <a:pt x="550586" y="1327688"/>
                </a:lnTo>
                <a:lnTo>
                  <a:pt x="506130" y="1318521"/>
                </a:lnTo>
                <a:lnTo>
                  <a:pt x="462171" y="1306811"/>
                </a:lnTo>
                <a:lnTo>
                  <a:pt x="418828" y="1292561"/>
                </a:lnTo>
                <a:lnTo>
                  <a:pt x="376217" y="1275776"/>
                </a:lnTo>
                <a:lnTo>
                  <a:pt x="334456" y="1256460"/>
                </a:lnTo>
                <a:lnTo>
                  <a:pt x="293663" y="1234616"/>
                </a:lnTo>
                <a:lnTo>
                  <a:pt x="253955" y="1210249"/>
                </a:lnTo>
                <a:lnTo>
                  <a:pt x="215450" y="1183363"/>
                </a:lnTo>
                <a:lnTo>
                  <a:pt x="178266" y="1153961"/>
                </a:lnTo>
                <a:lnTo>
                  <a:pt x="142520" y="1122048"/>
                </a:lnTo>
                <a:lnTo>
                  <a:pt x="108331" y="1087627"/>
                </a:lnTo>
                <a:lnTo>
                  <a:pt x="78170" y="1053520"/>
                </a:lnTo>
                <a:lnTo>
                  <a:pt x="50022" y="1017746"/>
                </a:lnTo>
                <a:lnTo>
                  <a:pt x="23945" y="980400"/>
                </a:lnTo>
                <a:lnTo>
                  <a:pt x="0" y="941577"/>
                </a:lnTo>
                <a:lnTo>
                  <a:pt x="689610" y="543813"/>
                </a:lnTo>
                <a:lnTo>
                  <a:pt x="1271016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/>
          <p:cNvSpPr/>
          <p:nvPr/>
        </p:nvSpPr>
        <p:spPr>
          <a:xfrm>
            <a:off x="4970693" y="1849628"/>
            <a:ext cx="796083" cy="1193800"/>
          </a:xfrm>
          <a:custGeom>
            <a:avLst/>
            <a:gdLst/>
            <a:ahLst/>
            <a:cxnLst/>
            <a:rect l="l" t="t" r="r" b="b"/>
            <a:pathLst>
              <a:path w="796289" h="1193800">
                <a:moveTo>
                  <a:pt x="796177" y="0"/>
                </a:moveTo>
                <a:lnTo>
                  <a:pt x="743977" y="1713"/>
                </a:lnTo>
                <a:lnTo>
                  <a:pt x="692164" y="6824"/>
                </a:lnTo>
                <a:lnTo>
                  <a:pt x="640898" y="15289"/>
                </a:lnTo>
                <a:lnTo>
                  <a:pt x="590341" y="27066"/>
                </a:lnTo>
                <a:lnTo>
                  <a:pt x="540654" y="42112"/>
                </a:lnTo>
                <a:lnTo>
                  <a:pt x="491996" y="60382"/>
                </a:lnTo>
                <a:lnTo>
                  <a:pt x="444528" y="81834"/>
                </a:lnTo>
                <a:lnTo>
                  <a:pt x="398413" y="106425"/>
                </a:lnTo>
                <a:lnTo>
                  <a:pt x="357129" y="131918"/>
                </a:lnTo>
                <a:lnTo>
                  <a:pt x="317935" y="159495"/>
                </a:lnTo>
                <a:lnTo>
                  <a:pt x="280863" y="189042"/>
                </a:lnTo>
                <a:lnTo>
                  <a:pt x="245942" y="220447"/>
                </a:lnTo>
                <a:lnTo>
                  <a:pt x="213203" y="253595"/>
                </a:lnTo>
                <a:lnTo>
                  <a:pt x="182677" y="288373"/>
                </a:lnTo>
                <a:lnTo>
                  <a:pt x="154393" y="324667"/>
                </a:lnTo>
                <a:lnTo>
                  <a:pt x="128383" y="362363"/>
                </a:lnTo>
                <a:lnTo>
                  <a:pt x="104676" y="401348"/>
                </a:lnTo>
                <a:lnTo>
                  <a:pt x="83303" y="441507"/>
                </a:lnTo>
                <a:lnTo>
                  <a:pt x="64295" y="482728"/>
                </a:lnTo>
                <a:lnTo>
                  <a:pt x="47681" y="524896"/>
                </a:lnTo>
                <a:lnTo>
                  <a:pt x="33494" y="567898"/>
                </a:lnTo>
                <a:lnTo>
                  <a:pt x="21761" y="611620"/>
                </a:lnTo>
                <a:lnTo>
                  <a:pt x="12516" y="655949"/>
                </a:lnTo>
                <a:lnTo>
                  <a:pt x="5786" y="700770"/>
                </a:lnTo>
                <a:lnTo>
                  <a:pt x="1604" y="745970"/>
                </a:lnTo>
                <a:lnTo>
                  <a:pt x="0" y="791435"/>
                </a:lnTo>
                <a:lnTo>
                  <a:pt x="1003" y="837052"/>
                </a:lnTo>
                <a:lnTo>
                  <a:pt x="4644" y="882707"/>
                </a:lnTo>
                <a:lnTo>
                  <a:pt x="10955" y="928286"/>
                </a:lnTo>
                <a:lnTo>
                  <a:pt x="19965" y="973675"/>
                </a:lnTo>
                <a:lnTo>
                  <a:pt x="31704" y="1018761"/>
                </a:lnTo>
                <a:lnTo>
                  <a:pt x="46203" y="1063431"/>
                </a:lnTo>
                <a:lnTo>
                  <a:pt x="63493" y="1107569"/>
                </a:lnTo>
                <a:lnTo>
                  <a:pt x="83604" y="1151063"/>
                </a:lnTo>
                <a:lnTo>
                  <a:pt x="106567" y="1193800"/>
                </a:lnTo>
                <a:lnTo>
                  <a:pt x="796177" y="796036"/>
                </a:lnTo>
                <a:lnTo>
                  <a:pt x="796177" y="0"/>
                </a:lnTo>
                <a:close/>
              </a:path>
            </a:pathLst>
          </a:custGeom>
          <a:solidFill>
            <a:srgbClr val="EB6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0"/>
          <p:cNvSpPr/>
          <p:nvPr/>
        </p:nvSpPr>
        <p:spPr>
          <a:xfrm>
            <a:off x="4970693" y="1849628"/>
            <a:ext cx="796083" cy="1193800"/>
          </a:xfrm>
          <a:custGeom>
            <a:avLst/>
            <a:gdLst/>
            <a:ahLst/>
            <a:cxnLst/>
            <a:rect l="l" t="t" r="r" b="b"/>
            <a:pathLst>
              <a:path w="796289" h="1193800">
                <a:moveTo>
                  <a:pt x="106567" y="1193800"/>
                </a:moveTo>
                <a:lnTo>
                  <a:pt x="83604" y="1151063"/>
                </a:lnTo>
                <a:lnTo>
                  <a:pt x="63493" y="1107569"/>
                </a:lnTo>
                <a:lnTo>
                  <a:pt x="46203" y="1063431"/>
                </a:lnTo>
                <a:lnTo>
                  <a:pt x="31704" y="1018761"/>
                </a:lnTo>
                <a:lnTo>
                  <a:pt x="19965" y="973675"/>
                </a:lnTo>
                <a:lnTo>
                  <a:pt x="10955" y="928286"/>
                </a:lnTo>
                <a:lnTo>
                  <a:pt x="4644" y="882707"/>
                </a:lnTo>
                <a:lnTo>
                  <a:pt x="1003" y="837052"/>
                </a:lnTo>
                <a:lnTo>
                  <a:pt x="0" y="791435"/>
                </a:lnTo>
                <a:lnTo>
                  <a:pt x="1604" y="745970"/>
                </a:lnTo>
                <a:lnTo>
                  <a:pt x="5786" y="700770"/>
                </a:lnTo>
                <a:lnTo>
                  <a:pt x="12516" y="655949"/>
                </a:lnTo>
                <a:lnTo>
                  <a:pt x="21761" y="611620"/>
                </a:lnTo>
                <a:lnTo>
                  <a:pt x="33494" y="567898"/>
                </a:lnTo>
                <a:lnTo>
                  <a:pt x="47681" y="524896"/>
                </a:lnTo>
                <a:lnTo>
                  <a:pt x="64295" y="482728"/>
                </a:lnTo>
                <a:lnTo>
                  <a:pt x="83303" y="441507"/>
                </a:lnTo>
                <a:lnTo>
                  <a:pt x="104676" y="401348"/>
                </a:lnTo>
                <a:lnTo>
                  <a:pt x="128383" y="362363"/>
                </a:lnTo>
                <a:lnTo>
                  <a:pt x="154393" y="324667"/>
                </a:lnTo>
                <a:lnTo>
                  <a:pt x="182677" y="288373"/>
                </a:lnTo>
                <a:lnTo>
                  <a:pt x="213203" y="253595"/>
                </a:lnTo>
                <a:lnTo>
                  <a:pt x="245942" y="220447"/>
                </a:lnTo>
                <a:lnTo>
                  <a:pt x="280863" y="189042"/>
                </a:lnTo>
                <a:lnTo>
                  <a:pt x="317935" y="159495"/>
                </a:lnTo>
                <a:lnTo>
                  <a:pt x="357129" y="131918"/>
                </a:lnTo>
                <a:lnTo>
                  <a:pt x="398413" y="106425"/>
                </a:lnTo>
                <a:lnTo>
                  <a:pt x="444528" y="81834"/>
                </a:lnTo>
                <a:lnTo>
                  <a:pt x="491996" y="60382"/>
                </a:lnTo>
                <a:lnTo>
                  <a:pt x="540654" y="42112"/>
                </a:lnTo>
                <a:lnTo>
                  <a:pt x="590341" y="27066"/>
                </a:lnTo>
                <a:lnTo>
                  <a:pt x="640898" y="15289"/>
                </a:lnTo>
                <a:lnTo>
                  <a:pt x="692164" y="6824"/>
                </a:lnTo>
                <a:lnTo>
                  <a:pt x="743977" y="1713"/>
                </a:lnTo>
                <a:lnTo>
                  <a:pt x="796177" y="0"/>
                </a:lnTo>
                <a:lnTo>
                  <a:pt x="796177" y="796036"/>
                </a:lnTo>
                <a:lnTo>
                  <a:pt x="106567" y="119380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1"/>
          <p:cNvSpPr/>
          <p:nvPr/>
        </p:nvSpPr>
        <p:spPr>
          <a:xfrm>
            <a:off x="4293721" y="3642615"/>
            <a:ext cx="56500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0" y="56387"/>
                </a:moveTo>
                <a:lnTo>
                  <a:pt x="56387" y="56387"/>
                </a:lnTo>
                <a:lnTo>
                  <a:pt x="56387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2"/>
          <p:cNvSpPr/>
          <p:nvPr/>
        </p:nvSpPr>
        <p:spPr>
          <a:xfrm>
            <a:off x="5360243" y="3642615"/>
            <a:ext cx="56500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0" y="56387"/>
                </a:moveTo>
                <a:lnTo>
                  <a:pt x="56387" y="56387"/>
                </a:lnTo>
                <a:lnTo>
                  <a:pt x="56387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3"/>
          <p:cNvSpPr/>
          <p:nvPr/>
        </p:nvSpPr>
        <p:spPr>
          <a:xfrm>
            <a:off x="6306399" y="3642615"/>
            <a:ext cx="58404" cy="56515"/>
          </a:xfrm>
          <a:custGeom>
            <a:avLst/>
            <a:gdLst/>
            <a:ahLst/>
            <a:cxnLst/>
            <a:rect l="l" t="t" r="r" b="b"/>
            <a:pathLst>
              <a:path w="58420" h="56514">
                <a:moveTo>
                  <a:pt x="0" y="56387"/>
                </a:moveTo>
                <a:lnTo>
                  <a:pt x="57911" y="56387"/>
                </a:lnTo>
                <a:lnTo>
                  <a:pt x="57911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EB6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4"/>
          <p:cNvSpPr txBox="1"/>
          <p:nvPr/>
        </p:nvSpPr>
        <p:spPr>
          <a:xfrm>
            <a:off x="3960812" y="1295400"/>
            <a:ext cx="3598878" cy="251968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1354455" marR="471170" indent="-875665">
              <a:lnSpc>
                <a:spcPts val="1620"/>
              </a:lnSpc>
              <a:spcBef>
                <a:spcPts val="76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Támogatási igény vállalatméret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szerint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(%)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608965" algn="ctr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13%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153795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33%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marL="824865" algn="ctr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54%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414020">
              <a:lnSpc>
                <a:spcPct val="100000"/>
              </a:lnSpc>
              <a:spcBef>
                <a:spcPts val="785"/>
              </a:spcBef>
              <a:tabLst>
                <a:tab pos="1481455" algn="l"/>
                <a:tab pos="2428240" algn="l"/>
              </a:tabLst>
            </a:pPr>
            <a:r>
              <a:rPr sz="900" spc="-5" dirty="0">
                <a:latin typeface="Arial"/>
                <a:cs typeface="Arial"/>
              </a:rPr>
              <a:t>Mikrovállalkozás	Kisvállalkozás	Középvállalkozás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4310352" y="4735703"/>
            <a:ext cx="1646760" cy="1647189"/>
          </a:xfrm>
          <a:custGeom>
            <a:avLst/>
            <a:gdLst/>
            <a:ahLst/>
            <a:cxnLst/>
            <a:rect l="l" t="t" r="r" b="b"/>
            <a:pathLst>
              <a:path w="1647189" h="1647190">
                <a:moveTo>
                  <a:pt x="119507" y="396112"/>
                </a:moveTo>
                <a:lnTo>
                  <a:pt x="94804" y="439718"/>
                </a:lnTo>
                <a:lnTo>
                  <a:pt x="72874" y="484593"/>
                </a:lnTo>
                <a:lnTo>
                  <a:pt x="53753" y="530609"/>
                </a:lnTo>
                <a:lnTo>
                  <a:pt x="37477" y="577633"/>
                </a:lnTo>
                <a:lnTo>
                  <a:pt x="24080" y="625535"/>
                </a:lnTo>
                <a:lnTo>
                  <a:pt x="13598" y="674184"/>
                </a:lnTo>
                <a:lnTo>
                  <a:pt x="6067" y="723449"/>
                </a:lnTo>
                <a:lnTo>
                  <a:pt x="1522" y="773199"/>
                </a:lnTo>
                <a:lnTo>
                  <a:pt x="0" y="823302"/>
                </a:lnTo>
                <a:lnTo>
                  <a:pt x="1397" y="871679"/>
                </a:lnTo>
                <a:lnTo>
                  <a:pt x="5538" y="919320"/>
                </a:lnTo>
                <a:lnTo>
                  <a:pt x="12345" y="966147"/>
                </a:lnTo>
                <a:lnTo>
                  <a:pt x="21741" y="1012084"/>
                </a:lnTo>
                <a:lnTo>
                  <a:pt x="33649" y="1057054"/>
                </a:lnTo>
                <a:lnTo>
                  <a:pt x="47992" y="1100978"/>
                </a:lnTo>
                <a:lnTo>
                  <a:pt x="64692" y="1143781"/>
                </a:lnTo>
                <a:lnTo>
                  <a:pt x="83673" y="1185383"/>
                </a:lnTo>
                <a:lnTo>
                  <a:pt x="104857" y="1225710"/>
                </a:lnTo>
                <a:lnTo>
                  <a:pt x="128167" y="1264682"/>
                </a:lnTo>
                <a:lnTo>
                  <a:pt x="153526" y="1302224"/>
                </a:lnTo>
                <a:lnTo>
                  <a:pt x="180857" y="1338257"/>
                </a:lnTo>
                <a:lnTo>
                  <a:pt x="210082" y="1372705"/>
                </a:lnTo>
                <a:lnTo>
                  <a:pt x="241125" y="1405489"/>
                </a:lnTo>
                <a:lnTo>
                  <a:pt x="273908" y="1436534"/>
                </a:lnTo>
                <a:lnTo>
                  <a:pt x="308354" y="1465762"/>
                </a:lnTo>
                <a:lnTo>
                  <a:pt x="344386" y="1493095"/>
                </a:lnTo>
                <a:lnTo>
                  <a:pt x="381927" y="1518457"/>
                </a:lnTo>
                <a:lnTo>
                  <a:pt x="420899" y="1541770"/>
                </a:lnTo>
                <a:lnTo>
                  <a:pt x="461226" y="1562957"/>
                </a:lnTo>
                <a:lnTo>
                  <a:pt x="502830" y="1581940"/>
                </a:lnTo>
                <a:lnTo>
                  <a:pt x="545634" y="1598643"/>
                </a:lnTo>
                <a:lnTo>
                  <a:pt x="589562" y="1612988"/>
                </a:lnTo>
                <a:lnTo>
                  <a:pt x="634534" y="1624898"/>
                </a:lnTo>
                <a:lnTo>
                  <a:pt x="680476" y="1634296"/>
                </a:lnTo>
                <a:lnTo>
                  <a:pt x="727309" y="1641104"/>
                </a:lnTo>
                <a:lnTo>
                  <a:pt x="774956" y="1645246"/>
                </a:lnTo>
                <a:lnTo>
                  <a:pt x="823340" y="1646643"/>
                </a:lnTo>
                <a:lnTo>
                  <a:pt x="871712" y="1645246"/>
                </a:lnTo>
                <a:lnTo>
                  <a:pt x="919349" y="1641104"/>
                </a:lnTo>
                <a:lnTo>
                  <a:pt x="966172" y="1634296"/>
                </a:lnTo>
                <a:lnTo>
                  <a:pt x="1012107" y="1624898"/>
                </a:lnTo>
                <a:lnTo>
                  <a:pt x="1057074" y="1612988"/>
                </a:lnTo>
                <a:lnTo>
                  <a:pt x="1100996" y="1598643"/>
                </a:lnTo>
                <a:lnTo>
                  <a:pt x="1143797" y="1581940"/>
                </a:lnTo>
                <a:lnTo>
                  <a:pt x="1185399" y="1562957"/>
                </a:lnTo>
                <a:lnTo>
                  <a:pt x="1225725" y="1541770"/>
                </a:lnTo>
                <a:lnTo>
                  <a:pt x="1264698" y="1518457"/>
                </a:lnTo>
                <a:lnTo>
                  <a:pt x="1302240" y="1493095"/>
                </a:lnTo>
                <a:lnTo>
                  <a:pt x="1338274" y="1465762"/>
                </a:lnTo>
                <a:lnTo>
                  <a:pt x="1372722" y="1436534"/>
                </a:lnTo>
                <a:lnTo>
                  <a:pt x="1405509" y="1405489"/>
                </a:lnTo>
                <a:lnTo>
                  <a:pt x="1436555" y="1372705"/>
                </a:lnTo>
                <a:lnTo>
                  <a:pt x="1465784" y="1338257"/>
                </a:lnTo>
                <a:lnTo>
                  <a:pt x="1493119" y="1302224"/>
                </a:lnTo>
                <a:lnTo>
                  <a:pt x="1518483" y="1264682"/>
                </a:lnTo>
                <a:lnTo>
                  <a:pt x="1541797" y="1225710"/>
                </a:lnTo>
                <a:lnTo>
                  <a:pt x="1562986" y="1185383"/>
                </a:lnTo>
                <a:lnTo>
                  <a:pt x="1581971" y="1143781"/>
                </a:lnTo>
                <a:lnTo>
                  <a:pt x="1598676" y="1100978"/>
                </a:lnTo>
                <a:lnTo>
                  <a:pt x="1613022" y="1057054"/>
                </a:lnTo>
                <a:lnTo>
                  <a:pt x="1624933" y="1012084"/>
                </a:lnTo>
                <a:lnTo>
                  <a:pt x="1634332" y="966147"/>
                </a:lnTo>
                <a:lnTo>
                  <a:pt x="1641141" y="919320"/>
                </a:lnTo>
                <a:lnTo>
                  <a:pt x="1645284" y="871679"/>
                </a:lnTo>
                <a:lnTo>
                  <a:pt x="1646682" y="823302"/>
                </a:lnTo>
                <a:lnTo>
                  <a:pt x="823340" y="823302"/>
                </a:lnTo>
                <a:lnTo>
                  <a:pt x="119507" y="396112"/>
                </a:lnTo>
                <a:close/>
              </a:path>
              <a:path w="1647189" h="1647190">
                <a:moveTo>
                  <a:pt x="823340" y="0"/>
                </a:moveTo>
                <a:lnTo>
                  <a:pt x="823340" y="823302"/>
                </a:lnTo>
                <a:lnTo>
                  <a:pt x="1646682" y="823302"/>
                </a:lnTo>
                <a:lnTo>
                  <a:pt x="1645284" y="774922"/>
                </a:lnTo>
                <a:lnTo>
                  <a:pt x="1641141" y="727278"/>
                </a:lnTo>
                <a:lnTo>
                  <a:pt x="1634332" y="680449"/>
                </a:lnTo>
                <a:lnTo>
                  <a:pt x="1624933" y="634510"/>
                </a:lnTo>
                <a:lnTo>
                  <a:pt x="1613022" y="589540"/>
                </a:lnTo>
                <a:lnTo>
                  <a:pt x="1598675" y="545616"/>
                </a:lnTo>
                <a:lnTo>
                  <a:pt x="1581971" y="502814"/>
                </a:lnTo>
                <a:lnTo>
                  <a:pt x="1562986" y="461212"/>
                </a:lnTo>
                <a:lnTo>
                  <a:pt x="1541797" y="420887"/>
                </a:lnTo>
                <a:lnTo>
                  <a:pt x="1518483" y="381917"/>
                </a:lnTo>
                <a:lnTo>
                  <a:pt x="1493119" y="344378"/>
                </a:lnTo>
                <a:lnTo>
                  <a:pt x="1465784" y="308347"/>
                </a:lnTo>
                <a:lnTo>
                  <a:pt x="1436555" y="273902"/>
                </a:lnTo>
                <a:lnTo>
                  <a:pt x="1405508" y="241120"/>
                </a:lnTo>
                <a:lnTo>
                  <a:pt x="1372722" y="210078"/>
                </a:lnTo>
                <a:lnTo>
                  <a:pt x="1338274" y="180854"/>
                </a:lnTo>
                <a:lnTo>
                  <a:pt x="1302240" y="153524"/>
                </a:lnTo>
                <a:lnTo>
                  <a:pt x="1264698" y="128165"/>
                </a:lnTo>
                <a:lnTo>
                  <a:pt x="1225725" y="104856"/>
                </a:lnTo>
                <a:lnTo>
                  <a:pt x="1185399" y="83672"/>
                </a:lnTo>
                <a:lnTo>
                  <a:pt x="1143797" y="64692"/>
                </a:lnTo>
                <a:lnTo>
                  <a:pt x="1100996" y="47991"/>
                </a:lnTo>
                <a:lnTo>
                  <a:pt x="1057074" y="33649"/>
                </a:lnTo>
                <a:lnTo>
                  <a:pt x="1012107" y="21741"/>
                </a:lnTo>
                <a:lnTo>
                  <a:pt x="966172" y="12345"/>
                </a:lnTo>
                <a:lnTo>
                  <a:pt x="919349" y="5538"/>
                </a:lnTo>
                <a:lnTo>
                  <a:pt x="871712" y="1397"/>
                </a:lnTo>
                <a:lnTo>
                  <a:pt x="82334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6"/>
          <p:cNvSpPr/>
          <p:nvPr/>
        </p:nvSpPr>
        <p:spPr>
          <a:xfrm>
            <a:off x="4429829" y="5127752"/>
            <a:ext cx="704032" cy="431800"/>
          </a:xfrm>
          <a:custGeom>
            <a:avLst/>
            <a:gdLst/>
            <a:ahLst/>
            <a:cxnLst/>
            <a:rect l="l" t="t" r="r" b="b"/>
            <a:pathLst>
              <a:path w="704214" h="431800">
                <a:moveTo>
                  <a:pt x="2539" y="0"/>
                </a:moveTo>
                <a:lnTo>
                  <a:pt x="1650" y="1269"/>
                </a:lnTo>
                <a:lnTo>
                  <a:pt x="761" y="2666"/>
                </a:lnTo>
                <a:lnTo>
                  <a:pt x="0" y="4063"/>
                </a:lnTo>
                <a:lnTo>
                  <a:pt x="703833" y="431253"/>
                </a:lnTo>
                <a:lnTo>
                  <a:pt x="2539" y="0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7"/>
          <p:cNvSpPr/>
          <p:nvPr/>
        </p:nvSpPr>
        <p:spPr>
          <a:xfrm>
            <a:off x="4429829" y="5127752"/>
            <a:ext cx="704032" cy="431800"/>
          </a:xfrm>
          <a:custGeom>
            <a:avLst/>
            <a:gdLst/>
            <a:ahLst/>
            <a:cxnLst/>
            <a:rect l="l" t="t" r="r" b="b"/>
            <a:pathLst>
              <a:path w="704214" h="431800">
                <a:moveTo>
                  <a:pt x="0" y="4063"/>
                </a:moveTo>
                <a:lnTo>
                  <a:pt x="761" y="2666"/>
                </a:lnTo>
                <a:lnTo>
                  <a:pt x="1650" y="1269"/>
                </a:lnTo>
                <a:lnTo>
                  <a:pt x="2539" y="0"/>
                </a:lnTo>
                <a:lnTo>
                  <a:pt x="703833" y="431253"/>
                </a:lnTo>
                <a:lnTo>
                  <a:pt x="0" y="4063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8"/>
          <p:cNvSpPr/>
          <p:nvPr/>
        </p:nvSpPr>
        <p:spPr>
          <a:xfrm>
            <a:off x="4432369" y="4803267"/>
            <a:ext cx="701492" cy="756285"/>
          </a:xfrm>
          <a:custGeom>
            <a:avLst/>
            <a:gdLst/>
            <a:ahLst/>
            <a:cxnLst/>
            <a:rect l="l" t="t" r="r" b="b"/>
            <a:pathLst>
              <a:path w="701675" h="756285">
                <a:moveTo>
                  <a:pt x="374650" y="0"/>
                </a:moveTo>
                <a:lnTo>
                  <a:pt x="328806" y="21488"/>
                </a:lnTo>
                <a:lnTo>
                  <a:pt x="284540" y="45658"/>
                </a:lnTo>
                <a:lnTo>
                  <a:pt x="241959" y="72417"/>
                </a:lnTo>
                <a:lnTo>
                  <a:pt x="201167" y="101673"/>
                </a:lnTo>
                <a:lnTo>
                  <a:pt x="162274" y="133334"/>
                </a:lnTo>
                <a:lnTo>
                  <a:pt x="125384" y="167307"/>
                </a:lnTo>
                <a:lnTo>
                  <a:pt x="90605" y="203501"/>
                </a:lnTo>
                <a:lnTo>
                  <a:pt x="58044" y="241824"/>
                </a:lnTo>
                <a:lnTo>
                  <a:pt x="27806" y="282182"/>
                </a:lnTo>
                <a:lnTo>
                  <a:pt x="0" y="324484"/>
                </a:lnTo>
                <a:lnTo>
                  <a:pt x="701293" y="755738"/>
                </a:lnTo>
                <a:lnTo>
                  <a:pt x="374650" y="0"/>
                </a:lnTo>
                <a:close/>
              </a:path>
            </a:pathLst>
          </a:custGeom>
          <a:solidFill>
            <a:srgbClr val="EB6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9"/>
          <p:cNvSpPr/>
          <p:nvPr/>
        </p:nvSpPr>
        <p:spPr>
          <a:xfrm>
            <a:off x="4432369" y="4803267"/>
            <a:ext cx="701492" cy="756285"/>
          </a:xfrm>
          <a:custGeom>
            <a:avLst/>
            <a:gdLst/>
            <a:ahLst/>
            <a:cxnLst/>
            <a:rect l="l" t="t" r="r" b="b"/>
            <a:pathLst>
              <a:path w="701675" h="756285">
                <a:moveTo>
                  <a:pt x="0" y="324484"/>
                </a:moveTo>
                <a:lnTo>
                  <a:pt x="27806" y="282182"/>
                </a:lnTo>
                <a:lnTo>
                  <a:pt x="58044" y="241824"/>
                </a:lnTo>
                <a:lnTo>
                  <a:pt x="90605" y="203501"/>
                </a:lnTo>
                <a:lnTo>
                  <a:pt x="125384" y="167307"/>
                </a:lnTo>
                <a:lnTo>
                  <a:pt x="162274" y="133334"/>
                </a:lnTo>
                <a:lnTo>
                  <a:pt x="201167" y="101673"/>
                </a:lnTo>
                <a:lnTo>
                  <a:pt x="241959" y="72417"/>
                </a:lnTo>
                <a:lnTo>
                  <a:pt x="284540" y="45658"/>
                </a:lnTo>
                <a:lnTo>
                  <a:pt x="328806" y="21488"/>
                </a:lnTo>
                <a:lnTo>
                  <a:pt x="374650" y="0"/>
                </a:lnTo>
                <a:lnTo>
                  <a:pt x="701293" y="755738"/>
                </a:lnTo>
                <a:lnTo>
                  <a:pt x="0" y="324484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0"/>
          <p:cNvSpPr/>
          <p:nvPr/>
        </p:nvSpPr>
        <p:spPr>
          <a:xfrm>
            <a:off x="4806921" y="4739386"/>
            <a:ext cx="326940" cy="819785"/>
          </a:xfrm>
          <a:custGeom>
            <a:avLst/>
            <a:gdLst/>
            <a:ahLst/>
            <a:cxnLst/>
            <a:rect l="l" t="t" r="r" b="b"/>
            <a:pathLst>
              <a:path w="327025" h="819785">
                <a:moveTo>
                  <a:pt x="248665" y="0"/>
                </a:moveTo>
                <a:lnTo>
                  <a:pt x="197469" y="6485"/>
                </a:lnTo>
                <a:lnTo>
                  <a:pt x="146852" y="16158"/>
                </a:lnTo>
                <a:lnTo>
                  <a:pt x="96967" y="28977"/>
                </a:lnTo>
                <a:lnTo>
                  <a:pt x="47965" y="44899"/>
                </a:lnTo>
                <a:lnTo>
                  <a:pt x="0" y="63881"/>
                </a:lnTo>
                <a:lnTo>
                  <a:pt x="326643" y="819619"/>
                </a:lnTo>
                <a:lnTo>
                  <a:pt x="248665" y="0"/>
                </a:lnTo>
                <a:close/>
              </a:path>
            </a:pathLst>
          </a:custGeom>
          <a:solidFill>
            <a:srgbClr val="396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1"/>
          <p:cNvSpPr/>
          <p:nvPr/>
        </p:nvSpPr>
        <p:spPr>
          <a:xfrm>
            <a:off x="4806921" y="4739386"/>
            <a:ext cx="326940" cy="819785"/>
          </a:xfrm>
          <a:custGeom>
            <a:avLst/>
            <a:gdLst/>
            <a:ahLst/>
            <a:cxnLst/>
            <a:rect l="l" t="t" r="r" b="b"/>
            <a:pathLst>
              <a:path w="327025" h="819785">
                <a:moveTo>
                  <a:pt x="0" y="63881"/>
                </a:moveTo>
                <a:lnTo>
                  <a:pt x="47965" y="44899"/>
                </a:lnTo>
                <a:lnTo>
                  <a:pt x="96967" y="28977"/>
                </a:lnTo>
                <a:lnTo>
                  <a:pt x="146852" y="16158"/>
                </a:lnTo>
                <a:lnTo>
                  <a:pt x="197469" y="6485"/>
                </a:lnTo>
                <a:lnTo>
                  <a:pt x="248665" y="0"/>
                </a:lnTo>
                <a:lnTo>
                  <a:pt x="326643" y="819619"/>
                </a:lnTo>
                <a:lnTo>
                  <a:pt x="0" y="6388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2"/>
          <p:cNvSpPr/>
          <p:nvPr/>
        </p:nvSpPr>
        <p:spPr>
          <a:xfrm>
            <a:off x="5055522" y="4738497"/>
            <a:ext cx="78085" cy="821055"/>
          </a:xfrm>
          <a:custGeom>
            <a:avLst/>
            <a:gdLst/>
            <a:ahLst/>
            <a:cxnLst/>
            <a:rect l="l" t="t" r="r" b="b"/>
            <a:pathLst>
              <a:path w="78104" h="821054">
                <a:moveTo>
                  <a:pt x="9525" y="0"/>
                </a:moveTo>
                <a:lnTo>
                  <a:pt x="3175" y="507"/>
                </a:lnTo>
                <a:lnTo>
                  <a:pt x="0" y="888"/>
                </a:lnTo>
                <a:lnTo>
                  <a:pt x="77977" y="820508"/>
                </a:lnTo>
                <a:lnTo>
                  <a:pt x="9525" y="0"/>
                </a:lnTo>
                <a:close/>
              </a:path>
            </a:pathLst>
          </a:custGeom>
          <a:solidFill>
            <a:srgbClr val="464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3"/>
          <p:cNvSpPr/>
          <p:nvPr/>
        </p:nvSpPr>
        <p:spPr>
          <a:xfrm>
            <a:off x="5055522" y="4738497"/>
            <a:ext cx="78085" cy="821055"/>
          </a:xfrm>
          <a:custGeom>
            <a:avLst/>
            <a:gdLst/>
            <a:ahLst/>
            <a:cxnLst/>
            <a:rect l="l" t="t" r="r" b="b"/>
            <a:pathLst>
              <a:path w="78104" h="821054">
                <a:moveTo>
                  <a:pt x="0" y="888"/>
                </a:moveTo>
                <a:lnTo>
                  <a:pt x="3175" y="507"/>
                </a:lnTo>
                <a:lnTo>
                  <a:pt x="6350" y="253"/>
                </a:lnTo>
                <a:lnTo>
                  <a:pt x="9525" y="0"/>
                </a:lnTo>
                <a:lnTo>
                  <a:pt x="77977" y="820508"/>
                </a:lnTo>
                <a:lnTo>
                  <a:pt x="0" y="888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4"/>
          <p:cNvSpPr/>
          <p:nvPr/>
        </p:nvSpPr>
        <p:spPr>
          <a:xfrm>
            <a:off x="5065044" y="4737608"/>
            <a:ext cx="68562" cy="821690"/>
          </a:xfrm>
          <a:custGeom>
            <a:avLst/>
            <a:gdLst/>
            <a:ahLst/>
            <a:cxnLst/>
            <a:rect l="l" t="t" r="r" b="b"/>
            <a:pathLst>
              <a:path w="68579" h="821689">
                <a:moveTo>
                  <a:pt x="11429" y="0"/>
                </a:moveTo>
                <a:lnTo>
                  <a:pt x="7620" y="254"/>
                </a:lnTo>
                <a:lnTo>
                  <a:pt x="3810" y="635"/>
                </a:lnTo>
                <a:lnTo>
                  <a:pt x="0" y="889"/>
                </a:lnTo>
                <a:lnTo>
                  <a:pt x="68452" y="821397"/>
                </a:lnTo>
                <a:lnTo>
                  <a:pt x="11429" y="0"/>
                </a:lnTo>
                <a:close/>
              </a:path>
            </a:pathLst>
          </a:custGeom>
          <a:solidFill>
            <a:srgbClr val="7C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5"/>
          <p:cNvSpPr/>
          <p:nvPr/>
        </p:nvSpPr>
        <p:spPr>
          <a:xfrm>
            <a:off x="5065044" y="4737608"/>
            <a:ext cx="68562" cy="821690"/>
          </a:xfrm>
          <a:custGeom>
            <a:avLst/>
            <a:gdLst/>
            <a:ahLst/>
            <a:cxnLst/>
            <a:rect l="l" t="t" r="r" b="b"/>
            <a:pathLst>
              <a:path w="68579" h="821689">
                <a:moveTo>
                  <a:pt x="0" y="889"/>
                </a:moveTo>
                <a:lnTo>
                  <a:pt x="3810" y="635"/>
                </a:lnTo>
                <a:lnTo>
                  <a:pt x="7620" y="254"/>
                </a:lnTo>
                <a:lnTo>
                  <a:pt x="11429" y="0"/>
                </a:lnTo>
                <a:lnTo>
                  <a:pt x="68452" y="821397"/>
                </a:lnTo>
                <a:lnTo>
                  <a:pt x="0" y="88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6"/>
          <p:cNvSpPr/>
          <p:nvPr/>
        </p:nvSpPr>
        <p:spPr>
          <a:xfrm>
            <a:off x="5104975" y="4735702"/>
            <a:ext cx="0" cy="823594"/>
          </a:xfrm>
          <a:custGeom>
            <a:avLst/>
            <a:gdLst/>
            <a:ahLst/>
            <a:cxnLst/>
            <a:rect l="l" t="t" r="r" b="b"/>
            <a:pathLst>
              <a:path h="823595">
                <a:moveTo>
                  <a:pt x="0" y="0"/>
                </a:moveTo>
                <a:lnTo>
                  <a:pt x="0" y="823302"/>
                </a:lnTo>
              </a:path>
            </a:pathLst>
          </a:custGeom>
          <a:ln w="57023">
            <a:solidFill>
              <a:srgbClr val="1B60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7"/>
          <p:cNvSpPr/>
          <p:nvPr/>
        </p:nvSpPr>
        <p:spPr>
          <a:xfrm>
            <a:off x="5076470" y="4735702"/>
            <a:ext cx="57135" cy="823594"/>
          </a:xfrm>
          <a:custGeom>
            <a:avLst/>
            <a:gdLst/>
            <a:ahLst/>
            <a:cxnLst/>
            <a:rect l="l" t="t" r="r" b="b"/>
            <a:pathLst>
              <a:path w="57150" h="823595">
                <a:moveTo>
                  <a:pt x="0" y="1904"/>
                </a:moveTo>
                <a:lnTo>
                  <a:pt x="14214" y="1071"/>
                </a:lnTo>
                <a:lnTo>
                  <a:pt x="28463" y="476"/>
                </a:lnTo>
                <a:lnTo>
                  <a:pt x="42737" y="119"/>
                </a:lnTo>
                <a:lnTo>
                  <a:pt x="57023" y="0"/>
                </a:lnTo>
                <a:lnTo>
                  <a:pt x="57023" y="823302"/>
                </a:lnTo>
                <a:lnTo>
                  <a:pt x="0" y="1904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8"/>
          <p:cNvSpPr/>
          <p:nvPr/>
        </p:nvSpPr>
        <p:spPr>
          <a:xfrm>
            <a:off x="4314288" y="5122164"/>
            <a:ext cx="117444" cy="7620"/>
          </a:xfrm>
          <a:custGeom>
            <a:avLst/>
            <a:gdLst/>
            <a:ahLst/>
            <a:cxnLst/>
            <a:rect l="l" t="t" r="r" b="b"/>
            <a:pathLst>
              <a:path w="117475" h="7620">
                <a:moveTo>
                  <a:pt x="117348" y="7619"/>
                </a:moveTo>
                <a:lnTo>
                  <a:pt x="57912" y="0"/>
                </a:lnTo>
                <a:lnTo>
                  <a:pt x="0" y="0"/>
                </a:lnTo>
              </a:path>
            </a:pathLst>
          </a:custGeom>
          <a:ln w="9143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9"/>
          <p:cNvSpPr/>
          <p:nvPr/>
        </p:nvSpPr>
        <p:spPr>
          <a:xfrm>
            <a:off x="4449889" y="4786884"/>
            <a:ext cx="144742" cy="149860"/>
          </a:xfrm>
          <a:custGeom>
            <a:avLst/>
            <a:gdLst/>
            <a:ahLst/>
            <a:cxnLst/>
            <a:rect l="l" t="t" r="r" b="b"/>
            <a:pathLst>
              <a:path w="144779" h="149860">
                <a:moveTo>
                  <a:pt x="144779" y="149352"/>
                </a:moveTo>
                <a:lnTo>
                  <a:pt x="56387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0"/>
          <p:cNvSpPr/>
          <p:nvPr/>
        </p:nvSpPr>
        <p:spPr>
          <a:xfrm>
            <a:off x="4817078" y="4585715"/>
            <a:ext cx="111731" cy="175260"/>
          </a:xfrm>
          <a:custGeom>
            <a:avLst/>
            <a:gdLst/>
            <a:ahLst/>
            <a:cxnLst/>
            <a:rect l="l" t="t" r="r" b="b"/>
            <a:pathLst>
              <a:path w="111760" h="175260">
                <a:moveTo>
                  <a:pt x="111251" y="175259"/>
                </a:moveTo>
                <a:lnTo>
                  <a:pt x="56387" y="0"/>
                </a:lnTo>
                <a:lnTo>
                  <a:pt x="0" y="0"/>
                </a:lnTo>
              </a:path>
            </a:pathLst>
          </a:custGeom>
          <a:ln w="9143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1"/>
          <p:cNvSpPr/>
          <p:nvPr/>
        </p:nvSpPr>
        <p:spPr>
          <a:xfrm>
            <a:off x="5060854" y="4439412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4">
                <a:moveTo>
                  <a:pt x="0" y="300228"/>
                </a:moveTo>
                <a:lnTo>
                  <a:pt x="0" y="56388"/>
                </a:ln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2"/>
          <p:cNvSpPr/>
          <p:nvPr/>
        </p:nvSpPr>
        <p:spPr>
          <a:xfrm>
            <a:off x="5069996" y="4469892"/>
            <a:ext cx="78085" cy="268605"/>
          </a:xfrm>
          <a:custGeom>
            <a:avLst/>
            <a:gdLst/>
            <a:ahLst/>
            <a:cxnLst/>
            <a:rect l="l" t="t" r="r" b="b"/>
            <a:pathLst>
              <a:path w="78104" h="268604">
                <a:moveTo>
                  <a:pt x="0" y="268224"/>
                </a:moveTo>
                <a:lnTo>
                  <a:pt x="19812" y="0"/>
                </a:lnTo>
                <a:lnTo>
                  <a:pt x="77724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3"/>
          <p:cNvSpPr/>
          <p:nvPr/>
        </p:nvSpPr>
        <p:spPr>
          <a:xfrm>
            <a:off x="5105038" y="4515612"/>
            <a:ext cx="455811" cy="220979"/>
          </a:xfrm>
          <a:custGeom>
            <a:avLst/>
            <a:gdLst/>
            <a:ahLst/>
            <a:cxnLst/>
            <a:rect l="l" t="t" r="r" b="b"/>
            <a:pathLst>
              <a:path w="455929" h="220979">
                <a:moveTo>
                  <a:pt x="0" y="220980"/>
                </a:moveTo>
                <a:lnTo>
                  <a:pt x="397764" y="0"/>
                </a:lnTo>
                <a:lnTo>
                  <a:pt x="455675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4"/>
          <p:cNvSpPr txBox="1"/>
          <p:nvPr/>
        </p:nvSpPr>
        <p:spPr>
          <a:xfrm>
            <a:off x="5255874" y="5760821"/>
            <a:ext cx="510407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4549</a:t>
            </a:r>
            <a:r>
              <a:rPr sz="105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5"/>
          <p:cNvSpPr txBox="1"/>
          <p:nvPr/>
        </p:nvSpPr>
        <p:spPr>
          <a:xfrm>
            <a:off x="3998649" y="4400956"/>
            <a:ext cx="812588" cy="4267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76555">
              <a:lnSpc>
                <a:spcPct val="100000"/>
              </a:lnSpc>
              <a:spcBef>
                <a:spcPts val="415"/>
              </a:spcBef>
            </a:pPr>
            <a:r>
              <a:rPr sz="1050" b="1" dirty="0">
                <a:latin typeface="Arial"/>
                <a:cs typeface="Arial"/>
              </a:rPr>
              <a:t>271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db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sz="1050" b="1" dirty="0">
                <a:latin typeface="Arial"/>
                <a:cs typeface="Arial"/>
              </a:rPr>
              <a:t>529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db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6"/>
          <p:cNvSpPr txBox="1"/>
          <p:nvPr/>
        </p:nvSpPr>
        <p:spPr>
          <a:xfrm>
            <a:off x="4746231" y="4265167"/>
            <a:ext cx="1220787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10 db </a:t>
            </a:r>
            <a:r>
              <a:rPr sz="1575" b="1" baseline="-23809" dirty="0">
                <a:latin typeface="Arial"/>
                <a:cs typeface="Arial"/>
              </a:rPr>
              <a:t>12 db </a:t>
            </a:r>
            <a:r>
              <a:rPr sz="1575" b="1" baseline="-42328" dirty="0">
                <a:latin typeface="Arial"/>
                <a:cs typeface="Arial"/>
              </a:rPr>
              <a:t>60</a:t>
            </a:r>
            <a:r>
              <a:rPr sz="1575" b="1" spc="-150" baseline="-42328" dirty="0">
                <a:latin typeface="Arial"/>
                <a:cs typeface="Arial"/>
              </a:rPr>
              <a:t> </a:t>
            </a:r>
            <a:r>
              <a:rPr sz="1575" b="1" baseline="-42328" dirty="0">
                <a:latin typeface="Arial"/>
                <a:cs typeface="Arial"/>
              </a:rPr>
              <a:t>db</a:t>
            </a:r>
            <a:endParaRPr sz="1575" baseline="-42328">
              <a:latin typeface="Arial"/>
              <a:cs typeface="Arial"/>
            </a:endParaRPr>
          </a:p>
        </p:txBody>
      </p:sp>
      <p:sp>
        <p:nvSpPr>
          <p:cNvPr id="46" name="object 47"/>
          <p:cNvSpPr txBox="1"/>
          <p:nvPr/>
        </p:nvSpPr>
        <p:spPr>
          <a:xfrm>
            <a:off x="4734169" y="4033266"/>
            <a:ext cx="207019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Kérelmek elbírálása</a:t>
            </a:r>
            <a:r>
              <a:rPr sz="14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(db)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8"/>
          <p:cNvSpPr/>
          <p:nvPr/>
        </p:nvSpPr>
        <p:spPr>
          <a:xfrm>
            <a:off x="6199747" y="4525518"/>
            <a:ext cx="52055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0" y="51816"/>
                </a:moveTo>
                <a:lnTo>
                  <a:pt x="51815" y="51816"/>
                </a:lnTo>
                <a:lnTo>
                  <a:pt x="51815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9"/>
          <p:cNvSpPr/>
          <p:nvPr/>
        </p:nvSpPr>
        <p:spPr>
          <a:xfrm>
            <a:off x="6199747" y="4783074"/>
            <a:ext cx="52055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0" y="51816"/>
                </a:moveTo>
                <a:lnTo>
                  <a:pt x="51815" y="51816"/>
                </a:lnTo>
                <a:lnTo>
                  <a:pt x="51815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50"/>
          <p:cNvSpPr txBox="1"/>
          <p:nvPr/>
        </p:nvSpPr>
        <p:spPr>
          <a:xfrm>
            <a:off x="4020233" y="4469383"/>
            <a:ext cx="2942459" cy="69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298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Beküldött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Times New Roman"/>
              <a:cs typeface="Times New Roman"/>
            </a:endParaRPr>
          </a:p>
          <a:p>
            <a:pPr marL="2252980">
              <a:lnSpc>
                <a:spcPct val="100000"/>
              </a:lnSpc>
              <a:spcBef>
                <a:spcPts val="5"/>
              </a:spcBef>
            </a:pPr>
            <a:r>
              <a:rPr sz="800" spc="-5" dirty="0">
                <a:latin typeface="Arial"/>
                <a:cs typeface="Arial"/>
              </a:rPr>
              <a:t>Hatályba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lépett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5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db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1"/>
          <p:cNvSpPr/>
          <p:nvPr/>
        </p:nvSpPr>
        <p:spPr>
          <a:xfrm>
            <a:off x="6199747" y="5042153"/>
            <a:ext cx="52055" cy="50800"/>
          </a:xfrm>
          <a:custGeom>
            <a:avLst/>
            <a:gdLst/>
            <a:ahLst/>
            <a:cxnLst/>
            <a:rect l="l" t="t" r="r" b="b"/>
            <a:pathLst>
              <a:path w="52070" h="50800">
                <a:moveTo>
                  <a:pt x="0" y="50291"/>
                </a:moveTo>
                <a:lnTo>
                  <a:pt x="51815" y="50291"/>
                </a:lnTo>
                <a:lnTo>
                  <a:pt x="51815" y="0"/>
                </a:lnTo>
                <a:lnTo>
                  <a:pt x="0" y="0"/>
                </a:lnTo>
                <a:lnTo>
                  <a:pt x="0" y="50291"/>
                </a:lnTo>
                <a:close/>
              </a:path>
            </a:pathLst>
          </a:custGeom>
          <a:solidFill>
            <a:srgbClr val="EB6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2"/>
          <p:cNvSpPr txBox="1"/>
          <p:nvPr/>
        </p:nvSpPr>
        <p:spPr>
          <a:xfrm>
            <a:off x="6273008" y="4985385"/>
            <a:ext cx="76307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Hiánypótlás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alatt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3"/>
          <p:cNvSpPr/>
          <p:nvPr/>
        </p:nvSpPr>
        <p:spPr>
          <a:xfrm>
            <a:off x="6199747" y="5299709"/>
            <a:ext cx="52055" cy="50800"/>
          </a:xfrm>
          <a:custGeom>
            <a:avLst/>
            <a:gdLst/>
            <a:ahLst/>
            <a:cxnLst/>
            <a:rect l="l" t="t" r="r" b="b"/>
            <a:pathLst>
              <a:path w="52070" h="50800">
                <a:moveTo>
                  <a:pt x="0" y="50292"/>
                </a:moveTo>
                <a:lnTo>
                  <a:pt x="51815" y="50292"/>
                </a:lnTo>
                <a:lnTo>
                  <a:pt x="51815" y="0"/>
                </a:lnTo>
                <a:lnTo>
                  <a:pt x="0" y="0"/>
                </a:lnTo>
                <a:lnTo>
                  <a:pt x="0" y="50292"/>
                </a:lnTo>
                <a:close/>
              </a:path>
            </a:pathLst>
          </a:custGeom>
          <a:solidFill>
            <a:srgbClr val="396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4"/>
          <p:cNvSpPr txBox="1"/>
          <p:nvPr/>
        </p:nvSpPr>
        <p:spPr>
          <a:xfrm>
            <a:off x="6273008" y="5243323"/>
            <a:ext cx="114778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Hiánypótlás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visszaküldve</a:t>
            </a:r>
            <a:endParaRPr sz="800">
              <a:latin typeface="Arial"/>
              <a:cs typeface="Arial"/>
            </a:endParaRPr>
          </a:p>
        </p:txBody>
      </p:sp>
      <p:sp>
        <p:nvSpPr>
          <p:cNvPr id="54" name="object 55"/>
          <p:cNvSpPr/>
          <p:nvPr/>
        </p:nvSpPr>
        <p:spPr>
          <a:xfrm>
            <a:off x="6199747" y="5557266"/>
            <a:ext cx="52055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0" y="51815"/>
                </a:moveTo>
                <a:lnTo>
                  <a:pt x="51815" y="51815"/>
                </a:lnTo>
                <a:lnTo>
                  <a:pt x="51815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464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6"/>
          <p:cNvSpPr/>
          <p:nvPr/>
        </p:nvSpPr>
        <p:spPr>
          <a:xfrm>
            <a:off x="6199747" y="5814822"/>
            <a:ext cx="52055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0" y="51816"/>
                </a:moveTo>
                <a:lnTo>
                  <a:pt x="51815" y="51816"/>
                </a:lnTo>
                <a:lnTo>
                  <a:pt x="51815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solidFill>
            <a:srgbClr val="7C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7"/>
          <p:cNvSpPr/>
          <p:nvPr/>
        </p:nvSpPr>
        <p:spPr>
          <a:xfrm>
            <a:off x="6199747" y="6073902"/>
            <a:ext cx="52055" cy="50800"/>
          </a:xfrm>
          <a:custGeom>
            <a:avLst/>
            <a:gdLst/>
            <a:ahLst/>
            <a:cxnLst/>
            <a:rect l="l" t="t" r="r" b="b"/>
            <a:pathLst>
              <a:path w="52070" h="50800">
                <a:moveTo>
                  <a:pt x="0" y="50291"/>
                </a:moveTo>
                <a:lnTo>
                  <a:pt x="51815" y="50291"/>
                </a:lnTo>
                <a:lnTo>
                  <a:pt x="51815" y="0"/>
                </a:lnTo>
                <a:lnTo>
                  <a:pt x="0" y="0"/>
                </a:lnTo>
                <a:lnTo>
                  <a:pt x="0" y="50291"/>
                </a:lnTo>
                <a:close/>
              </a:path>
            </a:pathLst>
          </a:custGeom>
          <a:solidFill>
            <a:srgbClr val="1B6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8"/>
          <p:cNvSpPr txBox="1"/>
          <p:nvPr/>
        </p:nvSpPr>
        <p:spPr>
          <a:xfrm>
            <a:off x="6273008" y="5501132"/>
            <a:ext cx="1011926" cy="7810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94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Válaszadás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tisztázó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40"/>
              </a:lnSpc>
            </a:pPr>
            <a:r>
              <a:rPr sz="800" spc="-5" dirty="0">
                <a:latin typeface="Arial"/>
                <a:cs typeface="Arial"/>
              </a:rPr>
              <a:t>kérdésre</a:t>
            </a:r>
            <a:endParaRPr sz="800">
              <a:latin typeface="Arial"/>
              <a:cs typeface="Arial"/>
            </a:endParaRPr>
          </a:p>
          <a:p>
            <a:pPr marR="5080">
              <a:lnSpc>
                <a:spcPts val="919"/>
              </a:lnSpc>
              <a:spcBef>
                <a:spcPts val="220"/>
              </a:spcBef>
            </a:pPr>
            <a:r>
              <a:rPr sz="800" spc="-5" dirty="0">
                <a:latin typeface="Arial"/>
                <a:cs typeface="Arial"/>
              </a:rPr>
              <a:t>Válaszadás tisztázó  kérdésre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visszaküldve</a:t>
            </a:r>
            <a:endParaRPr sz="800">
              <a:latin typeface="Arial"/>
              <a:cs typeface="Arial"/>
            </a:endParaRPr>
          </a:p>
          <a:p>
            <a:pPr marR="84455">
              <a:lnSpc>
                <a:spcPts val="919"/>
              </a:lnSpc>
              <a:spcBef>
                <a:spcPts val="190"/>
              </a:spcBef>
            </a:pPr>
            <a:r>
              <a:rPr sz="800" spc="-5" dirty="0">
                <a:latin typeface="Arial"/>
                <a:cs typeface="Arial"/>
              </a:rPr>
              <a:t>Támogatási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kérelem  visszavonva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9"/>
          <p:cNvSpPr/>
          <p:nvPr/>
        </p:nvSpPr>
        <p:spPr>
          <a:xfrm>
            <a:off x="3960812" y="3962400"/>
            <a:ext cx="3598878" cy="2519680"/>
          </a:xfrm>
          <a:custGeom>
            <a:avLst/>
            <a:gdLst/>
            <a:ahLst/>
            <a:cxnLst/>
            <a:rect l="l" t="t" r="r" b="b"/>
            <a:pathLst>
              <a:path w="3599815" h="2519679">
                <a:moveTo>
                  <a:pt x="0" y="2519172"/>
                </a:moveTo>
                <a:lnTo>
                  <a:pt x="3599688" y="2519172"/>
                </a:lnTo>
                <a:lnTo>
                  <a:pt x="3599688" y="0"/>
                </a:lnTo>
                <a:lnTo>
                  <a:pt x="0" y="0"/>
                </a:lnTo>
                <a:lnTo>
                  <a:pt x="0" y="2519172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60"/>
          <p:cNvSpPr/>
          <p:nvPr/>
        </p:nvSpPr>
        <p:spPr>
          <a:xfrm>
            <a:off x="3390306" y="6044184"/>
            <a:ext cx="335193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1"/>
          <p:cNvSpPr/>
          <p:nvPr/>
        </p:nvSpPr>
        <p:spPr>
          <a:xfrm>
            <a:off x="2413677" y="6044184"/>
            <a:ext cx="670385" cy="0"/>
          </a:xfrm>
          <a:custGeom>
            <a:avLst/>
            <a:gdLst/>
            <a:ahLst/>
            <a:cxnLst/>
            <a:rect l="l" t="t" r="r" b="b"/>
            <a:pathLst>
              <a:path w="670560">
                <a:moveTo>
                  <a:pt x="0" y="0"/>
                </a:moveTo>
                <a:lnTo>
                  <a:pt x="670559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2"/>
          <p:cNvSpPr/>
          <p:nvPr/>
        </p:nvSpPr>
        <p:spPr>
          <a:xfrm>
            <a:off x="795611" y="6044184"/>
            <a:ext cx="1312203" cy="0"/>
          </a:xfrm>
          <a:custGeom>
            <a:avLst/>
            <a:gdLst/>
            <a:ahLst/>
            <a:cxnLst/>
            <a:rect l="l" t="t" r="r" b="b"/>
            <a:pathLst>
              <a:path w="1312545">
                <a:moveTo>
                  <a:pt x="0" y="0"/>
                </a:moveTo>
                <a:lnTo>
                  <a:pt x="1312164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3"/>
          <p:cNvSpPr/>
          <p:nvPr/>
        </p:nvSpPr>
        <p:spPr>
          <a:xfrm>
            <a:off x="3390306" y="5887211"/>
            <a:ext cx="335193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4"/>
          <p:cNvSpPr/>
          <p:nvPr/>
        </p:nvSpPr>
        <p:spPr>
          <a:xfrm>
            <a:off x="2413677" y="5887211"/>
            <a:ext cx="670385" cy="0"/>
          </a:xfrm>
          <a:custGeom>
            <a:avLst/>
            <a:gdLst/>
            <a:ahLst/>
            <a:cxnLst/>
            <a:rect l="l" t="t" r="r" b="b"/>
            <a:pathLst>
              <a:path w="670560">
                <a:moveTo>
                  <a:pt x="0" y="0"/>
                </a:moveTo>
                <a:lnTo>
                  <a:pt x="670559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5"/>
          <p:cNvSpPr/>
          <p:nvPr/>
        </p:nvSpPr>
        <p:spPr>
          <a:xfrm>
            <a:off x="795611" y="5887211"/>
            <a:ext cx="1312203" cy="0"/>
          </a:xfrm>
          <a:custGeom>
            <a:avLst/>
            <a:gdLst/>
            <a:ahLst/>
            <a:cxnLst/>
            <a:rect l="l" t="t" r="r" b="b"/>
            <a:pathLst>
              <a:path w="1312545">
                <a:moveTo>
                  <a:pt x="0" y="0"/>
                </a:moveTo>
                <a:lnTo>
                  <a:pt x="1312164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6"/>
          <p:cNvSpPr/>
          <p:nvPr/>
        </p:nvSpPr>
        <p:spPr>
          <a:xfrm>
            <a:off x="3390306" y="5728715"/>
            <a:ext cx="335193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7"/>
          <p:cNvSpPr/>
          <p:nvPr/>
        </p:nvSpPr>
        <p:spPr>
          <a:xfrm>
            <a:off x="795611" y="5728715"/>
            <a:ext cx="2288579" cy="0"/>
          </a:xfrm>
          <a:custGeom>
            <a:avLst/>
            <a:gdLst/>
            <a:ahLst/>
            <a:cxnLst/>
            <a:rect l="l" t="t" r="r" b="b"/>
            <a:pathLst>
              <a:path w="2289175">
                <a:moveTo>
                  <a:pt x="0" y="0"/>
                </a:moveTo>
                <a:lnTo>
                  <a:pt x="22890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8"/>
          <p:cNvSpPr/>
          <p:nvPr/>
        </p:nvSpPr>
        <p:spPr>
          <a:xfrm>
            <a:off x="3390306" y="5571744"/>
            <a:ext cx="335193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9"/>
          <p:cNvSpPr/>
          <p:nvPr/>
        </p:nvSpPr>
        <p:spPr>
          <a:xfrm>
            <a:off x="795611" y="5571744"/>
            <a:ext cx="2288579" cy="0"/>
          </a:xfrm>
          <a:custGeom>
            <a:avLst/>
            <a:gdLst/>
            <a:ahLst/>
            <a:cxnLst/>
            <a:rect l="l" t="t" r="r" b="b"/>
            <a:pathLst>
              <a:path w="2289175">
                <a:moveTo>
                  <a:pt x="0" y="0"/>
                </a:moveTo>
                <a:lnTo>
                  <a:pt x="22890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70"/>
          <p:cNvSpPr/>
          <p:nvPr/>
        </p:nvSpPr>
        <p:spPr>
          <a:xfrm>
            <a:off x="3390306" y="5413247"/>
            <a:ext cx="335193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1"/>
          <p:cNvSpPr/>
          <p:nvPr/>
        </p:nvSpPr>
        <p:spPr>
          <a:xfrm>
            <a:off x="795611" y="5413247"/>
            <a:ext cx="2288579" cy="0"/>
          </a:xfrm>
          <a:custGeom>
            <a:avLst/>
            <a:gdLst/>
            <a:ahLst/>
            <a:cxnLst/>
            <a:rect l="l" t="t" r="r" b="b"/>
            <a:pathLst>
              <a:path w="2289175">
                <a:moveTo>
                  <a:pt x="0" y="0"/>
                </a:moveTo>
                <a:lnTo>
                  <a:pt x="22890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2"/>
          <p:cNvSpPr/>
          <p:nvPr/>
        </p:nvSpPr>
        <p:spPr>
          <a:xfrm>
            <a:off x="3390306" y="5256276"/>
            <a:ext cx="335193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3"/>
          <p:cNvSpPr/>
          <p:nvPr/>
        </p:nvSpPr>
        <p:spPr>
          <a:xfrm>
            <a:off x="795611" y="5256276"/>
            <a:ext cx="2288579" cy="0"/>
          </a:xfrm>
          <a:custGeom>
            <a:avLst/>
            <a:gdLst/>
            <a:ahLst/>
            <a:cxnLst/>
            <a:rect l="l" t="t" r="r" b="b"/>
            <a:pathLst>
              <a:path w="2289175">
                <a:moveTo>
                  <a:pt x="0" y="0"/>
                </a:moveTo>
                <a:lnTo>
                  <a:pt x="22890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4"/>
          <p:cNvSpPr/>
          <p:nvPr/>
        </p:nvSpPr>
        <p:spPr>
          <a:xfrm>
            <a:off x="3390306" y="5097779"/>
            <a:ext cx="335193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5"/>
          <p:cNvSpPr/>
          <p:nvPr/>
        </p:nvSpPr>
        <p:spPr>
          <a:xfrm>
            <a:off x="795611" y="5097779"/>
            <a:ext cx="2288579" cy="0"/>
          </a:xfrm>
          <a:custGeom>
            <a:avLst/>
            <a:gdLst/>
            <a:ahLst/>
            <a:cxnLst/>
            <a:rect l="l" t="t" r="r" b="b"/>
            <a:pathLst>
              <a:path w="2289175">
                <a:moveTo>
                  <a:pt x="0" y="0"/>
                </a:moveTo>
                <a:lnTo>
                  <a:pt x="22890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6"/>
          <p:cNvSpPr/>
          <p:nvPr/>
        </p:nvSpPr>
        <p:spPr>
          <a:xfrm>
            <a:off x="3390306" y="4940808"/>
            <a:ext cx="335193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7"/>
          <p:cNvSpPr/>
          <p:nvPr/>
        </p:nvSpPr>
        <p:spPr>
          <a:xfrm>
            <a:off x="795611" y="4940808"/>
            <a:ext cx="2288579" cy="0"/>
          </a:xfrm>
          <a:custGeom>
            <a:avLst/>
            <a:gdLst/>
            <a:ahLst/>
            <a:cxnLst/>
            <a:rect l="l" t="t" r="r" b="b"/>
            <a:pathLst>
              <a:path w="2289175">
                <a:moveTo>
                  <a:pt x="0" y="0"/>
                </a:moveTo>
                <a:lnTo>
                  <a:pt x="22890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8"/>
          <p:cNvSpPr/>
          <p:nvPr/>
        </p:nvSpPr>
        <p:spPr>
          <a:xfrm>
            <a:off x="795610" y="4625340"/>
            <a:ext cx="2930397" cy="0"/>
          </a:xfrm>
          <a:custGeom>
            <a:avLst/>
            <a:gdLst/>
            <a:ahLst/>
            <a:cxnLst/>
            <a:rect l="l" t="t" r="r" b="b"/>
            <a:pathLst>
              <a:path w="2931160">
                <a:moveTo>
                  <a:pt x="0" y="0"/>
                </a:moveTo>
                <a:lnTo>
                  <a:pt x="29306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9"/>
          <p:cNvSpPr/>
          <p:nvPr/>
        </p:nvSpPr>
        <p:spPr>
          <a:xfrm>
            <a:off x="1130804" y="6083808"/>
            <a:ext cx="306625" cy="119380"/>
          </a:xfrm>
          <a:custGeom>
            <a:avLst/>
            <a:gdLst/>
            <a:ahLst/>
            <a:cxnLst/>
            <a:rect l="l" t="t" r="r" b="b"/>
            <a:pathLst>
              <a:path w="306705" h="119379">
                <a:moveTo>
                  <a:pt x="306323" y="0"/>
                </a:moveTo>
                <a:lnTo>
                  <a:pt x="0" y="0"/>
                </a:lnTo>
                <a:lnTo>
                  <a:pt x="0" y="118872"/>
                </a:lnTo>
                <a:lnTo>
                  <a:pt x="306323" y="118872"/>
                </a:lnTo>
                <a:lnTo>
                  <a:pt x="30632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80"/>
          <p:cNvSpPr/>
          <p:nvPr/>
        </p:nvSpPr>
        <p:spPr>
          <a:xfrm>
            <a:off x="2107432" y="5858257"/>
            <a:ext cx="306625" cy="344805"/>
          </a:xfrm>
          <a:custGeom>
            <a:avLst/>
            <a:gdLst/>
            <a:ahLst/>
            <a:cxnLst/>
            <a:rect l="l" t="t" r="r" b="b"/>
            <a:pathLst>
              <a:path w="306705" h="344804">
                <a:moveTo>
                  <a:pt x="306324" y="0"/>
                </a:moveTo>
                <a:lnTo>
                  <a:pt x="0" y="0"/>
                </a:lnTo>
                <a:lnTo>
                  <a:pt x="0" y="344423"/>
                </a:lnTo>
                <a:lnTo>
                  <a:pt x="306324" y="344423"/>
                </a:lnTo>
                <a:lnTo>
                  <a:pt x="30632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1"/>
          <p:cNvSpPr/>
          <p:nvPr/>
        </p:nvSpPr>
        <p:spPr>
          <a:xfrm>
            <a:off x="3084063" y="4840223"/>
            <a:ext cx="306625" cy="1362710"/>
          </a:xfrm>
          <a:custGeom>
            <a:avLst/>
            <a:gdLst/>
            <a:ahLst/>
            <a:cxnLst/>
            <a:rect l="l" t="t" r="r" b="b"/>
            <a:pathLst>
              <a:path w="306704" h="1362710">
                <a:moveTo>
                  <a:pt x="306324" y="0"/>
                </a:moveTo>
                <a:lnTo>
                  <a:pt x="0" y="0"/>
                </a:lnTo>
                <a:lnTo>
                  <a:pt x="0" y="1362455"/>
                </a:lnTo>
                <a:lnTo>
                  <a:pt x="306324" y="1362455"/>
                </a:lnTo>
                <a:lnTo>
                  <a:pt x="30632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2"/>
          <p:cNvSpPr/>
          <p:nvPr/>
        </p:nvSpPr>
        <p:spPr>
          <a:xfrm>
            <a:off x="795610" y="6202679"/>
            <a:ext cx="2930397" cy="0"/>
          </a:xfrm>
          <a:custGeom>
            <a:avLst/>
            <a:gdLst/>
            <a:ahLst/>
            <a:cxnLst/>
            <a:rect l="l" t="t" r="r" b="b"/>
            <a:pathLst>
              <a:path w="2931160">
                <a:moveTo>
                  <a:pt x="0" y="0"/>
                </a:moveTo>
                <a:lnTo>
                  <a:pt x="29306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3"/>
          <p:cNvSpPr txBox="1"/>
          <p:nvPr/>
        </p:nvSpPr>
        <p:spPr>
          <a:xfrm>
            <a:off x="1171026" y="5876340"/>
            <a:ext cx="23615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7,54</a:t>
            </a:r>
            <a:endParaRPr sz="900">
              <a:latin typeface="Arial"/>
              <a:cs typeface="Arial"/>
            </a:endParaRPr>
          </a:p>
        </p:txBody>
      </p:sp>
      <p:sp>
        <p:nvSpPr>
          <p:cNvPr id="83" name="object 84"/>
          <p:cNvSpPr txBox="1"/>
          <p:nvPr/>
        </p:nvSpPr>
        <p:spPr>
          <a:xfrm>
            <a:off x="2115305" y="5651093"/>
            <a:ext cx="30027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21,81</a:t>
            </a:r>
            <a:endParaRPr sz="900">
              <a:latin typeface="Arial"/>
              <a:cs typeface="Arial"/>
            </a:endParaRPr>
          </a:p>
        </p:txBody>
      </p:sp>
      <p:sp>
        <p:nvSpPr>
          <p:cNvPr id="84" name="object 85"/>
          <p:cNvSpPr txBox="1"/>
          <p:nvPr/>
        </p:nvSpPr>
        <p:spPr>
          <a:xfrm>
            <a:off x="795611" y="4633086"/>
            <a:ext cx="294309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296795" algn="l"/>
                <a:tab pos="2930525" algn="l"/>
              </a:tabLst>
            </a:pPr>
            <a:r>
              <a:rPr sz="900" b="1" u="sng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	</a:t>
            </a:r>
            <a:r>
              <a:rPr sz="900" b="1" u="sng" spc="-5" dirty="0"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86,31	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6"/>
          <p:cNvSpPr txBox="1"/>
          <p:nvPr/>
        </p:nvSpPr>
        <p:spPr>
          <a:xfrm>
            <a:off x="347975" y="4515105"/>
            <a:ext cx="362491" cy="181331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spc="-5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,0</a:t>
            </a:r>
            <a:r>
              <a:rPr sz="900" spc="-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6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,0</a:t>
            </a:r>
            <a:r>
              <a:rPr sz="900" spc="-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65"/>
              </a:spcBef>
            </a:pPr>
            <a:r>
              <a:rPr sz="900" spc="-5" dirty="0">
                <a:latin typeface="Arial"/>
                <a:cs typeface="Arial"/>
              </a:rPr>
              <a:t>8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,0</a:t>
            </a:r>
            <a:r>
              <a:rPr sz="900" spc="-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60"/>
              </a:spcBef>
            </a:pPr>
            <a:r>
              <a:rPr sz="900" spc="-5" dirty="0">
                <a:latin typeface="Arial"/>
                <a:cs typeface="Arial"/>
              </a:rPr>
              <a:t>7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,0</a:t>
            </a:r>
            <a:r>
              <a:rPr sz="900" spc="-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65"/>
              </a:spcBef>
            </a:pPr>
            <a:r>
              <a:rPr sz="900" spc="-5" dirty="0">
                <a:latin typeface="Arial"/>
                <a:cs typeface="Arial"/>
              </a:rPr>
              <a:t>6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,0</a:t>
            </a:r>
            <a:r>
              <a:rPr sz="900" spc="-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65"/>
              </a:spcBef>
            </a:pPr>
            <a:r>
              <a:rPr sz="900" spc="-5" dirty="0">
                <a:latin typeface="Arial"/>
                <a:cs typeface="Arial"/>
              </a:rPr>
              <a:t>5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,0</a:t>
            </a:r>
            <a:r>
              <a:rPr sz="900" spc="-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60"/>
              </a:spcBef>
            </a:pPr>
            <a:r>
              <a:rPr sz="900" spc="-5" dirty="0">
                <a:latin typeface="Arial"/>
                <a:cs typeface="Arial"/>
              </a:rPr>
              <a:t>4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,0</a:t>
            </a:r>
            <a:r>
              <a:rPr sz="900" spc="-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60"/>
              </a:spcBef>
            </a:pPr>
            <a:r>
              <a:rPr sz="900" spc="-5" dirty="0">
                <a:latin typeface="Arial"/>
                <a:cs typeface="Arial"/>
              </a:rPr>
              <a:t>3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,0</a:t>
            </a:r>
            <a:r>
              <a:rPr sz="900" spc="-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65"/>
              </a:spcBef>
            </a:pPr>
            <a:r>
              <a:rPr sz="900" spc="-5" dirty="0">
                <a:latin typeface="Arial"/>
                <a:cs typeface="Arial"/>
              </a:rPr>
              <a:t>2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,0</a:t>
            </a:r>
            <a:r>
              <a:rPr sz="900" spc="-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65"/>
              </a:spcBef>
            </a:pPr>
            <a:r>
              <a:rPr sz="900" spc="-5" dirty="0">
                <a:latin typeface="Arial"/>
                <a:cs typeface="Arial"/>
              </a:rPr>
              <a:t>1</a:t>
            </a:r>
            <a:r>
              <a:rPr sz="900" spc="-15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,0</a:t>
            </a:r>
            <a:r>
              <a:rPr sz="900" spc="-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160"/>
              </a:spcBef>
            </a:pPr>
            <a:r>
              <a:rPr sz="900" spc="-5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,</a:t>
            </a:r>
            <a:r>
              <a:rPr sz="900" spc="-10" dirty="0">
                <a:latin typeface="Arial"/>
                <a:cs typeface="Arial"/>
              </a:rPr>
              <a:t>0</a:t>
            </a:r>
            <a:r>
              <a:rPr sz="900" spc="-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7"/>
          <p:cNvSpPr txBox="1"/>
          <p:nvPr/>
        </p:nvSpPr>
        <p:spPr>
          <a:xfrm>
            <a:off x="864782" y="6249721"/>
            <a:ext cx="282564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36955" algn="l"/>
                <a:tab pos="1931035" algn="l"/>
              </a:tabLst>
            </a:pPr>
            <a:r>
              <a:rPr sz="900" spc="-5" dirty="0">
                <a:latin typeface="Arial"/>
                <a:cs typeface="Arial"/>
              </a:rPr>
              <a:t>Mikrovállalkozás	Kisvállalkozás	Középvállalkozás</a:t>
            </a:r>
            <a:endParaRPr sz="900">
              <a:latin typeface="Arial"/>
              <a:cs typeface="Arial"/>
            </a:endParaRPr>
          </a:p>
        </p:txBody>
      </p:sp>
      <p:sp>
        <p:nvSpPr>
          <p:cNvPr id="87" name="object 88"/>
          <p:cNvSpPr txBox="1"/>
          <p:nvPr/>
        </p:nvSpPr>
        <p:spPr>
          <a:xfrm>
            <a:off x="761176" y="4033265"/>
            <a:ext cx="2619328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5080" indent="53340">
              <a:lnSpc>
                <a:spcPts val="1620"/>
              </a:lnSpc>
              <a:spcBef>
                <a:spcPts val="204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Statisztikai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állományi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létszám  átlaga vállalatméret szerint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(fő)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8" name="object 89"/>
          <p:cNvSpPr/>
          <p:nvPr/>
        </p:nvSpPr>
        <p:spPr>
          <a:xfrm>
            <a:off x="265397" y="3962400"/>
            <a:ext cx="3598878" cy="2519680"/>
          </a:xfrm>
          <a:custGeom>
            <a:avLst/>
            <a:gdLst/>
            <a:ahLst/>
            <a:cxnLst/>
            <a:rect l="l" t="t" r="r" b="b"/>
            <a:pathLst>
              <a:path w="3599815" h="2519679">
                <a:moveTo>
                  <a:pt x="0" y="2519172"/>
                </a:moveTo>
                <a:lnTo>
                  <a:pt x="3599688" y="2519172"/>
                </a:lnTo>
                <a:lnTo>
                  <a:pt x="3599688" y="0"/>
                </a:lnTo>
                <a:lnTo>
                  <a:pt x="0" y="0"/>
                </a:lnTo>
                <a:lnTo>
                  <a:pt x="0" y="2519172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90"/>
          <p:cNvSpPr/>
          <p:nvPr/>
        </p:nvSpPr>
        <p:spPr>
          <a:xfrm>
            <a:off x="743807" y="5538216"/>
            <a:ext cx="163153" cy="146685"/>
          </a:xfrm>
          <a:custGeom>
            <a:avLst/>
            <a:gdLst/>
            <a:ahLst/>
            <a:cxnLst/>
            <a:rect l="l" t="t" r="r" b="b"/>
            <a:pathLst>
              <a:path w="163194" h="146685">
                <a:moveTo>
                  <a:pt x="0" y="0"/>
                </a:moveTo>
                <a:lnTo>
                  <a:pt x="0" y="146303"/>
                </a:lnTo>
                <a:lnTo>
                  <a:pt x="163068" y="73151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1"/>
          <p:cNvSpPr/>
          <p:nvPr/>
        </p:nvSpPr>
        <p:spPr>
          <a:xfrm>
            <a:off x="906834" y="5611367"/>
            <a:ext cx="2816126" cy="0"/>
          </a:xfrm>
          <a:custGeom>
            <a:avLst/>
            <a:gdLst/>
            <a:ahLst/>
            <a:cxnLst/>
            <a:rect l="l" t="t" r="r" b="b"/>
            <a:pathLst>
              <a:path w="2816860">
                <a:moveTo>
                  <a:pt x="0" y="0"/>
                </a:moveTo>
                <a:lnTo>
                  <a:pt x="2816352" y="0"/>
                </a:lnTo>
              </a:path>
            </a:pathLst>
          </a:custGeom>
          <a:ln w="9144">
            <a:solidFill>
              <a:srgbClr val="001F5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3"/>
          <p:cNvSpPr txBox="1"/>
          <p:nvPr/>
        </p:nvSpPr>
        <p:spPr>
          <a:xfrm>
            <a:off x="867829" y="5228971"/>
            <a:ext cx="347889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Á</a:t>
            </a:r>
            <a:r>
              <a:rPr sz="1050" b="1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050" b="1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050" b="1" spc="-5" dirty="0">
                <a:solidFill>
                  <a:srgbClr val="001F5F"/>
                </a:solidFill>
                <a:latin typeface="Arial"/>
                <a:cs typeface="Arial"/>
              </a:rPr>
              <a:t>ag  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38</a:t>
            </a:r>
            <a:r>
              <a:rPr sz="1050" b="1" spc="-5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55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" name="object 94"/>
          <p:cNvSpPr txBox="1"/>
          <p:nvPr/>
        </p:nvSpPr>
        <p:spPr>
          <a:xfrm>
            <a:off x="323512" y="6629400"/>
            <a:ext cx="10893762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-5" dirty="0">
                <a:latin typeface="Arial"/>
                <a:cs typeface="Arial"/>
              </a:rPr>
              <a:t>Az </a:t>
            </a:r>
            <a:r>
              <a:rPr sz="800" i="1" spc="-10" dirty="0">
                <a:latin typeface="Arial"/>
                <a:cs typeface="Arial"/>
              </a:rPr>
              <a:t>adatok rendelkezésre állása következtében </a:t>
            </a:r>
            <a:r>
              <a:rPr sz="800" i="1" spc="-5" dirty="0">
                <a:latin typeface="Arial"/>
                <a:cs typeface="Arial"/>
              </a:rPr>
              <a:t>a </a:t>
            </a:r>
            <a:r>
              <a:rPr sz="800" i="1" spc="-10" dirty="0">
                <a:latin typeface="Arial"/>
                <a:cs typeface="Arial"/>
              </a:rPr>
              <a:t>részletes adatok </a:t>
            </a:r>
            <a:r>
              <a:rPr sz="800" i="1" spc="-5" dirty="0">
                <a:latin typeface="Arial"/>
                <a:cs typeface="Arial"/>
              </a:rPr>
              <a:t>a két </a:t>
            </a:r>
            <a:r>
              <a:rPr sz="800" i="1" spc="-10" dirty="0">
                <a:latin typeface="Arial"/>
                <a:cs typeface="Arial"/>
              </a:rPr>
              <a:t>nappal ezelőtti részletes </a:t>
            </a:r>
            <a:r>
              <a:rPr sz="800" i="1" spc="-5" dirty="0">
                <a:latin typeface="Arial"/>
                <a:cs typeface="Arial"/>
              </a:rPr>
              <a:t>adatokból </a:t>
            </a:r>
            <a:r>
              <a:rPr sz="800" i="1" spc="-10" dirty="0">
                <a:latin typeface="Arial"/>
                <a:cs typeface="Arial"/>
              </a:rPr>
              <a:t>lettek számolva, </a:t>
            </a:r>
            <a:r>
              <a:rPr sz="800" i="1" spc="10" dirty="0">
                <a:latin typeface="Arial"/>
                <a:cs typeface="Arial"/>
              </a:rPr>
              <a:t>így </a:t>
            </a:r>
            <a:r>
              <a:rPr sz="800" i="1" spc="-10" dirty="0">
                <a:latin typeface="Arial"/>
                <a:cs typeface="Arial"/>
              </a:rPr>
              <a:t>összegezve </a:t>
            </a:r>
            <a:r>
              <a:rPr sz="800" i="1" spc="-5" dirty="0">
                <a:latin typeface="Arial"/>
                <a:cs typeface="Arial"/>
              </a:rPr>
              <a:t>eltérést mutatnak</a:t>
            </a:r>
            <a:r>
              <a:rPr sz="800" i="1" spc="15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az </a:t>
            </a:r>
            <a:r>
              <a:rPr sz="800" i="1" spc="-15" dirty="0">
                <a:latin typeface="Arial"/>
                <a:cs typeface="Arial"/>
              </a:rPr>
              <a:t>előző </a:t>
            </a:r>
            <a:r>
              <a:rPr sz="800" i="1" spc="-5" dirty="0">
                <a:latin typeface="Arial"/>
                <a:cs typeface="Arial"/>
              </a:rPr>
              <a:t>slide-on </a:t>
            </a:r>
            <a:r>
              <a:rPr sz="800" i="1" spc="-10" dirty="0">
                <a:latin typeface="Arial"/>
                <a:cs typeface="Arial"/>
              </a:rPr>
              <a:t>szereplő </a:t>
            </a:r>
            <a:r>
              <a:rPr sz="800" i="1" spc="-5" dirty="0">
                <a:latin typeface="Arial"/>
                <a:cs typeface="Arial"/>
              </a:rPr>
              <a:t>értékektől</a:t>
            </a:r>
            <a:endParaRPr sz="800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4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09451" y="3962400"/>
            <a:ext cx="10969943" cy="600000"/>
          </a:xfrm>
        </p:spPr>
        <p:txBody>
          <a:bodyPr>
            <a:normAutofit/>
          </a:bodyPr>
          <a:lstStyle/>
          <a:p>
            <a:r>
              <a:rPr lang="hu-HU" sz="2800" b="0" dirty="0">
                <a:latin typeface="+mj-lt"/>
              </a:rPr>
              <a:t>A magyar klíma- és energiapolitikát meghatározó </a:t>
            </a:r>
            <a:r>
              <a:rPr lang="en-US" sz="2800" b="0" dirty="0">
                <a:latin typeface="+mj-lt"/>
              </a:rPr>
              <a:t>k</a:t>
            </a:r>
            <a:r>
              <a:rPr lang="hu-HU" sz="2800" b="0" dirty="0" err="1">
                <a:latin typeface="+mj-lt"/>
              </a:rPr>
              <a:t>örnyezet</a:t>
            </a:r>
            <a:r>
              <a:rPr lang="hu-HU" sz="2800" b="0" dirty="0">
                <a:latin typeface="+mj-lt"/>
              </a:rPr>
              <a:t> 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>
                <a:solidFill>
                  <a:prstClr val="white"/>
                </a:solidFill>
              </a:rPr>
              <a:pPr/>
              <a:t>3</a:t>
            </a:fld>
            <a:endParaRPr lang="hu-H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165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Zöld Nemzeti Bajnokok – Energiahatékonysági fejlesztéseket kiszolgálni képes mikro-, kis- és középvállalkozások technológiafejlesztése és kapacitásbővítése (GINOP-1.2.11-20)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30</a:t>
            </a:fld>
            <a:endParaRPr lang="hu-HU"/>
          </a:p>
        </p:txBody>
      </p:sp>
      <p:sp>
        <p:nvSpPr>
          <p:cNvPr id="4" name="Content Placeholder 1">
            <a:extLst>
              <a:ext uri="{FF2B5EF4-FFF2-40B4-BE49-F238E27FC236}">
                <a16:creationId xmlns="" xmlns:a16="http://schemas.microsoft.com/office/drawing/2014/main" id="{7C971143-8D92-144B-B228-ED863803936A}"/>
              </a:ext>
            </a:extLst>
          </p:cNvPr>
          <p:cNvSpPr txBox="1">
            <a:spLocks/>
          </p:cNvSpPr>
          <p:nvPr/>
        </p:nvSpPr>
        <p:spPr>
          <a:xfrm>
            <a:off x="609526" y="1828802"/>
            <a:ext cx="5332488" cy="19811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45720" tIns="45720" rIns="45720" bIns="0">
            <a:norm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400"/>
              </a:spcBef>
              <a:buFont typeface="Wingdings" pitchFamily="2" charset="2"/>
              <a:buChar char="§"/>
            </a:pPr>
            <a:r>
              <a:rPr lang="hu-HU" sz="1400"/>
              <a:t>A 2021-2027 időszakban jelentős források állnak majd rendelkezésre a megújuló energiatermelés, valamint energiahatékonyságot célzó beruházások támogatására.</a:t>
            </a:r>
          </a:p>
          <a:p>
            <a:pPr marL="274320" indent="-182880">
              <a:spcBef>
                <a:spcPts val="400"/>
              </a:spcBef>
              <a:buFont typeface="Wingdings" pitchFamily="2" charset="2"/>
              <a:buChar char="§"/>
            </a:pPr>
            <a:r>
              <a:rPr lang="hu-HU" sz="1400"/>
              <a:t>Ezen beruházások megvalósítása jelenleg nagyarányú importot generál.</a:t>
            </a:r>
          </a:p>
          <a:p>
            <a:pPr marL="274320" indent="-182880">
              <a:spcBef>
                <a:spcPts val="400"/>
              </a:spcBef>
              <a:buFont typeface="Wingdings" pitchFamily="2" charset="2"/>
              <a:buChar char="§"/>
            </a:pPr>
            <a:r>
              <a:rPr lang="hu-HU" sz="1400"/>
              <a:t>Kiemelten fontos cél, hogy a Zöld Nemzeti Bajnokok program segítségével mielőbb kiépülhessen az ilyen célú beruházásokat stabilan kiszolgálni képes hazai gyártóbázis.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4728409-8D5A-FE4A-9AFA-459649625612}"/>
              </a:ext>
            </a:extLst>
          </p:cNvPr>
          <p:cNvSpPr txBox="1">
            <a:spLocks/>
          </p:cNvSpPr>
          <p:nvPr/>
        </p:nvSpPr>
        <p:spPr>
          <a:xfrm>
            <a:off x="6246813" y="1828801"/>
            <a:ext cx="5332489" cy="19811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45720" tIns="45720" rIns="45720" bIns="0">
            <a:normAutofit/>
          </a:bodyPr>
          <a:lstStyle>
            <a:defPPr>
              <a:defRPr lang="hu-HU"/>
            </a:defPPr>
            <a:lvl1pPr marL="274320" indent="-182880">
              <a:spcBef>
                <a:spcPts val="600"/>
              </a:spcBef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1pPr>
            <a:lvl2pPr marL="990427" indent="-380933">
              <a:spcBef>
                <a:spcPct val="20000"/>
              </a:spcBef>
              <a:buFont typeface="Arial" pitchFamily="34" charset="0"/>
              <a:buChar char="–"/>
              <a:defRPr sz="3700">
                <a:latin typeface="Arial" pitchFamily="34" charset="0"/>
                <a:cs typeface="Arial" pitchFamily="34" charset="0"/>
              </a:defRPr>
            </a:lvl2pPr>
            <a:lvl3pPr marL="1523733" indent="-304747">
              <a:spcBef>
                <a:spcPct val="20000"/>
              </a:spcBef>
              <a:buFont typeface="Arial" pitchFamily="34" charset="0"/>
              <a:buChar char="•"/>
              <a:defRPr sz="3200">
                <a:latin typeface="Arial" pitchFamily="34" charset="0"/>
                <a:cs typeface="Arial" pitchFamily="34" charset="0"/>
              </a:defRPr>
            </a:lvl3pPr>
            <a:lvl4pPr marL="2133227" indent="-304747">
              <a:spcBef>
                <a:spcPct val="20000"/>
              </a:spcBef>
              <a:buFont typeface="Arial" pitchFamily="34" charset="0"/>
              <a:buChar char="–"/>
              <a:defRPr sz="2700">
                <a:latin typeface="Arial" pitchFamily="34" charset="0"/>
                <a:cs typeface="Arial" pitchFamily="34" charset="0"/>
              </a:defRPr>
            </a:lvl4pPr>
            <a:lvl5pPr marL="2742720" indent="-304747">
              <a:spcBef>
                <a:spcPct val="20000"/>
              </a:spcBef>
              <a:buFont typeface="Arial" pitchFamily="34" charset="0"/>
              <a:buChar char="»"/>
              <a:defRPr sz="2700">
                <a:latin typeface="Arial" pitchFamily="34" charset="0"/>
                <a:cs typeface="Arial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>
              <a:spcBef>
                <a:spcPts val="400"/>
              </a:spcBef>
            </a:pPr>
            <a:r>
              <a:rPr lang="hu-HU"/>
              <a:t>A zöldgazdaságban működő, illetve abba bekapcsolódni kívánó kkv-k komplex fejlesztéseinek támogatása vissza nem térítendő támogatással. </a:t>
            </a:r>
          </a:p>
          <a:p>
            <a:pPr>
              <a:spcBef>
                <a:spcPts val="400"/>
              </a:spcBef>
            </a:pPr>
            <a:r>
              <a:rPr lang="hu-HU"/>
              <a:t>A felhívás célcsoportja azon gyártó vállalkozások, amelyek termékeikkel képesek szolgálni </a:t>
            </a:r>
          </a:p>
          <a:p>
            <a:pPr marL="548640">
              <a:spcBef>
                <a:spcPts val="0"/>
              </a:spcBef>
            </a:pPr>
            <a:r>
              <a:rPr lang="hu-HU" sz="1100"/>
              <a:t>az energiahatékonysági fejlesztéseket,</a:t>
            </a:r>
          </a:p>
          <a:p>
            <a:pPr marL="548640">
              <a:spcBef>
                <a:spcPts val="0"/>
              </a:spcBef>
            </a:pPr>
            <a:r>
              <a:rPr lang="hu-HU" sz="1100"/>
              <a:t>a másodlagos forrásból származó alapanyagok felhasználását,</a:t>
            </a:r>
          </a:p>
          <a:p>
            <a:pPr marL="548640">
              <a:spcBef>
                <a:spcPts val="0"/>
              </a:spcBef>
            </a:pPr>
            <a:r>
              <a:rPr lang="hu-HU" sz="1100"/>
              <a:t>a vízfelhasználás hatékonyságának növelését,</a:t>
            </a:r>
          </a:p>
          <a:p>
            <a:pPr marL="548640">
              <a:spcBef>
                <a:spcPts val="0"/>
              </a:spcBef>
            </a:pPr>
            <a:r>
              <a:rPr lang="hu-HU" sz="1100"/>
              <a:t>elektromobilitási beruházások megvalósítását. </a:t>
            </a:r>
          </a:p>
        </p:txBody>
      </p:sp>
      <p:sp>
        <p:nvSpPr>
          <p:cNvPr id="6" name="Téglalap 14">
            <a:extLst>
              <a:ext uri="{FF2B5EF4-FFF2-40B4-BE49-F238E27FC236}">
                <a16:creationId xmlns:a16="http://schemas.microsoft.com/office/drawing/2014/main" xmlns="" id="{97656EAE-98E6-4791-B33C-8F9BAA8C0F7E}"/>
              </a:ext>
            </a:extLst>
          </p:cNvPr>
          <p:cNvSpPr/>
          <p:nvPr/>
        </p:nvSpPr>
        <p:spPr>
          <a:xfrm>
            <a:off x="608013" y="1371600"/>
            <a:ext cx="5333999" cy="4572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4320" tIns="0" rIns="0" bIns="0" rtlCol="0" anchor="ctr"/>
          <a:lstStyle/>
          <a:p>
            <a:pPr lvl="0" defTabSz="914400">
              <a:defRPr/>
            </a:pPr>
            <a:r>
              <a:rPr lang="hu-HU" altLang="hu-H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Háttér</a:t>
            </a:r>
          </a:p>
        </p:txBody>
      </p:sp>
      <p:sp>
        <p:nvSpPr>
          <p:cNvPr id="7" name="Téglalap 14">
            <a:extLst>
              <a:ext uri="{FF2B5EF4-FFF2-40B4-BE49-F238E27FC236}">
                <a16:creationId xmlns:a16="http://schemas.microsoft.com/office/drawing/2014/main" xmlns="" id="{97656EAE-98E6-4791-B33C-8F9BAA8C0F7E}"/>
              </a:ext>
            </a:extLst>
          </p:cNvPr>
          <p:cNvSpPr/>
          <p:nvPr/>
        </p:nvSpPr>
        <p:spPr>
          <a:xfrm>
            <a:off x="6245301" y="1371600"/>
            <a:ext cx="5333999" cy="4572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4320" tIns="0" rIns="0" bIns="0" rtlCol="0" anchor="ctr"/>
          <a:lstStyle/>
          <a:p>
            <a:pPr lvl="0" defTabSz="914400">
              <a:defRPr/>
            </a:pPr>
            <a:r>
              <a:rPr lang="hu-HU" altLang="hu-H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felhívás célja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C971143-8D92-144B-B228-ED863803936A}"/>
              </a:ext>
            </a:extLst>
          </p:cNvPr>
          <p:cNvSpPr txBox="1">
            <a:spLocks/>
          </p:cNvSpPr>
          <p:nvPr/>
        </p:nvSpPr>
        <p:spPr>
          <a:xfrm>
            <a:off x="609526" y="4267202"/>
            <a:ext cx="5332488" cy="20574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45720" tIns="45720" rIns="45720" bIns="0">
            <a:norm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400"/>
              </a:spcBef>
              <a:buFont typeface="Wingdings" pitchFamily="2" charset="2"/>
              <a:buChar char="§"/>
            </a:pPr>
            <a:endParaRPr lang="hu-HU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4728409-8D5A-FE4A-9AFA-459649625612}"/>
              </a:ext>
            </a:extLst>
          </p:cNvPr>
          <p:cNvSpPr txBox="1">
            <a:spLocks/>
          </p:cNvSpPr>
          <p:nvPr/>
        </p:nvSpPr>
        <p:spPr>
          <a:xfrm>
            <a:off x="6246813" y="4267201"/>
            <a:ext cx="5332489" cy="20574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45720" tIns="45720" rIns="45720" bIns="0">
            <a:normAutofit lnSpcReduction="10000"/>
          </a:bodyPr>
          <a:lstStyle>
            <a:defPPr>
              <a:defRPr lang="hu-HU"/>
            </a:defPPr>
            <a:lvl1pPr marL="274320" indent="-182880">
              <a:spcBef>
                <a:spcPts val="600"/>
              </a:spcBef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1pPr>
            <a:lvl2pPr marL="990427" indent="-380933">
              <a:spcBef>
                <a:spcPct val="20000"/>
              </a:spcBef>
              <a:buFont typeface="Arial" pitchFamily="34" charset="0"/>
              <a:buChar char="–"/>
              <a:defRPr sz="3700">
                <a:latin typeface="Arial" pitchFamily="34" charset="0"/>
                <a:cs typeface="Arial" pitchFamily="34" charset="0"/>
              </a:defRPr>
            </a:lvl2pPr>
            <a:lvl3pPr marL="1523733" indent="-304747">
              <a:spcBef>
                <a:spcPct val="20000"/>
              </a:spcBef>
              <a:buFont typeface="Arial" pitchFamily="34" charset="0"/>
              <a:buChar char="•"/>
              <a:defRPr sz="3200">
                <a:latin typeface="Arial" pitchFamily="34" charset="0"/>
                <a:cs typeface="Arial" pitchFamily="34" charset="0"/>
              </a:defRPr>
            </a:lvl3pPr>
            <a:lvl4pPr marL="2133227" indent="-304747">
              <a:spcBef>
                <a:spcPct val="20000"/>
              </a:spcBef>
              <a:buFont typeface="Arial" pitchFamily="34" charset="0"/>
              <a:buChar char="–"/>
              <a:defRPr sz="2700">
                <a:latin typeface="Arial" pitchFamily="34" charset="0"/>
                <a:cs typeface="Arial" pitchFamily="34" charset="0"/>
              </a:defRPr>
            </a:lvl4pPr>
            <a:lvl5pPr marL="2742720" indent="-304747">
              <a:spcBef>
                <a:spcPct val="20000"/>
              </a:spcBef>
              <a:buFont typeface="Arial" pitchFamily="34" charset="0"/>
              <a:buChar char="»"/>
              <a:defRPr sz="2700">
                <a:latin typeface="Arial" pitchFamily="34" charset="0"/>
                <a:cs typeface="Arial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hu-HU"/>
              <a:t>Új eszközök, gépek beszerzése</a:t>
            </a:r>
          </a:p>
          <a:p>
            <a:r>
              <a:rPr lang="hu-HU"/>
              <a:t>Gyártási licenc, gyártási know-how beszerzések</a:t>
            </a:r>
          </a:p>
          <a:p>
            <a:r>
              <a:rPr lang="hu-HU"/>
              <a:t>Infrastrukturális és ingatlan beruházások</a:t>
            </a:r>
          </a:p>
          <a:p>
            <a:r>
              <a:rPr lang="hu-HU"/>
              <a:t>Információs technológia-fejlesztések</a:t>
            </a:r>
          </a:p>
          <a:p>
            <a:r>
              <a:rPr lang="hu-HU"/>
              <a:t>Minőség-, környezet- és egyéb irányítási, vezetési, hitelesítési rendszerek, szabványok bevezetése és tanúsítványok megszerzése </a:t>
            </a:r>
          </a:p>
          <a:p>
            <a:r>
              <a:rPr lang="hu-HU"/>
              <a:t>Projekt előkészítés</a:t>
            </a:r>
          </a:p>
        </p:txBody>
      </p:sp>
      <p:sp>
        <p:nvSpPr>
          <p:cNvPr id="10" name="Téglalap 14">
            <a:extLst>
              <a:ext uri="{FF2B5EF4-FFF2-40B4-BE49-F238E27FC236}">
                <a16:creationId xmlns:a16="http://schemas.microsoft.com/office/drawing/2014/main" xmlns="" id="{97656EAE-98E6-4791-B33C-8F9BAA8C0F7E}"/>
              </a:ext>
            </a:extLst>
          </p:cNvPr>
          <p:cNvSpPr/>
          <p:nvPr/>
        </p:nvSpPr>
        <p:spPr>
          <a:xfrm>
            <a:off x="608013" y="3810000"/>
            <a:ext cx="5333999" cy="4572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4320" tIns="0" rIns="0" bIns="0" rtlCol="0" anchor="ctr"/>
          <a:lstStyle/>
          <a:p>
            <a:pPr lvl="0" defTabSz="914400">
              <a:defRPr/>
            </a:pPr>
            <a:r>
              <a:rPr lang="hu-HU" altLang="hu-H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Igények, forráskeret</a:t>
            </a:r>
          </a:p>
        </p:txBody>
      </p:sp>
      <p:sp>
        <p:nvSpPr>
          <p:cNvPr id="11" name="Téglalap 14">
            <a:extLst>
              <a:ext uri="{FF2B5EF4-FFF2-40B4-BE49-F238E27FC236}">
                <a16:creationId xmlns:a16="http://schemas.microsoft.com/office/drawing/2014/main" xmlns="" id="{97656EAE-98E6-4791-B33C-8F9BAA8C0F7E}"/>
              </a:ext>
            </a:extLst>
          </p:cNvPr>
          <p:cNvSpPr/>
          <p:nvPr/>
        </p:nvSpPr>
        <p:spPr>
          <a:xfrm>
            <a:off x="6245301" y="3810000"/>
            <a:ext cx="5333999" cy="4572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4320" tIns="0" rIns="0" bIns="0" rtlCol="0" anchor="ctr"/>
          <a:lstStyle/>
          <a:p>
            <a:pPr lvl="0" defTabSz="914400">
              <a:defRPr/>
            </a:pPr>
            <a:r>
              <a:rPr lang="hu-HU" altLang="hu-H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 támogatható?</a:t>
            </a:r>
          </a:p>
        </p:txBody>
      </p:sp>
      <p:graphicFrame>
        <p:nvGraphicFramePr>
          <p:cNvPr id="12" name="Tábláza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419816"/>
              </p:ext>
            </p:extLst>
          </p:nvPr>
        </p:nvGraphicFramePr>
        <p:xfrm>
          <a:off x="609526" y="4267203"/>
          <a:ext cx="5332488" cy="2057399"/>
        </p:xfrm>
        <a:graphic>
          <a:graphicData uri="http://schemas.openxmlformats.org/drawingml/2006/table">
            <a:tbl>
              <a:tblPr/>
              <a:tblGrid>
                <a:gridCol w="2019713"/>
                <a:gridCol w="3312775"/>
              </a:tblGrid>
              <a:tr h="336842">
                <a:tc>
                  <a:txBody>
                    <a:bodyPr/>
                    <a:lstStyle/>
                    <a:p>
                      <a:r>
                        <a:rPr lang="hu-H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támogatás összege</a:t>
                      </a:r>
                      <a:endParaRPr lang="hu-H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20-400 millió Ft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842">
                <a:tc>
                  <a:txBody>
                    <a:bodyPr/>
                    <a:lstStyle/>
                    <a:p>
                      <a:r>
                        <a:rPr lang="hu-H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támogatás</a:t>
                      </a:r>
                      <a:r>
                        <a:rPr lang="hu-HU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mértéke</a:t>
                      </a:r>
                      <a:endParaRPr lang="hu-H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35-50%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364">
                <a:tc>
                  <a:txBody>
                    <a:bodyPr/>
                    <a:lstStyle/>
                    <a:p>
                      <a:r>
                        <a:rPr lang="hu-H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Keretösszeg</a:t>
                      </a:r>
                      <a:endParaRPr lang="hu-H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 milliárd Ft </a:t>
                      </a:r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igényeknek </a:t>
                      </a:r>
                      <a:r>
                        <a:rPr lang="hu-HU" sz="105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megfelelően tervezzük</a:t>
                      </a:r>
                      <a:r>
                        <a:rPr lang="en-US" sz="105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05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hu-HU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ráemelést</a:t>
                      </a:r>
                      <a:endParaRPr lang="hu-H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842">
                <a:tc rowSpan="2">
                  <a:txBody>
                    <a:bodyPr/>
                    <a:lstStyle/>
                    <a:p>
                      <a:r>
                        <a:rPr lang="hu-H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Előminősítés</a:t>
                      </a:r>
                      <a:r>
                        <a:rPr lang="hu-HU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során beérkezett igények</a:t>
                      </a:r>
                      <a:endParaRPr lang="hu-H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milliárd Ft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509">
                <a:tc vMerge="1">
                  <a:txBody>
                    <a:bodyPr/>
                    <a:lstStyle/>
                    <a:p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20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 db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3" name="Kép 29"/>
          <p:cNvPicPr>
            <a:picLocks noChangeAspect="1"/>
          </p:cNvPicPr>
          <p:nvPr/>
        </p:nvPicPr>
        <p:blipFill rotWithShape="1">
          <a:blip r:embed="rId3"/>
          <a:srcRect l="21128" t="12291" r="21376" b="12716"/>
          <a:stretch/>
        </p:blipFill>
        <p:spPr>
          <a:xfrm>
            <a:off x="10818812" y="2860028"/>
            <a:ext cx="669892" cy="87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Az egyszer használatos és egyéb műanyagtermékek forgalomba hozatalának korlátozásával érintett, valamint az ezeket helyettesítő termékek gyártásával foglalkozó vállalkozások támogatása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31</a:t>
            </a:fld>
            <a:endParaRPr lang="hu-HU"/>
          </a:p>
        </p:txBody>
      </p:sp>
      <p:sp>
        <p:nvSpPr>
          <p:cNvPr id="4" name="Content Placeholder 1">
            <a:extLst>
              <a:ext uri="{FF2B5EF4-FFF2-40B4-BE49-F238E27FC236}">
                <a16:creationId xmlns="" xmlns:a16="http://schemas.microsoft.com/office/drawing/2014/main" id="{7C971143-8D92-144B-B228-ED863803936A}"/>
              </a:ext>
            </a:extLst>
          </p:cNvPr>
          <p:cNvSpPr txBox="1">
            <a:spLocks/>
          </p:cNvSpPr>
          <p:nvPr/>
        </p:nvSpPr>
        <p:spPr>
          <a:xfrm>
            <a:off x="609526" y="1828802"/>
            <a:ext cx="5332488" cy="19811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45720" tIns="45720" rIns="45720" bIns="0">
            <a:normAutofit fontScale="92500" lnSpcReduction="10000"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400"/>
              </a:spcBef>
              <a:buFont typeface="Wingdings" pitchFamily="2" charset="2"/>
              <a:buChar char="§"/>
            </a:pPr>
            <a:r>
              <a:rPr lang="hu-HU" sz="1400"/>
              <a:t>A Világbank kutatásai szerint a műanyag 79%-a szemétgyűjtőkbe vagy illegálisan lerakásra kerül és mindössze 2% a hatékonyan újrahasznosított csomagolóanyagok aránya. </a:t>
            </a:r>
          </a:p>
          <a:p>
            <a:pPr marL="274320" indent="-182880">
              <a:spcBef>
                <a:spcPts val="400"/>
              </a:spcBef>
              <a:buFont typeface="Wingdings" pitchFamily="2" charset="2"/>
              <a:buChar char="§"/>
            </a:pPr>
            <a:r>
              <a:rPr lang="hu-HU" sz="1400"/>
              <a:t>Becslések szerint a műanyag csomagolóanyagok értékének 95 %-a egy nagyon rövid első használati ciklust követően elveszik a gazdaságból (éves szinten 70 milliárd és 105 milliárd EUR közé tehető összeg) </a:t>
            </a:r>
          </a:p>
          <a:p>
            <a:pPr marL="274320" indent="-182880">
              <a:spcBef>
                <a:spcPts val="400"/>
              </a:spcBef>
              <a:buFont typeface="Wingdings" pitchFamily="2" charset="2"/>
              <a:buChar char="§"/>
            </a:pPr>
            <a:r>
              <a:rPr lang="hu-HU" sz="1400"/>
              <a:t>Az egyes műanyagtermékek környezetre gyakorolt hatásának csökkentéséről szóló (EU) 2019/904 európai parlamenti és tanácsi irányelv átültetése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4728409-8D5A-FE4A-9AFA-459649625612}"/>
              </a:ext>
            </a:extLst>
          </p:cNvPr>
          <p:cNvSpPr txBox="1">
            <a:spLocks/>
          </p:cNvSpPr>
          <p:nvPr/>
        </p:nvSpPr>
        <p:spPr>
          <a:xfrm>
            <a:off x="6246813" y="1828801"/>
            <a:ext cx="5332489" cy="19811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45720" tIns="45720" rIns="45720" bIns="0">
            <a:normAutofit/>
          </a:bodyPr>
          <a:lstStyle>
            <a:defPPr>
              <a:defRPr lang="hu-HU"/>
            </a:defPPr>
            <a:lvl1pPr marL="274320" indent="-182880">
              <a:spcBef>
                <a:spcPts val="600"/>
              </a:spcBef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1pPr>
            <a:lvl2pPr marL="990427" indent="-380933">
              <a:spcBef>
                <a:spcPct val="20000"/>
              </a:spcBef>
              <a:buFont typeface="Arial" pitchFamily="34" charset="0"/>
              <a:buChar char="–"/>
              <a:defRPr sz="3700">
                <a:latin typeface="Arial" pitchFamily="34" charset="0"/>
                <a:cs typeface="Arial" pitchFamily="34" charset="0"/>
              </a:defRPr>
            </a:lvl2pPr>
            <a:lvl3pPr marL="1523733" indent="-304747">
              <a:spcBef>
                <a:spcPct val="20000"/>
              </a:spcBef>
              <a:buFont typeface="Arial" pitchFamily="34" charset="0"/>
              <a:buChar char="•"/>
              <a:defRPr sz="3200">
                <a:latin typeface="Arial" pitchFamily="34" charset="0"/>
                <a:cs typeface="Arial" pitchFamily="34" charset="0"/>
              </a:defRPr>
            </a:lvl3pPr>
            <a:lvl4pPr marL="2133227" indent="-304747">
              <a:spcBef>
                <a:spcPct val="20000"/>
              </a:spcBef>
              <a:buFont typeface="Arial" pitchFamily="34" charset="0"/>
              <a:buChar char="–"/>
              <a:defRPr sz="2700">
                <a:latin typeface="Arial" pitchFamily="34" charset="0"/>
                <a:cs typeface="Arial" pitchFamily="34" charset="0"/>
              </a:defRPr>
            </a:lvl4pPr>
            <a:lvl5pPr marL="2742720" indent="-304747">
              <a:spcBef>
                <a:spcPct val="20000"/>
              </a:spcBef>
              <a:buFont typeface="Arial" pitchFamily="34" charset="0"/>
              <a:buChar char="»"/>
              <a:defRPr sz="2700">
                <a:latin typeface="Arial" pitchFamily="34" charset="0"/>
                <a:cs typeface="Arial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>
              <a:spcBef>
                <a:spcPts val="400"/>
              </a:spcBef>
            </a:pPr>
            <a:r>
              <a:rPr lang="hu-HU" sz="1200"/>
              <a:t>Azon vállalkozások technológiaváltásának és kapacitás-bővítésének támogatása, amelyek </a:t>
            </a:r>
          </a:p>
          <a:p>
            <a:pPr>
              <a:spcBef>
                <a:spcPts val="400"/>
              </a:spcBef>
            </a:pPr>
            <a:r>
              <a:rPr lang="hu-HU" sz="1200"/>
              <a:t>érintettek az egyszer használatos és egyéb műanyagtermékek forgalomba hozatalának korlátozásával</a:t>
            </a:r>
          </a:p>
          <a:p>
            <a:pPr>
              <a:spcBef>
                <a:spcPts val="400"/>
              </a:spcBef>
            </a:pPr>
            <a:r>
              <a:rPr lang="hu-HU" sz="1200"/>
              <a:t>vagy ezeket helyettesítő termékeket gyártanak, </a:t>
            </a:r>
          </a:p>
          <a:p>
            <a:pPr>
              <a:spcBef>
                <a:spcPts val="400"/>
              </a:spcBef>
            </a:pPr>
            <a:r>
              <a:rPr lang="hu-HU" sz="1200"/>
              <a:t>továbbá a műanyagipari ágazatban egyéb okból piacot vesztettek, illetve új fejlesztéseket akarnak megvalósítani. </a:t>
            </a:r>
          </a:p>
          <a:p>
            <a:pPr>
              <a:spcBef>
                <a:spcPts val="400"/>
              </a:spcBef>
            </a:pPr>
            <a:r>
              <a:rPr lang="hu-HU" sz="1200"/>
              <a:t>A felhívás az ország teljes területét lefedi (GINOP-1.2.13-20 + VEKOP)</a:t>
            </a:r>
          </a:p>
        </p:txBody>
      </p:sp>
      <p:sp>
        <p:nvSpPr>
          <p:cNvPr id="6" name="Téglalap 14">
            <a:extLst>
              <a:ext uri="{FF2B5EF4-FFF2-40B4-BE49-F238E27FC236}">
                <a16:creationId xmlns:a16="http://schemas.microsoft.com/office/drawing/2014/main" xmlns="" id="{97656EAE-98E6-4791-B33C-8F9BAA8C0F7E}"/>
              </a:ext>
            </a:extLst>
          </p:cNvPr>
          <p:cNvSpPr/>
          <p:nvPr/>
        </p:nvSpPr>
        <p:spPr>
          <a:xfrm>
            <a:off x="608013" y="1371600"/>
            <a:ext cx="5333999" cy="4572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4320" tIns="0" rIns="0" bIns="0" rtlCol="0" anchor="ctr"/>
          <a:lstStyle/>
          <a:p>
            <a:pPr lvl="0" defTabSz="914400">
              <a:defRPr/>
            </a:pPr>
            <a:r>
              <a:rPr lang="hu-HU" altLang="hu-H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Háttér</a:t>
            </a:r>
          </a:p>
        </p:txBody>
      </p:sp>
      <p:sp>
        <p:nvSpPr>
          <p:cNvPr id="7" name="Téglalap 14">
            <a:extLst>
              <a:ext uri="{FF2B5EF4-FFF2-40B4-BE49-F238E27FC236}">
                <a16:creationId xmlns:a16="http://schemas.microsoft.com/office/drawing/2014/main" xmlns="" id="{97656EAE-98E6-4791-B33C-8F9BAA8C0F7E}"/>
              </a:ext>
            </a:extLst>
          </p:cNvPr>
          <p:cNvSpPr/>
          <p:nvPr/>
        </p:nvSpPr>
        <p:spPr>
          <a:xfrm>
            <a:off x="6245301" y="1371600"/>
            <a:ext cx="5333999" cy="4572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4320" tIns="0" rIns="0" bIns="0" rtlCol="0" anchor="ctr"/>
          <a:lstStyle/>
          <a:p>
            <a:pPr lvl="0" defTabSz="914400">
              <a:defRPr/>
            </a:pPr>
            <a:r>
              <a:rPr lang="hu-HU" altLang="hu-H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felhívás célja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7C971143-8D92-144B-B228-ED863803936A}"/>
              </a:ext>
            </a:extLst>
          </p:cNvPr>
          <p:cNvSpPr txBox="1">
            <a:spLocks/>
          </p:cNvSpPr>
          <p:nvPr/>
        </p:nvSpPr>
        <p:spPr>
          <a:xfrm>
            <a:off x="609526" y="4267202"/>
            <a:ext cx="5332488" cy="20574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45720" tIns="45720" rIns="45720" bIns="0">
            <a:norm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400"/>
              </a:spcBef>
              <a:buFont typeface="Wingdings" pitchFamily="2" charset="2"/>
              <a:buChar char="§"/>
            </a:pPr>
            <a:endParaRPr lang="hu-HU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4728409-8D5A-FE4A-9AFA-459649625612}"/>
              </a:ext>
            </a:extLst>
          </p:cNvPr>
          <p:cNvSpPr txBox="1">
            <a:spLocks/>
          </p:cNvSpPr>
          <p:nvPr/>
        </p:nvSpPr>
        <p:spPr>
          <a:xfrm>
            <a:off x="6246813" y="4267201"/>
            <a:ext cx="5332489" cy="20574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45720" tIns="45720" rIns="45720" bIns="0">
            <a:normAutofit/>
          </a:bodyPr>
          <a:lstStyle>
            <a:defPPr>
              <a:defRPr lang="hu-HU"/>
            </a:defPPr>
            <a:lvl1pPr marL="274320" indent="-182880">
              <a:spcBef>
                <a:spcPts val="600"/>
              </a:spcBef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1pPr>
            <a:lvl2pPr marL="990427" indent="-380933">
              <a:spcBef>
                <a:spcPct val="20000"/>
              </a:spcBef>
              <a:buFont typeface="Arial" pitchFamily="34" charset="0"/>
              <a:buChar char="–"/>
              <a:defRPr sz="3700">
                <a:latin typeface="Arial" pitchFamily="34" charset="0"/>
                <a:cs typeface="Arial" pitchFamily="34" charset="0"/>
              </a:defRPr>
            </a:lvl2pPr>
            <a:lvl3pPr marL="1523733" indent="-304747">
              <a:spcBef>
                <a:spcPct val="20000"/>
              </a:spcBef>
              <a:buFont typeface="Arial" pitchFamily="34" charset="0"/>
              <a:buChar char="•"/>
              <a:defRPr sz="3200">
                <a:latin typeface="Arial" pitchFamily="34" charset="0"/>
                <a:cs typeface="Arial" pitchFamily="34" charset="0"/>
              </a:defRPr>
            </a:lvl3pPr>
            <a:lvl4pPr marL="2133227" indent="-304747">
              <a:spcBef>
                <a:spcPct val="20000"/>
              </a:spcBef>
              <a:buFont typeface="Arial" pitchFamily="34" charset="0"/>
              <a:buChar char="–"/>
              <a:defRPr sz="2700">
                <a:latin typeface="Arial" pitchFamily="34" charset="0"/>
                <a:cs typeface="Arial" pitchFamily="34" charset="0"/>
              </a:defRPr>
            </a:lvl4pPr>
            <a:lvl5pPr marL="2742720" indent="-304747">
              <a:spcBef>
                <a:spcPct val="20000"/>
              </a:spcBef>
              <a:buFont typeface="Arial" pitchFamily="34" charset="0"/>
              <a:buChar char="»"/>
              <a:defRPr sz="2700">
                <a:latin typeface="Arial" pitchFamily="34" charset="0"/>
                <a:cs typeface="Arial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r>
              <a:rPr lang="hu-HU"/>
              <a:t>Új eszközök, gépek beszerzése</a:t>
            </a:r>
          </a:p>
          <a:p>
            <a:r>
              <a:rPr lang="hu-HU"/>
              <a:t>Információs technológia-fejlesztés </a:t>
            </a:r>
          </a:p>
          <a:p>
            <a:r>
              <a:rPr lang="hu-HU"/>
              <a:t>Gyártási licenc, gyártási know-how beszerzések</a:t>
            </a:r>
          </a:p>
          <a:p>
            <a:r>
              <a:rPr lang="hu-HU"/>
              <a:t>Ingatlan beruházás</a:t>
            </a:r>
          </a:p>
          <a:p>
            <a:r>
              <a:rPr lang="hu-HU"/>
              <a:t>Tanácsadási szolgáltatások igénybevétele</a:t>
            </a:r>
          </a:p>
          <a:p>
            <a:r>
              <a:rPr lang="hu-HU"/>
              <a:t>Megújuló energiaforrást hasznosító technológiák alkalmazása.</a:t>
            </a:r>
          </a:p>
        </p:txBody>
      </p:sp>
      <p:sp>
        <p:nvSpPr>
          <p:cNvPr id="10" name="Téglalap 14">
            <a:extLst>
              <a:ext uri="{FF2B5EF4-FFF2-40B4-BE49-F238E27FC236}">
                <a16:creationId xmlns:a16="http://schemas.microsoft.com/office/drawing/2014/main" xmlns="" id="{97656EAE-98E6-4791-B33C-8F9BAA8C0F7E}"/>
              </a:ext>
            </a:extLst>
          </p:cNvPr>
          <p:cNvSpPr/>
          <p:nvPr/>
        </p:nvSpPr>
        <p:spPr>
          <a:xfrm>
            <a:off x="608013" y="3810000"/>
            <a:ext cx="5333999" cy="4572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4320" tIns="0" rIns="0" bIns="0" rtlCol="0" anchor="ctr"/>
          <a:lstStyle/>
          <a:p>
            <a:pPr lvl="0" defTabSz="914400">
              <a:defRPr/>
            </a:pPr>
            <a:r>
              <a:rPr lang="hu-HU" altLang="hu-H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Igények, forráskeret</a:t>
            </a:r>
          </a:p>
        </p:txBody>
      </p:sp>
      <p:sp>
        <p:nvSpPr>
          <p:cNvPr id="11" name="Téglalap 14">
            <a:extLst>
              <a:ext uri="{FF2B5EF4-FFF2-40B4-BE49-F238E27FC236}">
                <a16:creationId xmlns:a16="http://schemas.microsoft.com/office/drawing/2014/main" xmlns="" id="{97656EAE-98E6-4791-B33C-8F9BAA8C0F7E}"/>
              </a:ext>
            </a:extLst>
          </p:cNvPr>
          <p:cNvSpPr/>
          <p:nvPr/>
        </p:nvSpPr>
        <p:spPr>
          <a:xfrm>
            <a:off x="6245301" y="3810000"/>
            <a:ext cx="5333999" cy="4572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4320" tIns="0" rIns="0" bIns="0" rtlCol="0" anchor="ctr"/>
          <a:lstStyle/>
          <a:p>
            <a:pPr lvl="0" defTabSz="914400">
              <a:defRPr/>
            </a:pPr>
            <a:r>
              <a:rPr lang="hu-HU" altLang="hu-H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 támogatható?</a:t>
            </a:r>
          </a:p>
        </p:txBody>
      </p:sp>
      <p:graphicFrame>
        <p:nvGraphicFramePr>
          <p:cNvPr id="12" name="Tábláza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23632"/>
              </p:ext>
            </p:extLst>
          </p:nvPr>
        </p:nvGraphicFramePr>
        <p:xfrm>
          <a:off x="609526" y="4267203"/>
          <a:ext cx="5332488" cy="2057398"/>
        </p:xfrm>
        <a:graphic>
          <a:graphicData uri="http://schemas.openxmlformats.org/drawingml/2006/table">
            <a:tbl>
              <a:tblPr/>
              <a:tblGrid>
                <a:gridCol w="2019713"/>
                <a:gridCol w="3312775"/>
              </a:tblGrid>
              <a:tr h="836451">
                <a:tc>
                  <a:txBody>
                    <a:bodyPr/>
                    <a:lstStyle/>
                    <a:p>
                      <a:r>
                        <a:rPr lang="hu-H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Keretösszeg</a:t>
                      </a:r>
                      <a:endParaRPr lang="hu-H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milliárd Ft GINOP</a:t>
                      </a:r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milliárd Ft VEKOP</a:t>
                      </a:r>
                      <a:endParaRPr lang="hu-HU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0947">
                <a:tc>
                  <a:txBody>
                    <a:bodyPr/>
                    <a:lstStyle/>
                    <a:p>
                      <a:r>
                        <a:rPr lang="hu-HU" sz="120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Várható megnyitás</a:t>
                      </a:r>
                    </a:p>
                  </a:txBody>
                  <a:tcPr marL="91416" marR="9141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2020. október</a:t>
                      </a:r>
                    </a:p>
                  </a:txBody>
                  <a:tcPr marL="91416" marR="9141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4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79812" y="3199116"/>
            <a:ext cx="7772400" cy="1371600"/>
          </a:xfrm>
          <a:prstGeom prst="rect">
            <a:avLst/>
          </a:prstGeom>
        </p:spPr>
        <p:txBody>
          <a:bodyPr vert="horz" lIns="0" tIns="0" rIns="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59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hu-HU" sz="3200" b="0" dirty="0">
                <a:solidFill>
                  <a:schemeClr val="bg1"/>
                </a:solidFill>
              </a:rPr>
              <a:t>Köszönöm a figyelmet!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5702299" y="1382964"/>
            <a:ext cx="3527426" cy="2122236"/>
            <a:chOff x="623" y="1352"/>
            <a:chExt cx="2686" cy="161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1206802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klíma- és energiapolitika környezete – követelmények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1905000"/>
            <a:ext cx="8421687" cy="369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98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789612" y="1447086"/>
            <a:ext cx="6170616" cy="4462760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600" b="1" dirty="0">
                <a:solidFill>
                  <a:srgbClr val="002060"/>
                </a:solidFill>
                <a:cs typeface="Arial" panose="020B0604020202020204" pitchFamily="34" charset="0"/>
              </a:rPr>
              <a:t>Párizsi Megállapodás</a:t>
            </a:r>
            <a:endParaRPr lang="hu-HU" sz="1600" b="1" dirty="0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600" b="1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Kiemelt cél az energiaellátás biztonságának fenntartható módon történő, tiszta technológiákkal történő javítása.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prstClr val="black"/>
                </a:solidFill>
                <a:cs typeface="Arial" panose="020B0604020202020204" pitchFamily="34" charset="0"/>
              </a:rPr>
              <a:t>A digitális technológiák széles körű alkalmazása lehetőséget teremt arra, hogy az energiarendszereket jobban összekapcsoljuk, a hálózatokat okosabbá, hatékonyabbá, fenntarthatóbbá tegyük.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prstClr val="black"/>
                </a:solidFill>
                <a:cs typeface="Arial" panose="020B0604020202020204" pitchFamily="34" charset="0"/>
              </a:rPr>
              <a:t>A fosszilis energiahordozókból történő energia előállítása visszaszorul, helyét a </a:t>
            </a:r>
            <a:r>
              <a:rPr lang="hu-HU" sz="1600" b="1" dirty="0" err="1">
                <a:solidFill>
                  <a:prstClr val="black"/>
                </a:solidFill>
                <a:cs typeface="Arial" panose="020B0604020202020204" pitchFamily="34" charset="0"/>
              </a:rPr>
              <a:t>dekarbonizált</a:t>
            </a:r>
            <a:r>
              <a:rPr lang="hu-HU" sz="1600" b="1" dirty="0">
                <a:solidFill>
                  <a:prstClr val="black"/>
                </a:solidFill>
                <a:cs typeface="Arial" panose="020B0604020202020204" pitchFamily="34" charset="0"/>
              </a:rPr>
              <a:t> energiatermelés </a:t>
            </a:r>
            <a:r>
              <a:rPr lang="hu-HU" sz="1600" dirty="0">
                <a:solidFill>
                  <a:prstClr val="black"/>
                </a:solidFill>
                <a:cs typeface="Arial" panose="020B0604020202020204" pitchFamily="34" charset="0"/>
              </a:rPr>
              <a:t>veszi át.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prstClr val="black"/>
                </a:solidFill>
                <a:cs typeface="Arial" panose="020B0604020202020204" pitchFamily="34" charset="0"/>
              </a:rPr>
              <a:t>A megújulók térnyerése decentralizált módon megy végbe. Néhány nagy erőmű helyett/mellett sok kisebb, </a:t>
            </a:r>
            <a:r>
              <a:rPr lang="hu-HU" sz="1600" b="1" dirty="0">
                <a:solidFill>
                  <a:prstClr val="black"/>
                </a:solidFill>
                <a:cs typeface="Arial" panose="020B0604020202020204" pitchFamily="34" charset="0"/>
              </a:rPr>
              <a:t>decentralizált termelőegység </a:t>
            </a:r>
            <a:r>
              <a:rPr lang="hu-HU" sz="1600" dirty="0">
                <a:solidFill>
                  <a:prstClr val="black"/>
                </a:solidFill>
                <a:cs typeface="Arial" panose="020B0604020202020204" pitchFamily="34" charset="0"/>
              </a:rPr>
              <a:t>jön létre.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600" b="1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Regionális együttműködések </a:t>
            </a:r>
            <a:r>
              <a:rPr lang="hu-HU" sz="1600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erősödése (Pl. EU: Energiaunió)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Erősödik az energia-rendszerek/szektorok összekapcsolódása („</a:t>
            </a:r>
            <a:r>
              <a:rPr lang="hu-HU" sz="16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sector</a:t>
            </a:r>
            <a:r>
              <a:rPr lang="hu-HU" sz="1600" b="1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coupling</a:t>
            </a:r>
            <a:r>
              <a:rPr lang="hu-HU" sz="1600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”).</a:t>
            </a:r>
            <a:endParaRPr lang="hu-HU" sz="1400" dirty="0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2208212" y="231611"/>
            <a:ext cx="10287000" cy="9113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/>
              <a:t>Mit vár tőlünk a világ?</a:t>
            </a:r>
            <a:br>
              <a:rPr lang="hu-HU" dirty="0"/>
            </a:br>
            <a:r>
              <a:rPr lang="hu-HU" sz="1800" b="0" dirty="0"/>
              <a:t>A klímaváltozás és az új technológiák átalakítják a globális energiaszektort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2055690"/>
            <a:ext cx="5219700" cy="457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" y="231611"/>
            <a:ext cx="1905000" cy="193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600290" y="20155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DA1F28"/>
                </a:solidFill>
                <a:sym typeface="Wingdings"/>
              </a:rPr>
              <a:t></a:t>
            </a:r>
            <a:endParaRPr lang="hu-HU" sz="3600" dirty="0">
              <a:solidFill>
                <a:srgbClr val="DA1F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25126"/>
      </p:ext>
    </p:extLst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15776" r="5582" b="3048"/>
          <a:stretch/>
        </p:blipFill>
        <p:spPr bwMode="auto">
          <a:xfrm>
            <a:off x="455612" y="2048164"/>
            <a:ext cx="67818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z="1200" smtClean="0">
                <a:latin typeface="+mj-lt"/>
              </a:rPr>
              <a:pPr/>
              <a:t>6</a:t>
            </a:fld>
            <a:endParaRPr lang="hu-HU" sz="1200" dirty="0">
              <a:latin typeface="+mj-lt"/>
            </a:endParaRPr>
          </a:p>
        </p:txBody>
      </p:sp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2208211" y="152382"/>
            <a:ext cx="7956711" cy="911389"/>
          </a:xfrm>
        </p:spPr>
        <p:txBody>
          <a:bodyPr>
            <a:normAutofit/>
          </a:bodyPr>
          <a:lstStyle/>
          <a:p>
            <a:r>
              <a:rPr lang="hu-HU" dirty="0"/>
              <a:t>European </a:t>
            </a:r>
            <a:r>
              <a:rPr lang="hu-HU" dirty="0" err="1"/>
              <a:t>Green</a:t>
            </a:r>
            <a:r>
              <a:rPr lang="hu-HU" dirty="0"/>
              <a:t> </a:t>
            </a:r>
            <a:r>
              <a:rPr lang="hu-HU" dirty="0" err="1"/>
              <a:t>Deal</a:t>
            </a:r>
            <a:r>
              <a:rPr lang="hu-HU" dirty="0"/>
              <a:t> - Európai Zöld Megállapodás -  </a:t>
            </a:r>
            <a:r>
              <a:rPr lang="hu-HU" dirty="0" smtClean="0"/>
              <a:t>intézkedések és újabb célok</a:t>
            </a:r>
            <a:endParaRPr lang="hu-H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5" y="0"/>
            <a:ext cx="1818012" cy="184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293812" y="41289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DA1F28"/>
                </a:solidFill>
                <a:sym typeface="Wingdings"/>
              </a:rPr>
              <a:t></a:t>
            </a:r>
            <a:endParaRPr lang="hu-HU" sz="3600" dirty="0">
              <a:solidFill>
                <a:srgbClr val="DA1F28"/>
              </a:solidFill>
            </a:endParaRPr>
          </a:p>
        </p:txBody>
      </p:sp>
      <p:sp>
        <p:nvSpPr>
          <p:cNvPr id="2" name="Háromszög 1"/>
          <p:cNvSpPr/>
          <p:nvPr/>
        </p:nvSpPr>
        <p:spPr>
          <a:xfrm rot="5400000">
            <a:off x="5721060" y="3823411"/>
            <a:ext cx="4343400" cy="381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/>
          <p:cNvCxnSpPr/>
          <p:nvPr/>
        </p:nvCxnSpPr>
        <p:spPr>
          <a:xfrm flipH="1">
            <a:off x="9256712" y="2743200"/>
            <a:ext cx="76200" cy="3733800"/>
          </a:xfrm>
          <a:prstGeom prst="straightConnector1">
            <a:avLst/>
          </a:prstGeom>
          <a:ln w="76200">
            <a:solidFill>
              <a:srgbClr val="00487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9180512" y="3082636"/>
            <a:ext cx="266700" cy="76200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9162040" y="4114800"/>
            <a:ext cx="266700" cy="76200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9123940" y="5867400"/>
            <a:ext cx="266700" cy="76200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8247640" y="2895600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</a:t>
            </a:r>
            <a:r>
              <a:rPr lang="en-US" dirty="0" smtClean="0"/>
              <a:t>020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113712" y="3923144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2</a:t>
            </a:r>
            <a:r>
              <a:rPr lang="en-US" dirty="0" smtClean="0"/>
              <a:t>030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8081527" y="5666587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2</a:t>
            </a:r>
            <a:r>
              <a:rPr lang="en-US" dirty="0" smtClean="0"/>
              <a:t>050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9752012" y="137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CO2 [%]</a:t>
            </a:r>
            <a:endParaRPr lang="hu-HU" sz="1800" dirty="0"/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9331262" y="1676400"/>
            <a:ext cx="21771" cy="1066800"/>
          </a:xfrm>
          <a:prstGeom prst="straightConnector1">
            <a:avLst/>
          </a:prstGeom>
          <a:ln w="76200">
            <a:solidFill>
              <a:srgbClr val="00487E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8304212" y="1676400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1990</a:t>
            </a:r>
            <a:endParaRPr lang="hu-HU" dirty="0"/>
          </a:p>
        </p:txBody>
      </p:sp>
      <p:sp>
        <p:nvSpPr>
          <p:cNvPr id="21" name="Téglalap 20"/>
          <p:cNvSpPr/>
          <p:nvPr/>
        </p:nvSpPr>
        <p:spPr>
          <a:xfrm>
            <a:off x="9199562" y="1869132"/>
            <a:ext cx="266700" cy="76200"/>
          </a:xfrm>
          <a:prstGeom prst="rect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9752012" y="173181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Referencia</a:t>
            </a:r>
            <a:endParaRPr lang="hu-HU" sz="18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9752012" y="294178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/>
              <a:t>EU: -25%, HU: -33%</a:t>
            </a:r>
            <a:endParaRPr lang="hu-HU" sz="18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9752012" y="385849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/>
              <a:t>Cél eddig: -4</a:t>
            </a:r>
            <a:r>
              <a:rPr lang="en-US" sz="1800" dirty="0" smtClean="0"/>
              <a:t>0%</a:t>
            </a:r>
          </a:p>
          <a:p>
            <a:r>
              <a:rPr lang="hu-HU" sz="1800" dirty="0" smtClean="0">
                <a:solidFill>
                  <a:srgbClr val="FF0000"/>
                </a:solidFill>
              </a:rPr>
              <a:t>Új cél: -55%</a:t>
            </a:r>
            <a:endParaRPr lang="hu-HU" sz="1800" dirty="0">
              <a:solidFill>
                <a:srgbClr val="FF000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9752012" y="560206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err="1" smtClean="0"/>
              <a:t>Green</a:t>
            </a:r>
            <a:r>
              <a:rPr lang="hu-HU" sz="1800" dirty="0" smtClean="0"/>
              <a:t> </a:t>
            </a:r>
            <a:r>
              <a:rPr lang="hu-HU" sz="1800" dirty="0" err="1" smtClean="0"/>
              <a:t>Deal</a:t>
            </a:r>
            <a:r>
              <a:rPr lang="hu-HU" sz="1800" dirty="0" smtClean="0"/>
              <a:t>: -95%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23589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27140150"/>
              </p:ext>
            </p:extLst>
          </p:nvPr>
        </p:nvGraphicFramePr>
        <p:xfrm>
          <a:off x="273048" y="2930172"/>
          <a:ext cx="6316663" cy="1260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zövegdoboz 15"/>
          <p:cNvSpPr txBox="1"/>
          <p:nvPr/>
        </p:nvSpPr>
        <p:spPr>
          <a:xfrm>
            <a:off x="303212" y="2362200"/>
            <a:ext cx="652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átlaghőmérséklet száz év alatt  átlagosan ~ +1,5 °C-</a:t>
            </a:r>
            <a:r>
              <a:rPr lang="hu-HU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</a:t>
            </a:r>
            <a:r>
              <a:rPr 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emelkedett, az emelkedés üteme gyorsul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339724" y="3815477"/>
            <a:ext cx="6364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Az elmúlt száz év legcsapadékosabb és legszárazabb éve 2010 és </a:t>
            </a:r>
            <a:r>
              <a:rPr 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volt.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Közel 60 év alatt 5%-kal nőtt a csapadék</a:t>
            </a:r>
            <a:r>
              <a:rPr 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egyes nyugati területeken -15%,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keletieken +15% a változás.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Országosan 1,6 mm a növekmény intenzív zápor, jégeső, zivatar formájában.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változékonyabb csapadékeloszlás trendje folytatódik</a:t>
            </a:r>
            <a:r>
              <a:rPr 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és hosszabb nyári és őszi szárazságok várhatók.</a:t>
            </a:r>
          </a:p>
        </p:txBody>
      </p:sp>
      <p:pic>
        <p:nvPicPr>
          <p:cNvPr id="23" name="Kép 22"/>
          <p:cNvPicPr/>
          <p:nvPr/>
        </p:nvPicPr>
        <p:blipFill rotWithShape="1">
          <a:blip r:embed="rId7"/>
          <a:srcRect r="49578"/>
          <a:stretch/>
        </p:blipFill>
        <p:spPr bwMode="auto">
          <a:xfrm>
            <a:off x="6935729" y="1395867"/>
            <a:ext cx="4648200" cy="235755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ím 7"/>
          <p:cNvSpPr txBox="1">
            <a:spLocks/>
          </p:cNvSpPr>
          <p:nvPr/>
        </p:nvSpPr>
        <p:spPr>
          <a:xfrm>
            <a:off x="2132012" y="228600"/>
            <a:ext cx="8077200" cy="9113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/>
              <a:t>Kárpát-medence: magas, de világátlag alatti klímaváltozási </a:t>
            </a:r>
            <a:r>
              <a:rPr lang="hu-HU" dirty="0" smtClean="0"/>
              <a:t>hatás</a:t>
            </a:r>
            <a:endParaRPr lang="hu-HU" dirty="0"/>
          </a:p>
        </p:txBody>
      </p:sp>
      <p:pic>
        <p:nvPicPr>
          <p:cNvPr id="11" name="Kép 10"/>
          <p:cNvPicPr/>
          <p:nvPr/>
        </p:nvPicPr>
        <p:blipFill rotWithShape="1">
          <a:blip r:embed="rId7"/>
          <a:srcRect l="50934"/>
          <a:stretch/>
        </p:blipFill>
        <p:spPr bwMode="auto">
          <a:xfrm>
            <a:off x="6939946" y="3950799"/>
            <a:ext cx="4648199" cy="254722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sp>
        <p:nvSpPr>
          <p:cNvPr id="3" name="Téglalap 2"/>
          <p:cNvSpPr/>
          <p:nvPr/>
        </p:nvSpPr>
        <p:spPr>
          <a:xfrm>
            <a:off x="227012" y="2209800"/>
            <a:ext cx="6553200" cy="4267200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5" y="0"/>
            <a:ext cx="1818012" cy="184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1251280" y="88830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DA1F28"/>
                </a:solidFill>
                <a:sym typeface="Wingdings"/>
              </a:rPr>
              <a:t></a:t>
            </a:r>
            <a:endParaRPr lang="hu-HU" sz="3600" dirty="0">
              <a:solidFill>
                <a:srgbClr val="DA1F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1255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399212" y="5867400"/>
            <a:ext cx="3528392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hu-HU"/>
            </a:defPPr>
            <a:lvl1pPr defTabSz="914400">
              <a:defRPr sz="1400">
                <a:solidFill>
                  <a:prstClr val="black"/>
                </a:solidFill>
              </a:defRPr>
            </a:lvl1pPr>
          </a:lstStyle>
          <a:p>
            <a:r>
              <a:rPr lang="hu-HU" dirty="0"/>
              <a:t>Teljes alapsokaság: n= 192 365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942489"/>
              </p:ext>
            </p:extLst>
          </p:nvPr>
        </p:nvGraphicFramePr>
        <p:xfrm>
          <a:off x="5662364" y="1219201"/>
          <a:ext cx="6526461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11460" y="283106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hu-HU" sz="1800" dirty="0">
                <a:solidFill>
                  <a:prstClr val="black"/>
                </a:solidFill>
              </a:rPr>
              <a:t>A kiértékelés </a:t>
            </a:r>
            <a:r>
              <a:rPr lang="hu-HU" sz="1800" dirty="0"/>
              <a:t>eredménye: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18038"/>
              </p:ext>
            </p:extLst>
          </p:nvPr>
        </p:nvGraphicFramePr>
        <p:xfrm>
          <a:off x="261764" y="3337623"/>
          <a:ext cx="5400600" cy="199637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38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1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106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 dirty="0">
                          <a:effectLst/>
                        </a:rPr>
                        <a:t>Nem válaszolt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1192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06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 dirty="0">
                          <a:effectLst/>
                        </a:rPr>
                        <a:t>Támogatja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177160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06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 dirty="0">
                          <a:effectLst/>
                        </a:rPr>
                        <a:t>Nem támogatja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885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06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 dirty="0">
                          <a:effectLst/>
                        </a:rPr>
                        <a:t>Inkább támogatja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11061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06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 dirty="0">
                          <a:effectLst/>
                        </a:rPr>
                        <a:t>Inkább nem támogatja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763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 dirty="0">
                          <a:effectLst/>
                        </a:rPr>
                        <a:t>Korábbi időpontban támogatná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771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154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u="none" strike="noStrike" dirty="0">
                          <a:effectLst/>
                        </a:rPr>
                        <a:t>Egyéb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533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261764" y="5433536"/>
            <a:ext cx="537544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hu-HU" sz="1400" dirty="0">
                <a:solidFill>
                  <a:prstClr val="black"/>
                </a:solidFill>
              </a:rPr>
              <a:t>* A kérdés részben nyitott volt, mivel a megadott válaszlehetőségeken kívül a kitöltőnek lehetősége volt egyéb, szövegesen kifejtett választ adnia.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2013280" y="231611"/>
            <a:ext cx="9338932" cy="9113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pPr defTabSz="914400"/>
            <a:r>
              <a:rPr lang="hu-HU" b="1" spc="-1" dirty="0">
                <a:solidFill>
                  <a:srgbClr val="002060"/>
                </a:solidFill>
                <a:latin typeface="Arial  "/>
              </a:rPr>
              <a:t>Mit várnak a magyar emberek</a:t>
            </a:r>
            <a:r>
              <a:rPr lang="hu-HU" b="1" spc="-1" dirty="0" smtClean="0">
                <a:solidFill>
                  <a:srgbClr val="002060"/>
                </a:solidFill>
                <a:latin typeface="Arial  "/>
              </a:rPr>
              <a:t>? </a:t>
            </a:r>
            <a:r>
              <a:rPr lang="hu-HU" b="1" spc="-1" dirty="0">
                <a:solidFill>
                  <a:srgbClr val="002060"/>
                </a:solidFill>
              </a:rPr>
              <a:t/>
            </a:r>
            <a:br>
              <a:rPr lang="hu-HU" b="1" spc="-1" dirty="0">
                <a:solidFill>
                  <a:srgbClr val="002060"/>
                </a:solidFill>
              </a:rPr>
            </a:br>
            <a:r>
              <a:rPr lang="hu-HU" sz="2200" spc="-1" dirty="0">
                <a:solidFill>
                  <a:srgbClr val="002060"/>
                </a:solidFill>
              </a:rPr>
              <a:t>Támogatja-e, hogy Magyarország 2050-re </a:t>
            </a:r>
            <a:r>
              <a:rPr lang="hu-HU" sz="2200" spc="-1" dirty="0" err="1">
                <a:solidFill>
                  <a:srgbClr val="002060"/>
                </a:solidFill>
              </a:rPr>
              <a:t>karbonsemleges</a:t>
            </a:r>
            <a:r>
              <a:rPr lang="hu-HU" sz="2200" spc="-1" dirty="0">
                <a:solidFill>
                  <a:srgbClr val="002060"/>
                </a:solidFill>
              </a:rPr>
              <a:t> legyen? </a:t>
            </a:r>
            <a:endParaRPr lang="hu-HU" sz="2200" kern="0" dirty="0">
              <a:solidFill>
                <a:srgbClr val="00206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27012" y="2173069"/>
            <a:ext cx="537544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defTabSz="914400"/>
            <a:r>
              <a:rPr lang="hu-HU" sz="1800" b="1" spc="-1" dirty="0">
                <a:solidFill>
                  <a:prstClr val="black"/>
                </a:solidFill>
              </a:rPr>
              <a:t>Támogatja-e, hogy Magyarország 2050-re </a:t>
            </a:r>
            <a:r>
              <a:rPr lang="hu-HU" sz="1800" b="1" spc="-1" dirty="0" err="1">
                <a:solidFill>
                  <a:prstClr val="black"/>
                </a:solidFill>
              </a:rPr>
              <a:t>karbonsemleges</a:t>
            </a:r>
            <a:r>
              <a:rPr lang="hu-HU" sz="1800" b="1" spc="-1" dirty="0">
                <a:solidFill>
                  <a:prstClr val="black"/>
                </a:solidFill>
              </a:rPr>
              <a:t> legyen?</a:t>
            </a:r>
            <a:endParaRPr lang="hu-HU" sz="1800" dirty="0">
              <a:solidFill>
                <a:prstClr val="black"/>
              </a:solidFill>
            </a:endParaRPr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211460" y="1411068"/>
            <a:ext cx="5730552" cy="502543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defTabSz="914400">
              <a:spcAft>
                <a:spcPts val="600"/>
              </a:spcAft>
            </a:pPr>
            <a:endParaRPr lang="hu-HU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Tartalom helye 2"/>
          <p:cNvSpPr txBox="1">
            <a:spLocks/>
          </p:cNvSpPr>
          <p:nvPr/>
        </p:nvSpPr>
        <p:spPr>
          <a:xfrm>
            <a:off x="6094412" y="1411067"/>
            <a:ext cx="5730552" cy="502543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defTabSz="914400">
              <a:spcAft>
                <a:spcPts val="600"/>
              </a:spcAft>
            </a:pPr>
            <a:endParaRPr lang="hu-HU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Dia számának helye 5"/>
          <p:cNvSpPr txBox="1">
            <a:spLocks/>
          </p:cNvSpPr>
          <p:nvPr/>
        </p:nvSpPr>
        <p:spPr>
          <a:xfrm>
            <a:off x="11277555" y="6400800"/>
            <a:ext cx="301751" cy="301752"/>
          </a:xfrm>
          <a:prstGeom prst="rect">
            <a:avLst/>
          </a:prstGeom>
          <a:ln w="12700">
            <a:solidFill>
              <a:sysClr val="window" lastClr="FFFFFF">
                <a:lumMod val="85000"/>
              </a:sysClr>
            </a:solidFill>
          </a:ln>
        </p:spPr>
        <p:txBody>
          <a:bodyPr vert="horz" lIns="0" tIns="0" rIns="0" bIns="0" rtlCol="0" anchor="ctr"/>
          <a:lstStyle>
            <a:defPPr>
              <a:defRPr lang="hu-HU"/>
            </a:defPPr>
            <a:lvl1pPr marL="0" algn="ctr" defTabSz="121898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B41381F-1450-4E0E-9EEB-2F42F9D38EB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5" y="0"/>
            <a:ext cx="1818012" cy="184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zövegdoboz 16"/>
          <p:cNvSpPr txBox="1"/>
          <p:nvPr/>
        </p:nvSpPr>
        <p:spPr>
          <a:xfrm>
            <a:off x="1251280" y="1411067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DA1F28"/>
                </a:solidFill>
                <a:sym typeface="Wingdings"/>
              </a:rPr>
              <a:t></a:t>
            </a:r>
            <a:endParaRPr lang="hu-HU" sz="3600" dirty="0">
              <a:solidFill>
                <a:srgbClr val="DA1F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86203"/>
      </p:ext>
    </p:extLst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2658" y="228600"/>
            <a:ext cx="9644154" cy="1015663"/>
          </a:xfrm>
        </p:spPr>
        <p:txBody>
          <a:bodyPr>
            <a:normAutofit fontScale="90000"/>
          </a:bodyPr>
          <a:lstStyle/>
          <a:p>
            <a:r>
              <a:rPr lang="hu-HU" sz="2700" b="1" spc="-1" dirty="0">
                <a:solidFill>
                  <a:srgbClr val="002060"/>
                </a:solidFill>
              </a:rPr>
              <a:t>Mit várnak a magyar emberek</a:t>
            </a:r>
            <a:r>
              <a:rPr lang="hu-HU" sz="2700" b="1" spc="-1" dirty="0" smtClean="0">
                <a:solidFill>
                  <a:srgbClr val="002060"/>
                </a:solidFill>
              </a:rPr>
              <a:t>?</a:t>
            </a:r>
            <a:r>
              <a:rPr lang="hu-HU" b="1" spc="-1" dirty="0"/>
              <a:t/>
            </a:r>
            <a:br>
              <a:rPr lang="hu-HU" b="1" spc="-1" dirty="0"/>
            </a:br>
            <a:r>
              <a:rPr lang="hu-HU" sz="2200" b="0" spc="-1" dirty="0">
                <a:latin typeface="Arial"/>
                <a:ea typeface="DejaVu Sans"/>
              </a:rPr>
              <a:t>Véleménye szerint az egyes területeknek milyen mértékben és hogyan kell hozzájárulniuk az üvegházhatású gázok kibocsátásának csökkentéséhez?</a:t>
            </a:r>
            <a:r>
              <a:rPr lang="hu-HU" sz="1600" b="0" dirty="0"/>
              <a:t/>
            </a:r>
            <a:br>
              <a:rPr lang="hu-HU" sz="1600" b="0" dirty="0"/>
            </a:br>
            <a:endParaRPr lang="hu-HU" sz="1600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1600200"/>
            <a:ext cx="8208912" cy="4784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8923048" y="1600200"/>
            <a:ext cx="3024336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800" dirty="0">
                <a:solidFill>
                  <a:prstClr val="black"/>
                </a:solidFill>
              </a:rPr>
              <a:t>Válaszadók ágazati sorrendje (első három válasz között szereplés százalékos összege)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prstClr val="black"/>
                </a:solidFill>
              </a:rPr>
              <a:t>Energiaipar: 82% (49%+21%+12%)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prstClr val="black"/>
                </a:solidFill>
              </a:rPr>
              <a:t>Közlekedés: 77% (26%+32%+19%)</a:t>
            </a:r>
          </a:p>
          <a:p>
            <a:r>
              <a:rPr lang="hu-HU" sz="1800" dirty="0">
                <a:solidFill>
                  <a:prstClr val="black"/>
                </a:solidFill>
              </a:rPr>
              <a:t>A többi ágazat kevésbé fontos &lt;50%.</a:t>
            </a:r>
          </a:p>
        </p:txBody>
      </p:sp>
    </p:spTree>
    <p:extLst>
      <p:ext uri="{BB962C8B-B14F-4D97-AF65-F5344CB8AC3E}">
        <p14:creationId xmlns:p14="http://schemas.microsoft.com/office/powerpoint/2010/main" val="1532563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hKHWVYgcEWc3vYh5lKqw"/>
</p:tagLst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87E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87E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b201be-2e86-4cb7-94af-43aab688473c">
      <UserInfo>
        <DisplayName>Fieder Ildikó</DisplayName>
        <AccountId>738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847AF09E9FA324E92FB46100835C5AD" ma:contentTypeVersion="1" ma:contentTypeDescription="Új dokumentum létrehozása." ma:contentTypeScope="" ma:versionID="3ba7e64838e5744a1a9076edfef145a7">
  <xsd:schema xmlns:xsd="http://www.w3.org/2001/XMLSchema" xmlns:xs="http://www.w3.org/2001/XMLSchema" xmlns:p="http://schemas.microsoft.com/office/2006/metadata/properties" xmlns:ns2="11b201be-2e86-4cb7-94af-43aab688473c" targetNamespace="http://schemas.microsoft.com/office/2006/metadata/properties" ma:root="true" ma:fieldsID="5d7425e540b0446d7fe5132abbb78d33" ns2:_="">
    <xsd:import namespace="11b201be-2e86-4cb7-94af-43aab688473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201be-2e86-4cb7-94af-43aab68847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881B59-A13B-41A6-9FF3-E1D46A2B39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E3E768-0084-4FA5-A87D-F5FC3590E98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11b201be-2e86-4cb7-94af-43aab688473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100FF8-510B-47F7-8859-96FD42E5F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b201be-2e86-4cb7-94af-43aab6884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12601</TotalTime>
  <Words>2488</Words>
  <Application>Microsoft Office PowerPoint</Application>
  <PresentationFormat>Egyéni</PresentationFormat>
  <Paragraphs>525</Paragraphs>
  <Slides>32</Slides>
  <Notes>9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5" baseType="lpstr">
      <vt:lpstr>Office Theme</vt:lpstr>
      <vt:lpstr>3_Office Theme</vt:lpstr>
      <vt:lpstr>think-cell Slide</vt:lpstr>
      <vt:lpstr>PowerPoint bemutató</vt:lpstr>
      <vt:lpstr>Tartalom</vt:lpstr>
      <vt:lpstr>A magyar klíma- és energiapolitikát meghatározó környezet </vt:lpstr>
      <vt:lpstr>A klíma- és energiapolitika környezete – követelmények </vt:lpstr>
      <vt:lpstr>PowerPoint bemutató</vt:lpstr>
      <vt:lpstr>European Green Deal - Európai Zöld Megállapodás -  intézkedések és újabb célok</vt:lpstr>
      <vt:lpstr>PowerPoint bemutató</vt:lpstr>
      <vt:lpstr>PowerPoint bemutató</vt:lpstr>
      <vt:lpstr>Mit várnak a magyar emberek? Véleménye szerint az egyes területeknek milyen mértékben és hogyan kell hozzájárulniuk az üvegházhatású gázok kibocsátásának csökkentéséhez? </vt:lpstr>
      <vt:lpstr>Bonyolult környezet: Az energia- és klímapolitika összefüggése  és az egységes tiszta fejlődési stratégia kialakítása</vt:lpstr>
      <vt:lpstr>A jogszabályi háttér és a kormány döntései</vt:lpstr>
      <vt:lpstr>Magyarországot 2050-re karbonsemleges országgá lehet tenni</vt:lpstr>
      <vt:lpstr>A GDP 2 százalékát is elérheti az az addicionális ráfordítás, amely ahhoz szükséges, hogy a 2050-es klímasemlegesség célját elérhessük</vt:lpstr>
      <vt:lpstr>Magyarország nemzetközi összevetésben a jól teljesítő tagállamok közé tartozik – mások pedig nem</vt:lpstr>
      <vt:lpstr>A Nemzeti Energiastratégia és  a Nemzeti Energia- és Klímaterv számokban, 2030</vt:lpstr>
      <vt:lpstr>Néhány kiemelt projekt - példa</vt:lpstr>
      <vt:lpstr>PowerPoint bemutató</vt:lpstr>
      <vt:lpstr>Intenzív PV kapacitás növelés – jelenlegi státusz</vt:lpstr>
      <vt:lpstr>PowerPoint bemutató</vt:lpstr>
      <vt:lpstr>Zöld és klíma szempontok erőteljes megjelenítése az MI stratégiában</vt:lpstr>
      <vt:lpstr>PowerPoint bemutató</vt:lpstr>
      <vt:lpstr>Megtisztítjuk az illegális hulladéktól az országot </vt:lpstr>
      <vt:lpstr>Betiltjuk az egyszer használatos műanyagokat</vt:lpstr>
      <vt:lpstr>Támogatjuk az olcsó elektromos autók  megjelenését és használatát</vt:lpstr>
      <vt:lpstr>Magyar, zöld és high-tech gazdaság</vt:lpstr>
      <vt:lpstr>Gazdaságfejlesztés és dekarbonizáció</vt:lpstr>
      <vt:lpstr>Gazdaságfejlesztés és közlekedés-zöldítés</vt:lpstr>
      <vt:lpstr>Magyar, high-tech, zöld: a KKV-k modern üzleti és termelési kihívásokhoz való alkalmazkodását segítő fejlesztések támogatása (Utolsó adatfrissítés: 06.23. 17:00, pályázat felfüggesztve)</vt:lpstr>
      <vt:lpstr>Magyar, high-tech, zöld: a KKV-k modern üzleti és termelési kihívásokhoz való alkalmazkodását segítő fejlesztések támogatása (Utolsó adatfrissítés: 06.23. 17:00, pályázat felfüggesztve)</vt:lpstr>
      <vt:lpstr>Zöld Nemzeti Bajnokok – Energiahatékonysági fejlesztéseket kiszolgálni képes mikro-, kis- és középvállalkozások technológiafejlesztése és kapacitásbővítése (GINOP-1.2.11-20)</vt:lpstr>
      <vt:lpstr>Az egyszer használatos és egyéb műanyagtermékek forgalomba hozatalának korlátozásával érintett, valamint az ezeket helyettesítő termékek gyártásával foglalkozó vállalkozások támogatása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kkohalmi</dc:creator>
  <cp:lastModifiedBy>Bátyi Emese Dr.</cp:lastModifiedBy>
  <cp:revision>1644</cp:revision>
  <dcterms:created xsi:type="dcterms:W3CDTF">2018-10-27T13:34:57Z</dcterms:created>
  <dcterms:modified xsi:type="dcterms:W3CDTF">2020-09-24T16:46:13Z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0x010100E847AF09E9FA324E92FB46100835C5AD</vt:lpwstr>
  </property>
</Properties>
</file>